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61" r:id="rId3"/>
    <p:sldId id="262" r:id="rId4"/>
    <p:sldId id="263" r:id="rId5"/>
    <p:sldId id="286" r:id="rId6"/>
    <p:sldId id="265" r:id="rId7"/>
    <p:sldId id="288" r:id="rId8"/>
    <p:sldId id="289" r:id="rId9"/>
    <p:sldId id="268" r:id="rId10"/>
    <p:sldId id="269" r:id="rId11"/>
    <p:sldId id="290" r:id="rId12"/>
    <p:sldId id="291" r:id="rId13"/>
    <p:sldId id="272" r:id="rId14"/>
    <p:sldId id="275" r:id="rId15"/>
    <p:sldId id="292" r:id="rId16"/>
    <p:sldId id="293" r:id="rId17"/>
    <p:sldId id="279" r:id="rId18"/>
    <p:sldId id="294" r:id="rId19"/>
    <p:sldId id="278" r:id="rId20"/>
    <p:sldId id="281" r:id="rId21"/>
    <p:sldId id="282" r:id="rId22"/>
    <p:sldId id="283" r:id="rId23"/>
    <p:sldId id="284" r:id="rId24"/>
    <p:sldId id="285" r:id="rId25"/>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261" y="-48"/>
      </p:cViewPr>
      <p:guideLst>
        <p:guide orient="horz" pos="2183"/>
        <p:guide pos="38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2023/10/10</a:t>
            </a:fld>
            <a:endParaRPr lang="zh-CN" altLang="en-US"/>
          </a:p>
        </p:txBody>
      </p:sp>
      <p:sp>
        <p:nvSpPr>
          <p:cNvPr id="4" name="幻灯片图像占位符 3"/>
          <p:cNvSpPr>
            <a:spLocks noGrp="1" noRot="1" noChangeAspect="1"/>
          </p:cNvSpPr>
          <p:nvPr>
            <p:ph type="sldImg" idx="2"/>
          </p:nvPr>
        </p:nvSpPr>
        <p:spPr>
          <a:xfrm>
            <a:off x="686736" y="1143000"/>
            <a:ext cx="5484527"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008160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2</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31747" name="Rectangle 2"/>
          <p:cNvSpPr>
            <a:spLocks noGrp="1" noRot="1" noChangeAspect="1" noTextEdit="1"/>
          </p:cNvSpPr>
          <p:nvPr>
            <p:ph type="sldImg"/>
          </p:nvPr>
        </p:nvSpPr>
        <p:spPr/>
      </p:sp>
      <p:sp>
        <p:nvSpPr>
          <p:cNvPr id="31748"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22</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41987" name="Rectangle 2"/>
          <p:cNvSpPr>
            <a:spLocks noGrp="1" noRot="1" noChangeAspect="1" noTextEdit="1"/>
          </p:cNvSpPr>
          <p:nvPr>
            <p:ph type="sldImg"/>
          </p:nvPr>
        </p:nvSpPr>
        <p:spPr>
          <a:xfrm>
            <a:off x="687388" y="1143000"/>
            <a:ext cx="5483225" cy="3086100"/>
          </a:xfrm>
        </p:spPr>
      </p:sp>
      <p:sp>
        <p:nvSpPr>
          <p:cNvPr id="41988"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23</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43011" name="Rectangle 2"/>
          <p:cNvSpPr>
            <a:spLocks noGrp="1" noRot="1" noChangeAspect="1" noTextEdit="1"/>
          </p:cNvSpPr>
          <p:nvPr>
            <p:ph type="sldImg"/>
          </p:nvPr>
        </p:nvSpPr>
        <p:spPr>
          <a:xfrm>
            <a:off x="687388" y="1143000"/>
            <a:ext cx="5483225" cy="3086100"/>
          </a:xfrm>
        </p:spPr>
      </p:sp>
      <p:sp>
        <p:nvSpPr>
          <p:cNvPr id="43012"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24</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44035" name="Rectangle 2"/>
          <p:cNvSpPr>
            <a:spLocks noGrp="1" noRot="1" noChangeAspect="1" noTextEdit="1"/>
          </p:cNvSpPr>
          <p:nvPr>
            <p:ph type="sldImg"/>
          </p:nvPr>
        </p:nvSpPr>
        <p:spPr>
          <a:xfrm>
            <a:off x="687388" y="1143000"/>
            <a:ext cx="5483225" cy="3086100"/>
          </a:xfrm>
        </p:spPr>
      </p:sp>
      <p:sp>
        <p:nvSpPr>
          <p:cNvPr id="44036"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3</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32771" name="Rectangle 2"/>
          <p:cNvSpPr>
            <a:spLocks noGrp="1" noRot="1" noChangeAspect="1" noTextEdit="1"/>
          </p:cNvSpPr>
          <p:nvPr>
            <p:ph type="sldImg"/>
          </p:nvPr>
        </p:nvSpPr>
        <p:spPr>
          <a:xfrm>
            <a:off x="687388" y="1143000"/>
            <a:ext cx="5483225" cy="3086100"/>
          </a:xfrm>
        </p:spPr>
      </p:sp>
      <p:sp>
        <p:nvSpPr>
          <p:cNvPr id="32772"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4</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33795" name="Rectangle 2"/>
          <p:cNvSpPr>
            <a:spLocks noGrp="1" noRot="1" noChangeAspect="1" noTextEdit="1"/>
          </p:cNvSpPr>
          <p:nvPr>
            <p:ph type="sldImg"/>
          </p:nvPr>
        </p:nvSpPr>
        <p:spPr>
          <a:xfrm>
            <a:off x="687388" y="1143000"/>
            <a:ext cx="5483225" cy="3086100"/>
          </a:xfrm>
        </p:spPr>
      </p:sp>
      <p:sp>
        <p:nvSpPr>
          <p:cNvPr id="33796"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6</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34819" name="Rectangle 2"/>
          <p:cNvSpPr>
            <a:spLocks noGrp="1" noRot="1" noChangeAspect="1" noTextEdit="1"/>
          </p:cNvSpPr>
          <p:nvPr>
            <p:ph type="sldImg"/>
          </p:nvPr>
        </p:nvSpPr>
        <p:spPr>
          <a:xfrm>
            <a:off x="687388" y="1143000"/>
            <a:ext cx="5483225" cy="3086100"/>
          </a:xfrm>
        </p:spPr>
      </p:sp>
      <p:sp>
        <p:nvSpPr>
          <p:cNvPr id="34820"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9</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36867" name="Rectangle 2"/>
          <p:cNvSpPr>
            <a:spLocks noGrp="1" noRot="1" noChangeAspect="1" noTextEdit="1"/>
          </p:cNvSpPr>
          <p:nvPr>
            <p:ph type="sldImg"/>
          </p:nvPr>
        </p:nvSpPr>
        <p:spPr/>
      </p:sp>
      <p:sp>
        <p:nvSpPr>
          <p:cNvPr id="36868"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10</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37891" name="Rectangle 2"/>
          <p:cNvSpPr>
            <a:spLocks noGrp="1" noRot="1" noChangeAspect="1" noTextEdit="1"/>
          </p:cNvSpPr>
          <p:nvPr>
            <p:ph type="sldImg"/>
          </p:nvPr>
        </p:nvSpPr>
        <p:spPr>
          <a:xfrm>
            <a:off x="687388" y="1143000"/>
            <a:ext cx="5483225" cy="3086100"/>
          </a:xfrm>
        </p:spPr>
      </p:sp>
      <p:sp>
        <p:nvSpPr>
          <p:cNvPr id="37892"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14</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38915" name="Rectangle 2"/>
          <p:cNvSpPr>
            <a:spLocks noGrp="1" noRot="1" noChangeAspect="1" noTextEdit="1"/>
          </p:cNvSpPr>
          <p:nvPr>
            <p:ph type="sldImg"/>
          </p:nvPr>
        </p:nvSpPr>
        <p:spPr>
          <a:xfrm>
            <a:off x="687388" y="1143000"/>
            <a:ext cx="5483225" cy="3086100"/>
          </a:xfrm>
        </p:spPr>
      </p:sp>
      <p:sp>
        <p:nvSpPr>
          <p:cNvPr id="38916"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19</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39939" name="Rectangle 2"/>
          <p:cNvSpPr>
            <a:spLocks noGrp="1" noRot="1" noChangeAspect="1" noTextEdit="1"/>
          </p:cNvSpPr>
          <p:nvPr>
            <p:ph type="sldImg"/>
          </p:nvPr>
        </p:nvSpPr>
        <p:spPr>
          <a:xfrm>
            <a:off x="687388" y="1143000"/>
            <a:ext cx="5483225" cy="3086100"/>
          </a:xfrm>
        </p:spPr>
      </p:sp>
      <p:sp>
        <p:nvSpPr>
          <p:cNvPr id="39940"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20</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40963" name="Rectangle 2"/>
          <p:cNvSpPr>
            <a:spLocks noGrp="1" noRot="1" noChangeAspect="1" noTextEdit="1"/>
          </p:cNvSpPr>
          <p:nvPr>
            <p:ph type="sldImg"/>
          </p:nvPr>
        </p:nvSpPr>
        <p:spPr>
          <a:xfrm>
            <a:off x="687388" y="1143000"/>
            <a:ext cx="5483225" cy="3086100"/>
          </a:xfrm>
        </p:spPr>
      </p:sp>
      <p:sp>
        <p:nvSpPr>
          <p:cNvPr id="40964"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481" y="1240"/>
            <a:ext cx="12287894" cy="6911940"/>
          </a:xfrm>
          <a:prstGeom prst="rect">
            <a:avLst/>
          </a:prstGeom>
        </p:spPr>
      </p:pic>
      <p:sp>
        <p:nvSpPr>
          <p:cNvPr id="2" name="标题 1"/>
          <p:cNvSpPr>
            <a:spLocks noGrp="1"/>
          </p:cNvSpPr>
          <p:nvPr>
            <p:ph type="ctrTitle" hasCustomPrompt="1"/>
          </p:nvPr>
        </p:nvSpPr>
        <p:spPr>
          <a:xfrm>
            <a:off x="914281" y="2130919"/>
            <a:ext cx="10361851" cy="1470365"/>
          </a:xfrm>
        </p:spPr>
        <p:txBody>
          <a:bodyPr>
            <a:noAutofit/>
          </a:bodyPr>
          <a:lstStyle>
            <a:lvl1pPr>
              <a:defRPr sz="7200">
                <a:solidFill>
                  <a:schemeClr val="bg1"/>
                </a:solidFill>
                <a:latin typeface="黑体" panose="02010609060101010101" pitchFamily="49" charset="-122"/>
                <a:ea typeface="黑体" panose="02010609060101010101" pitchFamily="49" charset="-122"/>
              </a:defRPr>
            </a:lvl1pPr>
          </a:lstStyle>
          <a:p>
            <a:r>
              <a:rPr lang="zh-CN" altLang="en-US" dirty="0" smtClean="0"/>
              <a:t>单击此处编辑母版标题</a:t>
            </a:r>
            <a:endParaRPr lang="zh-CN" altLang="en-US" dirty="0"/>
          </a:p>
        </p:txBody>
      </p:sp>
      <p:pic>
        <p:nvPicPr>
          <p:cNvPr id="5" name="图片 4" descr="吉大校标（白）"/>
          <p:cNvPicPr>
            <a:picLocks noChangeAspect="1"/>
          </p:cNvPicPr>
          <p:nvPr userDrawn="1"/>
        </p:nvPicPr>
        <p:blipFill>
          <a:blip r:embed="rId3"/>
          <a:stretch>
            <a:fillRect/>
          </a:stretch>
        </p:blipFill>
        <p:spPr>
          <a:xfrm>
            <a:off x="112395" y="170815"/>
            <a:ext cx="2358390" cy="719455"/>
          </a:xfrm>
          <a:prstGeom prst="rect">
            <a:avLst/>
          </a:prstGeom>
        </p:spPr>
      </p:pic>
      <p:pic>
        <p:nvPicPr>
          <p:cNvPr id="6" name="图片 5" descr="logo"/>
          <p:cNvPicPr>
            <a:picLocks noChangeAspect="1"/>
          </p:cNvPicPr>
          <p:nvPr userDrawn="1"/>
        </p:nvPicPr>
        <p:blipFill>
          <a:blip r:embed="rId4"/>
          <a:stretch>
            <a:fillRect/>
          </a:stretch>
        </p:blipFill>
        <p:spPr>
          <a:xfrm>
            <a:off x="10899775" y="0"/>
            <a:ext cx="1292225" cy="881380"/>
          </a:xfrm>
          <a:prstGeom prst="rect">
            <a:avLst/>
          </a:prstGeom>
        </p:spPr>
      </p:pic>
      <p:sp>
        <p:nvSpPr>
          <p:cNvPr id="8" name="文本框 4"/>
          <p:cNvSpPr txBox="1"/>
          <p:nvPr userDrawn="1"/>
        </p:nvSpPr>
        <p:spPr>
          <a:xfrm>
            <a:off x="2682768" y="4081771"/>
            <a:ext cx="5433391" cy="521970"/>
          </a:xfrm>
          <a:prstGeom prst="rect">
            <a:avLst/>
          </a:prstGeom>
          <a:noFill/>
        </p:spPr>
        <p:txBody>
          <a:bodyPr wrap="square" rtlCol="0">
            <a:spAutoFit/>
          </a:bodyPr>
          <a:lstStyle/>
          <a:p>
            <a:pPr algn="ctr"/>
            <a:r>
              <a:rPr kumimoji="1" lang="zh-CN" sz="2800" dirty="0">
                <a:solidFill>
                  <a:schemeClr val="bg1"/>
                </a:solidFill>
                <a:latin typeface="黑体" panose="02010609060101010101" pitchFamily="49" charset="-122"/>
                <a:ea typeface="黑体" panose="02010609060101010101" pitchFamily="49" charset="-122"/>
                <a:cs typeface="黑体" panose="02010609060101010101" pitchFamily="49" charset="-122"/>
              </a:rPr>
              <a:t>主讲人：</a:t>
            </a:r>
            <a:r>
              <a:rPr kumimoji="1" sz="2800" dirty="0">
                <a:solidFill>
                  <a:schemeClr val="bg1"/>
                </a:solidFill>
                <a:latin typeface="黑体" panose="02010609060101010101" pitchFamily="49" charset="-122"/>
                <a:ea typeface="黑体" panose="02010609060101010101" pitchFamily="49" charset="-122"/>
                <a:cs typeface="黑体" panose="02010609060101010101" pitchFamily="49" charset="-122"/>
              </a:rPr>
              <a:t>冯</a:t>
            </a:r>
            <a:r>
              <a:rPr kumimoji="1" lang="en-US" sz="2800" dirty="0">
                <a:solidFill>
                  <a:schemeClr val="bg1"/>
                </a:solidFill>
                <a:latin typeface="黑体" panose="02010609060101010101" pitchFamily="49" charset="-122"/>
                <a:ea typeface="黑体" panose="02010609060101010101" pitchFamily="49" charset="-122"/>
                <a:cs typeface="黑体" panose="02010609060101010101" pitchFamily="49" charset="-122"/>
              </a:rPr>
              <a:t> </a:t>
            </a:r>
            <a:r>
              <a:rPr kumimoji="1" sz="2800" dirty="0">
                <a:solidFill>
                  <a:schemeClr val="bg1"/>
                </a:solidFill>
                <a:latin typeface="黑体" panose="02010609060101010101" pitchFamily="49" charset="-122"/>
                <a:ea typeface="黑体" panose="02010609060101010101" pitchFamily="49" charset="-122"/>
                <a:cs typeface="黑体" panose="02010609060101010101" pitchFamily="49" charset="-122"/>
              </a:rPr>
              <a:t>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3CCACD4-7197-492D-9DC7-29B989CE8FE9}" type="datetimeFigureOut">
              <a:rPr lang="zh-CN" altLang="en-US" smtClean="0"/>
              <a:t>2023/10/10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734107-90EA-4ACD-B830-5D5703C60F2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4067" y="274702"/>
            <a:ext cx="3655008" cy="585446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2694" y="274702"/>
            <a:ext cx="10768198" cy="585446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3CCACD4-7197-492D-9DC7-29B989CE8FE9}" type="datetimeFigureOut">
              <a:rPr lang="zh-CN" altLang="en-US" smtClean="0"/>
              <a:t>2023/10/10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734107-90EA-4ACD-B830-5D5703C60F2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505" y="274689"/>
            <a:ext cx="10971086" cy="585260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lstStyle/>
          <a:p>
            <a:pPr lvl="0" eaLnBrk="1" hangingPunct="1">
              <a:buNone/>
            </a:pPr>
            <a:fld id="{9A0DB2DC-4C9A-4742-B13C-FB6460FD3503}" type="slidenum">
              <a:rPr lang="en-US" altLang="zh-CN" dirty="0"/>
              <a:t>‹#›</a:t>
            </a:fld>
            <a:endParaRPr lang="en-US" altLang="zh-CN" dirty="0">
              <a:latin typeface="Garamond" panose="02020404030301010803" pitchFamily="18" charset="0"/>
            </a:endParaRPr>
          </a:p>
        </p:txBody>
      </p:sp>
      <p:sp>
        <p:nvSpPr>
          <p:cNvPr id="5" name="页脚占位符 4"/>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软件工程 </a:t>
            </a: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- 2020 - </a:t>
            </a: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第五章 详细设计</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240"/>
            <a:ext cx="12190412" cy="6857107"/>
          </a:xfrm>
          <a:prstGeom prst="rect">
            <a:avLst/>
          </a:prstGeom>
        </p:spPr>
      </p:pic>
      <p:sp>
        <p:nvSpPr>
          <p:cNvPr id="2" name="标题 1"/>
          <p:cNvSpPr>
            <a:spLocks noGrp="1"/>
          </p:cNvSpPr>
          <p:nvPr>
            <p:ph type="title"/>
          </p:nvPr>
        </p:nvSpPr>
        <p:spPr>
          <a:xfrm>
            <a:off x="832084" y="261442"/>
            <a:ext cx="5767178" cy="615569"/>
          </a:xfrm>
        </p:spPr>
        <p:txBody>
          <a:bodyPr>
            <a:noAutofit/>
          </a:bodyPr>
          <a:lstStyle>
            <a:lvl1pPr algn="l">
              <a:defRPr kumimoji="1" lang="zh-CN" altLang="en-US" sz="3600" b="1" kern="1200" dirty="0">
                <a:solidFill>
                  <a:srgbClr val="00F2FC"/>
                </a:solidFill>
                <a:latin typeface="黑体" panose="02010609060101010101" pitchFamily="49" charset="-122"/>
                <a:ea typeface="黑体" panose="02010609060101010101" pitchFamily="49" charset="-122"/>
                <a:cs typeface="+mn-cs"/>
              </a:defRPr>
            </a:lvl1pPr>
          </a:lstStyle>
          <a:p>
            <a:pPr marL="0" lvl="0" algn="l" defTabSz="914400" rtl="0" eaLnBrk="1" latinLnBrk="0" hangingPunct="1">
              <a:buClrTx/>
              <a:buSzTx/>
              <a:buFontTx/>
            </a:pPr>
            <a:r>
              <a:rPr lang="zh-CN" altLang="en-US" dirty="0" smtClean="0"/>
              <a:t>单击此处编辑母版标题样式</a:t>
            </a:r>
            <a:endParaRPr lang="zh-CN" altLang="en-US" dirty="0"/>
          </a:p>
        </p:txBody>
      </p:sp>
      <p:sp>
        <p:nvSpPr>
          <p:cNvPr id="3" name="内容占位符 2"/>
          <p:cNvSpPr>
            <a:spLocks noGrp="1"/>
          </p:cNvSpPr>
          <p:nvPr>
            <p:ph idx="1"/>
          </p:nvPr>
        </p:nvSpPr>
        <p:spPr>
          <a:xfrm>
            <a:off x="609521" y="1485579"/>
            <a:ext cx="10971372" cy="4642004"/>
          </a:xfrm>
        </p:spPr>
        <p:txBody>
          <a:bodyPr/>
          <a:lstStyle>
            <a:lvl1pPr marL="457200" indent="-457200">
              <a:buClr>
                <a:srgbClr val="FFE066"/>
              </a:buClr>
              <a:buSzPct val="70000"/>
              <a:buFont typeface="Wingdings" panose="05000000000000000000" pitchFamily="2" charset="2"/>
              <a:buChar char="n"/>
              <a:defRPr sz="3200">
                <a:solidFill>
                  <a:schemeClr val="bg1"/>
                </a:solidFill>
                <a:latin typeface="黑体" panose="02010609060101010101" pitchFamily="49" charset="-122"/>
                <a:ea typeface="黑体" panose="02010609060101010101" pitchFamily="49" charset="-122"/>
              </a:defRPr>
            </a:lvl1pPr>
            <a:lvl2pPr marL="884555" indent="-340360">
              <a:buClr>
                <a:srgbClr val="FFC000"/>
              </a:buClr>
              <a:buSzPct val="50000"/>
              <a:buFont typeface="Wingdings" panose="05000000000000000000" pitchFamily="2" charset="2"/>
              <a:buChar char="u"/>
              <a:defRPr sz="2800">
                <a:solidFill>
                  <a:schemeClr val="bg1"/>
                </a:solidFill>
                <a:latin typeface="黑体" panose="02010609060101010101" pitchFamily="49" charset="-122"/>
                <a:ea typeface="黑体" panose="02010609060101010101" pitchFamily="49" charset="-122"/>
              </a:defRPr>
            </a:lvl2pPr>
            <a:lvl3pPr>
              <a:defRPr sz="2400">
                <a:solidFill>
                  <a:schemeClr val="bg1"/>
                </a:solidFill>
                <a:latin typeface="黑体" panose="02010609060101010101" pitchFamily="49" charset="-122"/>
                <a:ea typeface="黑体" panose="02010609060101010101" pitchFamily="49" charset="-122"/>
              </a:defRPr>
            </a:lvl3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8" name="六边形 7"/>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六边形 8"/>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六边形 9"/>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接连接符 10"/>
          <p:cNvCxnSpPr/>
          <p:nvPr userDrawn="1"/>
        </p:nvCxnSpPr>
        <p:spPr>
          <a:xfrm flipV="1">
            <a:off x="-9525" y="881380"/>
            <a:ext cx="12199938" cy="889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图片 11" descr="logo"/>
          <p:cNvPicPr>
            <a:picLocks noChangeAspect="1"/>
          </p:cNvPicPr>
          <p:nvPr userDrawn="1"/>
        </p:nvPicPr>
        <p:blipFill>
          <a:blip r:embed="rId3"/>
          <a:stretch>
            <a:fillRect/>
          </a:stretch>
        </p:blipFill>
        <p:spPr>
          <a:xfrm>
            <a:off x="10899775" y="0"/>
            <a:ext cx="1292225" cy="8813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1"/>
            <a:ext cx="10361851" cy="1362390"/>
          </a:xfrm>
        </p:spPr>
        <p:txBody>
          <a:bodyPr anchor="t"/>
          <a:lstStyle>
            <a:lvl1pPr algn="l">
              <a:defRPr sz="48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2959" y="2907387"/>
            <a:ext cx="10361851" cy="1500534"/>
          </a:xfrm>
        </p:spPr>
        <p:txBody>
          <a:bodyPr anchor="b"/>
          <a:lstStyle>
            <a:lvl1pPr marL="0" indent="0">
              <a:buNone/>
              <a:defRPr sz="2400">
                <a:solidFill>
                  <a:schemeClr val="tx1">
                    <a:tint val="75000"/>
                  </a:schemeClr>
                </a:solidFill>
              </a:defRPr>
            </a:lvl1pPr>
            <a:lvl2pPr marL="544195" indent="0">
              <a:buNone/>
              <a:defRPr sz="2100">
                <a:solidFill>
                  <a:schemeClr val="tx1">
                    <a:tint val="75000"/>
                  </a:schemeClr>
                </a:solidFill>
              </a:defRPr>
            </a:lvl2pPr>
            <a:lvl3pPr marL="1088390" indent="0">
              <a:buNone/>
              <a:defRPr sz="1900">
                <a:solidFill>
                  <a:schemeClr val="tx1">
                    <a:tint val="75000"/>
                  </a:schemeClr>
                </a:solidFill>
              </a:defRPr>
            </a:lvl3pPr>
            <a:lvl4pPr marL="1632585" indent="0">
              <a:buNone/>
              <a:defRPr sz="1700">
                <a:solidFill>
                  <a:schemeClr val="tx1">
                    <a:tint val="75000"/>
                  </a:schemeClr>
                </a:solidFill>
              </a:defRPr>
            </a:lvl4pPr>
            <a:lvl5pPr marL="2176780" indent="0">
              <a:buNone/>
              <a:defRPr sz="1700">
                <a:solidFill>
                  <a:schemeClr val="tx1">
                    <a:tint val="75000"/>
                  </a:schemeClr>
                </a:solidFill>
              </a:defRPr>
            </a:lvl5pPr>
            <a:lvl6pPr marL="2720975" indent="0">
              <a:buNone/>
              <a:defRPr sz="1700">
                <a:solidFill>
                  <a:schemeClr val="tx1">
                    <a:tint val="75000"/>
                  </a:schemeClr>
                </a:solidFill>
              </a:defRPr>
            </a:lvl6pPr>
            <a:lvl7pPr marL="3265805" indent="0">
              <a:buNone/>
              <a:defRPr sz="1700">
                <a:solidFill>
                  <a:schemeClr val="tx1">
                    <a:tint val="75000"/>
                  </a:schemeClr>
                </a:solidFill>
              </a:defRPr>
            </a:lvl7pPr>
            <a:lvl8pPr marL="3810000" indent="0">
              <a:buNone/>
              <a:defRPr sz="1700">
                <a:solidFill>
                  <a:schemeClr val="tx1">
                    <a:tint val="75000"/>
                  </a:schemeClr>
                </a:solidFill>
              </a:defRPr>
            </a:lvl8pPr>
            <a:lvl9pPr marL="4354195" indent="0">
              <a:buNone/>
              <a:defRPr sz="17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3CCACD4-7197-492D-9DC7-29B989CE8FE9}" type="datetimeFigureOut">
              <a:rPr lang="zh-CN" altLang="en-US" smtClean="0"/>
              <a:t>2023/10/10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734107-90EA-4ACD-B830-5D5703C60F2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695" y="1600571"/>
            <a:ext cx="7210545" cy="4528598"/>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26413" y="1600571"/>
            <a:ext cx="7212661" cy="4528598"/>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3CCACD4-7197-492D-9DC7-29B989CE8FE9}" type="datetimeFigureOut">
              <a:rPr lang="zh-CN" altLang="en-US" smtClean="0"/>
              <a:t>2023/10/10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734107-90EA-4ACD-B830-5D5703C60F2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469"/>
            <a:ext cx="5386216" cy="639910"/>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a:r>
              <a:rPr lang="zh-CN" altLang="en-US" smtClean="0"/>
              <a:t>单击此处编辑母版文本样式</a:t>
            </a:r>
          </a:p>
        </p:txBody>
      </p:sp>
      <p:sp>
        <p:nvSpPr>
          <p:cNvPr id="4" name="内容占位符 3"/>
          <p:cNvSpPr>
            <a:spLocks noGrp="1"/>
          </p:cNvSpPr>
          <p:nvPr>
            <p:ph sz="half" idx="2"/>
          </p:nvPr>
        </p:nvSpPr>
        <p:spPr>
          <a:xfrm>
            <a:off x="609521" y="2175379"/>
            <a:ext cx="5386216"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561" y="1535469"/>
            <a:ext cx="5388332" cy="639910"/>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a:r>
              <a:rPr lang="zh-CN" altLang="en-US" smtClean="0"/>
              <a:t>单击此处编辑母版文本样式</a:t>
            </a:r>
          </a:p>
        </p:txBody>
      </p:sp>
      <p:sp>
        <p:nvSpPr>
          <p:cNvPr id="6" name="内容占位符 5"/>
          <p:cNvSpPr>
            <a:spLocks noGrp="1"/>
          </p:cNvSpPr>
          <p:nvPr>
            <p:ph sz="quarter" idx="4"/>
          </p:nvPr>
        </p:nvSpPr>
        <p:spPr>
          <a:xfrm>
            <a:off x="6192561" y="2175379"/>
            <a:ext cx="5388332"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3CCACD4-7197-492D-9DC7-29B989CE8FE9}" type="datetimeFigureOut">
              <a:rPr lang="zh-CN" altLang="en-US" smtClean="0"/>
              <a:t>2023/10/10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6734107-90EA-4ACD-B830-5D5703C60F2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618" cy="6858347"/>
          </a:xfrm>
          <a:prstGeom prst="rect">
            <a:avLst/>
          </a:prstGeom>
        </p:spPr>
      </p:pic>
      <p:sp>
        <p:nvSpPr>
          <p:cNvPr id="7" name="六边形 6"/>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六边形 8"/>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 name="直接连接符 9"/>
          <p:cNvCxnSpPr/>
          <p:nvPr userDrawn="1"/>
        </p:nvCxnSpPr>
        <p:spPr>
          <a:xfrm>
            <a:off x="-9525" y="890270"/>
            <a:ext cx="12199938"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图片 10" descr="logo"/>
          <p:cNvPicPr>
            <a:picLocks noChangeAspect="1"/>
          </p:cNvPicPr>
          <p:nvPr userDrawn="1"/>
        </p:nvPicPr>
        <p:blipFill>
          <a:blip r:embed="rId3"/>
          <a:stretch>
            <a:fillRect/>
          </a:stretch>
        </p:blipFill>
        <p:spPr>
          <a:xfrm>
            <a:off x="10899775" y="0"/>
            <a:ext cx="1292225" cy="881380"/>
          </a:xfrm>
          <a:prstGeom prst="rect">
            <a:avLst/>
          </a:prstGeom>
        </p:spPr>
      </p:pic>
      <p:sp>
        <p:nvSpPr>
          <p:cNvPr id="13" name="标题 1"/>
          <p:cNvSpPr txBox="1"/>
          <p:nvPr userDrawn="1"/>
        </p:nvSpPr>
        <p:spPr>
          <a:xfrm>
            <a:off x="832084" y="261442"/>
            <a:ext cx="5767178" cy="615569"/>
          </a:xfrm>
          <a:prstGeom prst="rect">
            <a:avLst/>
          </a:prstGeom>
        </p:spPr>
        <p:txBody>
          <a:bodyPr vert="horz" lIns="108850" tIns="54425" rIns="108850" bIns="54425" rtlCol="0" anchor="ctr">
            <a:noAutofit/>
          </a:bodyPr>
          <a:lstStyle>
            <a:lvl1pPr algn="l" defTabSz="1088390" rtl="0" eaLnBrk="1" latinLnBrk="0" hangingPunct="1">
              <a:spcBef>
                <a:spcPct val="0"/>
              </a:spcBef>
              <a:buNone/>
              <a:defRPr kumimoji="1" lang="zh-CN" altLang="en-US" sz="3600" b="1" kern="1200" dirty="0">
                <a:solidFill>
                  <a:srgbClr val="00F2FC"/>
                </a:solidFill>
                <a:latin typeface="黑体" panose="02010609060101010101" pitchFamily="49" charset="-122"/>
                <a:ea typeface="黑体" panose="02010609060101010101" pitchFamily="49" charset="-122"/>
                <a:cs typeface="+mn-cs"/>
              </a:defRPr>
            </a:lvl1pPr>
          </a:lstStyle>
          <a:p>
            <a:pPr defTabSz="914400"/>
            <a:endParaRPr lang="zh-CN" altLang="en-US" dirty="0"/>
          </a:p>
        </p:txBody>
      </p:sp>
      <p:sp>
        <p:nvSpPr>
          <p:cNvPr id="15" name="标题 1"/>
          <p:cNvSpPr txBox="1"/>
          <p:nvPr userDrawn="1"/>
        </p:nvSpPr>
        <p:spPr>
          <a:xfrm>
            <a:off x="838622" y="261442"/>
            <a:ext cx="5767178" cy="615569"/>
          </a:xfrm>
          <a:prstGeom prst="rect">
            <a:avLst/>
          </a:prstGeom>
        </p:spPr>
        <p:txBody>
          <a:bodyPr vert="horz" lIns="108850" tIns="54425" rIns="108850" bIns="54425" rtlCol="0" anchor="ctr">
            <a:noAutofit/>
          </a:bodyPr>
          <a:lstStyle>
            <a:lvl1pPr algn="l" defTabSz="1088390" rtl="0" eaLnBrk="1" latinLnBrk="0" hangingPunct="1">
              <a:spcBef>
                <a:spcPct val="0"/>
              </a:spcBef>
              <a:buNone/>
              <a:defRPr kumimoji="1" lang="zh-CN" altLang="en-US" sz="3600" b="1" kern="1200" dirty="0">
                <a:solidFill>
                  <a:srgbClr val="00F2FC"/>
                </a:solidFill>
                <a:latin typeface="黑体" panose="02010609060101010101" pitchFamily="49" charset="-122"/>
                <a:ea typeface="黑体" panose="02010609060101010101" pitchFamily="49" charset="-122"/>
                <a:cs typeface="+mn-cs"/>
              </a:defRPr>
            </a:lvl1pPr>
          </a:lstStyle>
          <a:p>
            <a:pPr defTabSz="914400"/>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3CCACD4-7197-492D-9DC7-29B989CE8FE9}" type="datetimeFigureOut">
              <a:rPr lang="zh-CN" altLang="en-US" smtClean="0"/>
              <a:t>2023/10/10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6734107-90EA-4ACD-B830-5D5703C60F2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113"/>
            <a:ext cx="4010562" cy="1162319"/>
          </a:xfrm>
        </p:spPr>
        <p:txBody>
          <a:bodyPr anchor="b"/>
          <a:lstStyle>
            <a:lvl1pPr algn="l">
              <a:defRPr sz="24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114"/>
            <a:ext cx="6814779"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521" y="1435433"/>
            <a:ext cx="4010562" cy="4692149"/>
          </a:xfrm>
        </p:spPr>
        <p:txBody>
          <a:bodyPr/>
          <a:lstStyle>
            <a:lvl1pPr marL="0" indent="0">
              <a:buNone/>
              <a:defRPr sz="1700"/>
            </a:lvl1pPr>
            <a:lvl2pPr marL="544195" indent="0">
              <a:buNone/>
              <a:defRPr sz="1400"/>
            </a:lvl2pPr>
            <a:lvl3pPr marL="1088390" indent="0">
              <a:buNone/>
              <a:defRPr sz="1200"/>
            </a:lvl3pPr>
            <a:lvl4pPr marL="1632585" indent="0">
              <a:buNone/>
              <a:defRPr sz="1100"/>
            </a:lvl4pPr>
            <a:lvl5pPr marL="2176780" indent="0">
              <a:buNone/>
              <a:defRPr sz="1100"/>
            </a:lvl5pPr>
            <a:lvl6pPr marL="2720975" indent="0">
              <a:buNone/>
              <a:defRPr sz="1100"/>
            </a:lvl6pPr>
            <a:lvl7pPr marL="3265805" indent="0">
              <a:buNone/>
              <a:defRPr sz="1100"/>
            </a:lvl7pPr>
            <a:lvl8pPr marL="3810000" indent="0">
              <a:buNone/>
              <a:defRPr sz="1100"/>
            </a:lvl8pPr>
            <a:lvl9pPr marL="4354195"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3CCACD4-7197-492D-9DC7-29B989CE8FE9}" type="datetimeFigureOut">
              <a:rPr lang="zh-CN" altLang="en-US" smtClean="0"/>
              <a:t>2023/10/10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734107-90EA-4ACD-B830-5D5703C60F2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69"/>
          </a:xfrm>
        </p:spPr>
        <p:txBody>
          <a:bodyPr anchor="b"/>
          <a:lstStyle>
            <a:lvl1pPr algn="l">
              <a:defRPr sz="24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917"/>
            <a:ext cx="7314248" cy="4115753"/>
          </a:xfrm>
        </p:spPr>
        <p:txBody>
          <a:bodyPr/>
          <a:lstStyle>
            <a:lvl1pPr marL="0" indent="0">
              <a:buNone/>
              <a:defRPr sz="3800"/>
            </a:lvl1pPr>
            <a:lvl2pPr marL="544195" indent="0">
              <a:buNone/>
              <a:defRPr sz="3300"/>
            </a:lvl2pPr>
            <a:lvl3pPr marL="1088390" indent="0">
              <a:buNone/>
              <a:defRPr sz="2900"/>
            </a:lvl3pPr>
            <a:lvl4pPr marL="1632585" indent="0">
              <a:buNone/>
              <a:defRPr sz="2400"/>
            </a:lvl4pPr>
            <a:lvl5pPr marL="2176780" indent="0">
              <a:buNone/>
              <a:defRPr sz="2400"/>
            </a:lvl5pPr>
            <a:lvl6pPr marL="2720975" indent="0">
              <a:buNone/>
              <a:defRPr sz="2400"/>
            </a:lvl6pPr>
            <a:lvl7pPr marL="3265805" indent="0">
              <a:buNone/>
              <a:defRPr sz="2400"/>
            </a:lvl7pPr>
            <a:lvl8pPr marL="3810000" indent="0">
              <a:buNone/>
              <a:defRPr sz="2400"/>
            </a:lvl8pPr>
            <a:lvl9pPr marL="4354195" indent="0">
              <a:buNone/>
              <a:defRPr sz="24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389406" y="5368581"/>
            <a:ext cx="7314248" cy="805048"/>
          </a:xfrm>
        </p:spPr>
        <p:txBody>
          <a:bodyPr/>
          <a:lstStyle>
            <a:lvl1pPr marL="0" indent="0">
              <a:buNone/>
              <a:defRPr sz="1700"/>
            </a:lvl1pPr>
            <a:lvl2pPr marL="544195" indent="0">
              <a:buNone/>
              <a:defRPr sz="1400"/>
            </a:lvl2pPr>
            <a:lvl3pPr marL="1088390" indent="0">
              <a:buNone/>
              <a:defRPr sz="1200"/>
            </a:lvl3pPr>
            <a:lvl4pPr marL="1632585" indent="0">
              <a:buNone/>
              <a:defRPr sz="1100"/>
            </a:lvl4pPr>
            <a:lvl5pPr marL="2176780" indent="0">
              <a:buNone/>
              <a:defRPr sz="1100"/>
            </a:lvl5pPr>
            <a:lvl6pPr marL="2720975" indent="0">
              <a:buNone/>
              <a:defRPr sz="1100"/>
            </a:lvl6pPr>
            <a:lvl7pPr marL="3265805" indent="0">
              <a:buNone/>
              <a:defRPr sz="1100"/>
            </a:lvl7pPr>
            <a:lvl8pPr marL="3810000" indent="0">
              <a:buNone/>
              <a:defRPr sz="1100"/>
            </a:lvl8pPr>
            <a:lvl9pPr marL="4354195"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3CCACD4-7197-492D-9DC7-29B989CE8FE9}" type="datetimeFigureOut">
              <a:rPr lang="zh-CN" altLang="en-US" smtClean="0"/>
              <a:t>2023/10/10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734107-90EA-4ACD-B830-5D5703C60F2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1"/>
            <a:ext cx="10971372" cy="1143265"/>
          </a:xfrm>
          <a:prstGeom prst="rect">
            <a:avLst/>
          </a:prstGeom>
        </p:spPr>
        <p:txBody>
          <a:bodyPr vert="horz" lIns="108850" tIns="54425" rIns="108850" bIns="54425"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600571"/>
            <a:ext cx="10971372" cy="4527011"/>
          </a:xfrm>
          <a:prstGeom prst="rect">
            <a:avLst/>
          </a:prstGeom>
        </p:spPr>
        <p:txBody>
          <a:bodyPr vert="horz" lIns="108850" tIns="54425" rIns="108850" bIns="54425"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521" y="6357822"/>
            <a:ext cx="2844430" cy="365210"/>
          </a:xfrm>
          <a:prstGeom prst="rect">
            <a:avLst/>
          </a:prstGeom>
        </p:spPr>
        <p:txBody>
          <a:bodyPr vert="horz" lIns="108850" tIns="54425" rIns="108850" bIns="54425" rtlCol="0" anchor="ctr"/>
          <a:lstStyle>
            <a:lvl1pPr algn="l">
              <a:defRPr sz="1400">
                <a:solidFill>
                  <a:schemeClr val="tx1">
                    <a:tint val="75000"/>
                  </a:schemeClr>
                </a:solidFill>
              </a:defRPr>
            </a:lvl1pPr>
          </a:lstStyle>
          <a:p>
            <a:fld id="{93CCACD4-7197-492D-9DC7-29B989CE8FE9}" type="datetimeFigureOut">
              <a:rPr lang="zh-CN" altLang="en-US" smtClean="0"/>
              <a:t>2023/10/10</a:t>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08850" tIns="54425" rIns="108850" bIns="54425"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08850" tIns="54425" rIns="108850" bIns="54425" rtlCol="0" anchor="ctr"/>
          <a:lstStyle>
            <a:lvl1pPr algn="r">
              <a:defRPr sz="1400">
                <a:solidFill>
                  <a:schemeClr val="tx1">
                    <a:tint val="75000"/>
                  </a:schemeClr>
                </a:solidFill>
              </a:defRPr>
            </a:lvl1pPr>
          </a:lstStyle>
          <a:p>
            <a:fld id="{96734107-90EA-4ACD-B830-5D5703C60F2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06574" y="2133650"/>
            <a:ext cx="10361851" cy="1470365"/>
          </a:xfrm>
        </p:spPr>
        <p:txBody>
          <a:bodyPr/>
          <a:lstStyle/>
          <a:p>
            <a:r>
              <a:rPr lang="zh-CN" altLang="en-US" dirty="0"/>
              <a:t>过程设计工具</a:t>
            </a:r>
          </a:p>
        </p:txBody>
      </p:sp>
      <p:pic>
        <p:nvPicPr>
          <p:cNvPr id="4" name="图片 3" descr="吉大校标（白）"/>
          <p:cNvPicPr>
            <a:picLocks noChangeAspect="1"/>
          </p:cNvPicPr>
          <p:nvPr/>
        </p:nvPicPr>
        <p:blipFill>
          <a:blip r:embed="rId2"/>
          <a:stretch>
            <a:fillRect/>
          </a:stretch>
        </p:blipFill>
        <p:spPr>
          <a:xfrm>
            <a:off x="112395" y="170815"/>
            <a:ext cx="2358390" cy="719455"/>
          </a:xfrm>
          <a:prstGeom prst="rect">
            <a:avLst/>
          </a:prstGeom>
        </p:spPr>
      </p:pic>
      <p:pic>
        <p:nvPicPr>
          <p:cNvPr id="5" name="图片 4" descr="logo"/>
          <p:cNvPicPr>
            <a:picLocks noChangeAspect="1"/>
          </p:cNvPicPr>
          <p:nvPr/>
        </p:nvPicPr>
        <p:blipFill>
          <a:blip r:embed="rId3"/>
          <a:stretch>
            <a:fillRect/>
          </a:stretch>
        </p:blipFill>
        <p:spPr>
          <a:xfrm>
            <a:off x="10899775" y="0"/>
            <a:ext cx="1292225" cy="88138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Rot="1" noChangeArrowheads="1"/>
          </p:cNvSpPr>
          <p:nvPr/>
        </p:nvSpPr>
        <p:spPr bwMode="auto">
          <a:xfrm>
            <a:off x="923290" y="130175"/>
            <a:ext cx="9744710"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过程设计技术和工具</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431108" name="Rectangle 4"/>
          <p:cNvSpPr>
            <a:spLocks noGrp="1" noChangeArrowheads="1"/>
          </p:cNvSpPr>
          <p:nvPr>
            <p:ph idx="1"/>
          </p:nvPr>
        </p:nvSpPr>
        <p:spPr>
          <a:xfrm>
            <a:off x="622598" y="1196975"/>
            <a:ext cx="11161240" cy="2016760"/>
          </a:xfrm>
        </p:spPr>
        <p:txBody>
          <a:bodyPr vert="horz" wrap="square" lIns="91456" tIns="45728" rIns="91456" bIns="4572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PAD</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a:t>
            </a:r>
            <a:r>
              <a:rPr kumimoji="0" lang="en-US" altLang="zh-CN"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Problem Analysis Diagram</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图：</a:t>
            </a:r>
            <a:r>
              <a:rPr kumimoji="0" lang="en-US" altLang="zh-CN"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1973</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年由日本日立公司发明</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用二维树形结构的图来表示程序的控制流</a:t>
            </a:r>
            <a:r>
              <a:rPr kumimoji="0" lang="en-US" altLang="zh-CN"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 </a:t>
            </a: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设置了五种基本控制结构的图式，并允许递归使用。</a:t>
            </a:r>
          </a:p>
        </p:txBody>
      </p:sp>
      <p:pic>
        <p:nvPicPr>
          <p:cNvPr id="12293" name="Picture 5"/>
          <p:cNvPicPr>
            <a:picLocks noChangeAspect="1"/>
          </p:cNvPicPr>
          <p:nvPr/>
        </p:nvPicPr>
        <p:blipFill>
          <a:blip r:embed="rId3"/>
          <a:stretch>
            <a:fillRect/>
          </a:stretch>
        </p:blipFill>
        <p:spPr>
          <a:xfrm>
            <a:off x="2206774" y="2709714"/>
            <a:ext cx="7634113" cy="304697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2293"/>
                                        </p:tgtEl>
                                        <p:attrNameLst>
                                          <p:attrName>style.visibility</p:attrName>
                                        </p:attrNameLst>
                                      </p:cBhvr>
                                      <p:to>
                                        <p:strVal val="visible"/>
                                      </p:to>
                                    </p:set>
                                    <p:animEffect transition="in" filter="randombar(horizontal)">
                                      <p:cBhvr>
                                        <p:cTn id="7" dur="1000"/>
                                        <p:tgtEl>
                                          <p:spTgt spid="1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5"/>
          <p:cNvPicPr>
            <a:picLocks noChangeAspect="1"/>
          </p:cNvPicPr>
          <p:nvPr/>
        </p:nvPicPr>
        <p:blipFill>
          <a:blip r:embed="rId2"/>
          <a:stretch>
            <a:fillRect/>
          </a:stretch>
        </p:blipFill>
        <p:spPr>
          <a:xfrm>
            <a:off x="2350770" y="1269365"/>
            <a:ext cx="8157210" cy="5019675"/>
          </a:xfrm>
          <a:prstGeom prst="rect">
            <a:avLst/>
          </a:prstGeom>
          <a:noFill/>
          <a:ln w="9525">
            <a:noFill/>
          </a:ln>
        </p:spPr>
      </p:pic>
      <p:sp>
        <p:nvSpPr>
          <p:cNvPr id="434180" name="Rectangle 4"/>
          <p:cNvSpPr>
            <a:spLocks noChangeArrowheads="1"/>
          </p:cNvSpPr>
          <p:nvPr/>
        </p:nvSpPr>
        <p:spPr bwMode="auto">
          <a:xfrm>
            <a:off x="5303118" y="6381433"/>
            <a:ext cx="2400300" cy="306388"/>
          </a:xfrm>
          <a:prstGeom prst="rect">
            <a:avLst/>
          </a:prstGeom>
          <a:noFill/>
          <a:ln w="9525">
            <a:noFill/>
            <a:miter lim="800000"/>
          </a:ln>
          <a:effectLst/>
        </p:spPr>
        <p:txBody>
          <a:bodyPr lIns="92075" tIns="46038" rIns="92075" bIns="46038"/>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PAD</a:t>
            </a:r>
            <a:r>
              <a:rPr kumimoji="0" lang="zh-CN" altLang="en-US" sz="20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描述的示例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0-#ppt_w/2"/>
                                          </p:val>
                                        </p:tav>
                                        <p:tav tm="100000">
                                          <p:val>
                                            <p:strVal val="#ppt_x"/>
                                          </p:val>
                                        </p:tav>
                                      </p:tavLst>
                                    </p:anim>
                                    <p:anim calcmode="lin" valueType="num">
                                      <p:cBhvr additive="base">
                                        <p:cTn id="8" dur="500" fill="hold"/>
                                        <p:tgtEl>
                                          <p:spTgt spid="133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34180"/>
                                        </p:tgtEl>
                                        <p:attrNameLst>
                                          <p:attrName>style.visibility</p:attrName>
                                        </p:attrNameLst>
                                      </p:cBhvr>
                                      <p:to>
                                        <p:strVal val="visible"/>
                                      </p:to>
                                    </p:set>
                                    <p:animEffect transition="in" filter="wipe(left)">
                                      <p:cBhvr>
                                        <p:cTn id="12" dur="500"/>
                                        <p:tgtEl>
                                          <p:spTgt spid="434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8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5"/>
          <p:cNvPicPr>
            <a:picLocks noChangeAspect="1"/>
          </p:cNvPicPr>
          <p:nvPr/>
        </p:nvPicPr>
        <p:blipFill>
          <a:blip r:embed="rId2"/>
          <a:stretch>
            <a:fillRect/>
          </a:stretch>
        </p:blipFill>
        <p:spPr>
          <a:xfrm>
            <a:off x="1846580" y="1341120"/>
            <a:ext cx="9144000" cy="4267200"/>
          </a:xfrm>
          <a:prstGeom prst="rect">
            <a:avLst/>
          </a:prstGeom>
          <a:noFill/>
          <a:ln w="9525">
            <a:noFill/>
          </a:ln>
        </p:spPr>
      </p:pic>
      <p:sp>
        <p:nvSpPr>
          <p:cNvPr id="435204" name="Text Box 4"/>
          <p:cNvSpPr txBox="1">
            <a:spLocks noChangeArrowheads="1"/>
          </p:cNvSpPr>
          <p:nvPr/>
        </p:nvSpPr>
        <p:spPr bwMode="auto">
          <a:xfrm>
            <a:off x="5231110" y="6014433"/>
            <a:ext cx="2808288" cy="396875"/>
          </a:xfrm>
          <a:prstGeom prst="rect">
            <a:avLst/>
          </a:prstGeom>
          <a:noFill/>
          <a:ln w="9525">
            <a:noFill/>
            <a:miter lim="800000"/>
          </a:ln>
        </p:spPr>
        <p:txBody>
          <a:bodyPr>
            <a:spAutoFit/>
          </a:bodyPr>
          <a:lstStyle/>
          <a:p>
            <a:pPr marR="0" algn="ctr" defTabSz="914400">
              <a:buClrTx/>
              <a:buSzTx/>
              <a:buFontTx/>
              <a:buNone/>
              <a:defRPr/>
            </a:pPr>
            <a:r>
              <a:rPr kumimoji="1" lang="en-US" altLang="zh-CN" sz="2000" b="1" kern="1200" cap="none" spc="0" normalizeH="0" baseline="0" noProof="0" dirty="0">
                <a:solidFill>
                  <a:schemeClr val="bg1"/>
                </a:solidFill>
                <a:effectLst>
                  <a:outerShdw blurRad="38100" dist="38100" dir="2700000" algn="tl">
                    <a:srgbClr val="000000"/>
                  </a:outerShdw>
                </a:effectLst>
                <a:latin typeface="宋体" panose="02010600030101010101" pitchFamily="2" charset="-122"/>
                <a:ea typeface="宋体" panose="02010600030101010101" pitchFamily="2" charset="-122"/>
                <a:cs typeface="+mn-cs"/>
              </a:rPr>
              <a:t>PAD</a:t>
            </a:r>
            <a:r>
              <a:rPr kumimoji="1" lang="zh-CN" altLang="en-US" sz="2000" b="1" kern="1200" cap="none" spc="0" normalizeH="0" baseline="0" noProof="0" dirty="0">
                <a:solidFill>
                  <a:schemeClr val="bg1"/>
                </a:solidFill>
                <a:effectLst>
                  <a:outerShdw blurRad="38100" dist="38100" dir="2700000" algn="tl">
                    <a:srgbClr val="000000"/>
                  </a:outerShdw>
                </a:effectLst>
                <a:latin typeface="宋体" panose="02010600030101010101" pitchFamily="2" charset="-122"/>
                <a:ea typeface="宋体" panose="02010600030101010101" pitchFamily="2" charset="-122"/>
                <a:cs typeface="+mn-cs"/>
              </a:rPr>
              <a:t>的扩充控制结构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wheel(1)">
                                      <p:cBhvr>
                                        <p:cTn id="7" dur="1000"/>
                                        <p:tgtEl>
                                          <p:spTgt spid="14339"/>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435204"/>
                                        </p:tgtEl>
                                        <p:attrNameLst>
                                          <p:attrName>style.visibility</p:attrName>
                                        </p:attrNameLst>
                                      </p:cBhvr>
                                      <p:to>
                                        <p:strVal val="visible"/>
                                      </p:to>
                                    </p:set>
                                    <p:animEffect transition="in" filter="wipe(left)">
                                      <p:cBhvr>
                                        <p:cTn id="11" dur="500"/>
                                        <p:tgtEl>
                                          <p:spTgt spid="435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1" name="Rectangle 3"/>
          <p:cNvSpPr>
            <a:spLocks noGrp="1" noChangeArrowheads="1"/>
          </p:cNvSpPr>
          <p:nvPr>
            <p:ph idx="1"/>
          </p:nvPr>
        </p:nvSpPr>
        <p:spPr>
          <a:xfrm>
            <a:off x="959484" y="1166495"/>
            <a:ext cx="10752345" cy="4526915"/>
          </a:xfrm>
        </p:spPr>
        <p:txBody>
          <a:bodyPr vert="horz" wrap="square" lIns="91456" tIns="45728" rIns="91456" bIns="4572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PAD</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图的主要优点</a:t>
            </a:r>
            <a:r>
              <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使用表示结构化控制结构的</a:t>
            </a:r>
            <a:r>
              <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PAD</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符号所设计出来的程序必然是</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结构化程序。</a:t>
            </a:r>
            <a:endPar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PAD</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图所描绘的程序结构十分</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清晰。</a:t>
            </a:r>
            <a:endPar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用</a:t>
            </a:r>
            <a:r>
              <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PAD</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图表现程序逻辑，易读、易懂、</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易记。</a:t>
            </a:r>
            <a:endPar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容易将</a:t>
            </a:r>
            <a:r>
              <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PAD</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图转换成高级语言源程序，这种转换可用软件工具自动</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完成。</a:t>
            </a:r>
            <a:endPar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lang="zh-CN" altLang="en-US" b="1" kern="0" dirty="0">
                <a:effectLst>
                  <a:outerShdw blurRad="38100" dist="38100" dir="2700000" algn="tl">
                    <a:srgbClr val="000000"/>
                  </a:outerShdw>
                </a:effectLst>
                <a:latin typeface="Times New Roman" panose="02020603050405020304" pitchFamily="18" charset="0"/>
                <a:ea typeface="+mn-ea"/>
                <a:cs typeface="Times New Roman" panose="02020603050405020304" pitchFamily="18" charset="0"/>
              </a:rPr>
              <a:t>既</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可用</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于表示程序逻辑，也可用于描绘</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数据结构。</a:t>
            </a:r>
            <a:endPar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PAD</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图的符号支持自顶向下、逐步求精方法的</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使用。</a:t>
            </a:r>
            <a:endPar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endParaRPr>
          </a:p>
        </p:txBody>
      </p:sp>
      <p:sp>
        <p:nvSpPr>
          <p:cNvPr id="555012" name="Rectangle 4"/>
          <p:cNvSpPr>
            <a:spLocks noRot="1" noChangeArrowheads="1"/>
          </p:cNvSpPr>
          <p:nvPr/>
        </p:nvSpPr>
        <p:spPr bwMode="auto">
          <a:xfrm>
            <a:off x="890905" y="130175"/>
            <a:ext cx="9777095" cy="706755"/>
          </a:xfrm>
          <a:prstGeom prst="rect">
            <a:avLst/>
          </a:prstGeom>
          <a:noFill/>
          <a:ln w="9525">
            <a:noFill/>
            <a:miter lim="800000"/>
          </a:ln>
          <a:effectLst/>
        </p:spPr>
        <p:txBody>
          <a:bodyPr anchor="ctr"/>
          <a:lstStyle/>
          <a:p>
            <a:pPr marL="0" marR="0" lvl="0" algn="l" defTabSz="914400" rtl="0" eaLnBrk="1" latinLnBrk="0" hangingPunct="1">
              <a:lnSpc>
                <a:spcPct val="100000"/>
              </a:lnSpc>
              <a:buClrTx/>
              <a:buSzTx/>
              <a:buFontTx/>
              <a:buNone/>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过程设计技术和工具</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Rot="1" noChangeArrowheads="1"/>
          </p:cNvSpPr>
          <p:nvPr/>
        </p:nvSpPr>
        <p:spPr bwMode="auto">
          <a:xfrm>
            <a:off x="933450" y="130175"/>
            <a:ext cx="9734550"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过程设计技术和工具</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436228" name="Rectangle 4"/>
          <p:cNvSpPr>
            <a:spLocks noGrp="1" noChangeArrowheads="1"/>
          </p:cNvSpPr>
          <p:nvPr>
            <p:ph idx="1"/>
          </p:nvPr>
        </p:nvSpPr>
        <p:spPr>
          <a:xfrm>
            <a:off x="933450" y="1196975"/>
            <a:ext cx="10850388" cy="5328920"/>
          </a:xfrm>
        </p:spPr>
        <p:txBody>
          <a:bodyPr vert="horz" wrap="square" lIns="91456" tIns="45728" rIns="91456" bIns="4572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判定表</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当算法中包含多重嵌套的条件选择时，使用判定表能够清晰地</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表示复杂的条件组合与应做的动作之间的对应关系</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 </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判定表用于表示程序的</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静态逻辑</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在判定表中的条件部分给出所有的两分支判断的列表，动作部分给出相应的处理。</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要求将程序流程图中的</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多分支判断都改成两分支判断</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6"/>
          <p:cNvGrpSpPr/>
          <p:nvPr/>
        </p:nvGrpSpPr>
        <p:grpSpPr>
          <a:xfrm>
            <a:off x="2295525" y="989330"/>
            <a:ext cx="6999605" cy="5713730"/>
            <a:chOff x="144" y="0"/>
            <a:chExt cx="5472" cy="4128"/>
          </a:xfrm>
        </p:grpSpPr>
        <p:pic>
          <p:nvPicPr>
            <p:cNvPr id="19462" name="Picture 4"/>
            <p:cNvPicPr>
              <a:picLocks noChangeAspect="1"/>
            </p:cNvPicPr>
            <p:nvPr/>
          </p:nvPicPr>
          <p:blipFill>
            <a:blip r:embed="rId2"/>
            <a:stretch>
              <a:fillRect/>
            </a:stretch>
          </p:blipFill>
          <p:spPr>
            <a:xfrm>
              <a:off x="144" y="1968"/>
              <a:ext cx="5472" cy="2160"/>
            </a:xfrm>
            <a:prstGeom prst="rect">
              <a:avLst/>
            </a:prstGeom>
            <a:noFill/>
            <a:ln w="9525">
              <a:noFill/>
            </a:ln>
          </p:spPr>
        </p:pic>
        <p:pic>
          <p:nvPicPr>
            <p:cNvPr id="19463" name="Picture 5"/>
            <p:cNvPicPr>
              <a:picLocks noChangeAspect="1"/>
            </p:cNvPicPr>
            <p:nvPr/>
          </p:nvPicPr>
          <p:blipFill>
            <a:blip r:embed="rId3"/>
            <a:stretch>
              <a:fillRect/>
            </a:stretch>
          </p:blipFill>
          <p:spPr>
            <a:xfrm>
              <a:off x="144" y="0"/>
              <a:ext cx="5472" cy="1968"/>
            </a:xfrm>
            <a:prstGeom prst="rect">
              <a:avLst/>
            </a:prstGeom>
            <a:noFill/>
            <a:ln w="9525">
              <a:noFill/>
            </a:ln>
          </p:spPr>
        </p:pic>
      </p:grpSp>
      <p:sp>
        <p:nvSpPr>
          <p:cNvPr id="438279" name="Text Box 7"/>
          <p:cNvSpPr txBox="1">
            <a:spLocks noChangeArrowheads="1"/>
          </p:cNvSpPr>
          <p:nvPr/>
        </p:nvSpPr>
        <p:spPr bwMode="auto">
          <a:xfrm>
            <a:off x="982345" y="260985"/>
            <a:ext cx="3657600" cy="583565"/>
          </a:xfrm>
          <a:prstGeom prst="rect">
            <a:avLst/>
          </a:prstGeom>
          <a:noFill/>
          <a:ln w="9525">
            <a:noFill/>
            <a:miter lim="800000"/>
          </a:ln>
        </p:spPr>
        <p:txBody>
          <a:bodyPr>
            <a:spAutoFit/>
          </a:bodyPr>
          <a:lstStyle/>
          <a:p>
            <a:pPr marR="0" algn="r" defTabSz="914400">
              <a:buClrTx/>
              <a:buSzTx/>
              <a:buFontTx/>
              <a:buNone/>
              <a:defRPr/>
            </a:pPr>
            <a:r>
              <a:rPr kumimoji="1" lang="zh-CN" altLang="en-US" sz="3200" b="1" kern="1200" cap="none" spc="0" normalizeH="0" baseline="0" dirty="0" smtClean="0">
                <a:solidFill>
                  <a:srgbClr val="00F2FC"/>
                </a:solidFill>
                <a:latin typeface="黑体" panose="02010609060101010101" pitchFamily="49" charset="-122"/>
                <a:ea typeface="黑体" panose="02010609060101010101" pitchFamily="49" charset="-122"/>
                <a:cs typeface="+mn-cs"/>
              </a:rPr>
              <a:t>无多分支判断结构</a:t>
            </a:r>
            <a:endParaRPr kumimoji="1" lang="zh-CN" altLang="en-US" sz="2400" u="sng" kern="1200" cap="none" spc="0" normalizeH="0" baseline="0" noProof="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barn(inVertical)">
                                      <p:cBhvr>
                                        <p:cTn id="7" dur="10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4"/>
          <p:cNvPicPr>
            <a:picLocks noChangeAspect="1"/>
          </p:cNvPicPr>
          <p:nvPr/>
        </p:nvPicPr>
        <p:blipFill>
          <a:blip r:embed="rId2"/>
          <a:stretch>
            <a:fillRect/>
          </a:stretch>
        </p:blipFill>
        <p:spPr>
          <a:xfrm>
            <a:off x="2062480" y="981075"/>
            <a:ext cx="7511415" cy="5794375"/>
          </a:xfrm>
          <a:prstGeom prst="rect">
            <a:avLst/>
          </a:prstGeom>
          <a:noFill/>
          <a:ln w="9525">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5" name="Rectangle 3"/>
          <p:cNvSpPr>
            <a:spLocks noGrp="1" noChangeArrowheads="1"/>
          </p:cNvSpPr>
          <p:nvPr>
            <p:ph idx="1"/>
          </p:nvPr>
        </p:nvSpPr>
        <p:spPr/>
        <p:txBody>
          <a:bodyPr vert="horz" wrap="square" lIns="91456" tIns="45728" rIns="91456" bIns="4572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cs typeface="+mn-cs"/>
              </a:rPr>
              <a:t>以行李托运费的算法为例说明判定表的组织方法。假设某航空公司规定，乘客可以免费托运重量不超过</a:t>
            </a:r>
            <a:r>
              <a:rPr kumimoji="0" lang="en-US" altLang="zh-CN"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cs typeface="+mn-cs"/>
              </a:rPr>
              <a:t>30kg</a:t>
            </a: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cs typeface="+mn-cs"/>
              </a:rPr>
              <a:t>的行李。当行李重量超过</a:t>
            </a:r>
            <a:r>
              <a:rPr kumimoji="0" lang="en-US" altLang="zh-CN"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cs typeface="+mn-cs"/>
              </a:rPr>
              <a:t>30kg</a:t>
            </a: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cs typeface="+mn-cs"/>
              </a:rPr>
              <a:t>时，对头等舱的国内乘客超重部分每公斤收费</a:t>
            </a:r>
            <a:r>
              <a:rPr kumimoji="0" lang="en-US" altLang="zh-CN"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cs typeface="+mn-cs"/>
              </a:rPr>
              <a:t>4</a:t>
            </a: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cs typeface="+mn-cs"/>
              </a:rPr>
              <a:t>元，对其他舱的国内乘客超重部分每公斤收费</a:t>
            </a:r>
            <a:r>
              <a:rPr kumimoji="0" lang="en-US" altLang="zh-CN"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cs typeface="+mn-cs"/>
              </a:rPr>
              <a:t>6</a:t>
            </a: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cs typeface="+mn-cs"/>
              </a:rPr>
              <a:t>元，对外国乘客超重部分每公斤收费比国内乘客多一倍，对残疾乘客超重部分每公斤收费比正常乘客少一半。</a:t>
            </a:r>
          </a:p>
        </p:txBody>
      </p:sp>
      <p:sp>
        <p:nvSpPr>
          <p:cNvPr id="556036" name="Rectangle 4"/>
          <p:cNvSpPr>
            <a:spLocks noRot="1" noChangeArrowheads="1"/>
          </p:cNvSpPr>
          <p:nvPr/>
        </p:nvSpPr>
        <p:spPr bwMode="auto">
          <a:xfrm>
            <a:off x="893445" y="130175"/>
            <a:ext cx="9774555"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过程设计技术和工具</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7334" name="Group 278"/>
          <p:cNvGraphicFramePr>
            <a:graphicFrameLocks noGrp="1"/>
          </p:cNvGraphicFramePr>
          <p:nvPr>
            <p:ph idx="1"/>
            <p:custDataLst>
              <p:tags r:id="rId1"/>
            </p:custDataLst>
            <p:extLst>
              <p:ext uri="{D42A27DB-BD31-4B8C-83A1-F6EECF244321}">
                <p14:modId xmlns:p14="http://schemas.microsoft.com/office/powerpoint/2010/main" val="212242793"/>
              </p:ext>
            </p:extLst>
          </p:nvPr>
        </p:nvGraphicFramePr>
        <p:xfrm>
          <a:off x="3430909" y="981075"/>
          <a:ext cx="5848981" cy="5793087"/>
        </p:xfrm>
        <a:graphic>
          <a:graphicData uri="http://schemas.openxmlformats.org/drawingml/2006/table">
            <a:tbl>
              <a:tblPr>
                <a:tableStyleId>{35758FB7-9AC5-4552-8A53-C91805E547FA}</a:tableStyleId>
              </a:tblPr>
              <a:tblGrid>
                <a:gridCol w="1811809"/>
                <a:gridCol w="448371"/>
                <a:gridCol w="448371"/>
                <a:gridCol w="448982"/>
                <a:gridCol w="448371"/>
                <a:gridCol w="448371"/>
                <a:gridCol w="448982"/>
                <a:gridCol w="448982"/>
                <a:gridCol w="448371"/>
                <a:gridCol w="448371"/>
              </a:tblGrid>
              <a:tr h="416965">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dirty="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1</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2</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3</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4</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5</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6</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7</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8</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9</a:t>
                      </a:r>
                    </a:p>
                  </a:txBody>
                  <a:tcPr horzOverflow="overflow"/>
                </a:tc>
              </a:tr>
              <a:tr h="416965">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400" u="none" strike="noStrike" cap="none" normalizeH="0" baseline="0" smtClean="0">
                          <a:ln>
                            <a:noFill/>
                          </a:ln>
                          <a:effectLst>
                            <a:outerShdw blurRad="38100" dist="38100" dir="2700000" algn="tl">
                              <a:srgbClr val="000000"/>
                            </a:outerShdw>
                          </a:effectLst>
                        </a:rPr>
                        <a:t>国内乘客</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T</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T</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T</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T</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F</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F</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F</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F</a:t>
                      </a:r>
                    </a:p>
                  </a:txBody>
                  <a:tcPr horzOverflow="overflow"/>
                </a:tc>
              </a:tr>
              <a:tr h="416965">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400" u="none" strike="noStrike" cap="none" normalizeH="0" baseline="0" smtClean="0">
                          <a:ln>
                            <a:noFill/>
                          </a:ln>
                          <a:effectLst>
                            <a:outerShdw blurRad="38100" dist="38100" dir="2700000" algn="tl">
                              <a:srgbClr val="000000"/>
                            </a:outerShdw>
                          </a:effectLst>
                        </a:rPr>
                        <a:t>头等舱</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T</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F</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T</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F</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T</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F</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T</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F</a:t>
                      </a:r>
                    </a:p>
                  </a:txBody>
                  <a:tcPr horzOverflow="overflow"/>
                </a:tc>
              </a:tr>
              <a:tr h="416965">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400" u="none" strike="noStrike" cap="none" normalizeH="0" baseline="0" smtClean="0">
                          <a:ln>
                            <a:noFill/>
                          </a:ln>
                          <a:effectLst>
                            <a:outerShdw blurRad="38100" dist="38100" dir="2700000" algn="tl">
                              <a:srgbClr val="000000"/>
                            </a:outerShdw>
                          </a:effectLst>
                        </a:rPr>
                        <a:t>残疾乘客</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F</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F</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T</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T</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F</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F</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T</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T</a:t>
                      </a:r>
                    </a:p>
                  </a:txBody>
                  <a:tcPr horzOverflow="overflow"/>
                </a:tc>
              </a:tr>
              <a:tr h="639346">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u="none" strike="noStrike" cap="none" normalizeH="0" baseline="0" smtClean="0">
                          <a:ln>
                            <a:noFill/>
                          </a:ln>
                          <a:effectLst>
                            <a:outerShdw blurRad="38100" dist="38100" dir="2700000" algn="tl">
                              <a:srgbClr val="000000"/>
                            </a:outerShdw>
                          </a:effectLst>
                        </a:rPr>
                        <a:t>行李重量</a:t>
                      </a:r>
                      <a:r>
                        <a:rPr kumimoji="0" lang="en-US" altLang="zh-CN" sz="2000" u="none" strike="noStrike" cap="none" normalizeH="0" baseline="0" smtClean="0">
                          <a:ln>
                            <a:noFill/>
                          </a:ln>
                          <a:effectLst>
                            <a:outerShdw blurRad="38100" dist="38100" dir="2700000" algn="tl">
                              <a:srgbClr val="000000"/>
                            </a:outerShdw>
                          </a:effectLst>
                        </a:rPr>
                        <a:t>W≤30kg</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T</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F</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F</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F</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F</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F</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F</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F</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F</a:t>
                      </a:r>
                    </a:p>
                  </a:txBody>
                  <a:tcPr horzOverflow="overflow"/>
                </a:tc>
              </a:tr>
              <a:tr h="416965">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400" u="none" strike="noStrike" cap="none" normalizeH="0" baseline="0" smtClean="0">
                          <a:ln>
                            <a:noFill/>
                          </a:ln>
                          <a:effectLst>
                            <a:outerShdw blurRad="38100" dist="38100" dir="2700000" algn="tl">
                              <a:srgbClr val="000000"/>
                            </a:outerShdw>
                          </a:effectLst>
                        </a:rPr>
                        <a:t>免费</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r>
              <a:tr h="416965">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(W-30) ×2</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r>
              <a:tr h="416965">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(W-30) ×3</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r>
              <a:tr h="416965">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(W-30) ×4</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dirty="0" smtClean="0">
                          <a:ln>
                            <a:noFill/>
                          </a:ln>
                          <a:effectLst>
                            <a:outerShdw blurRad="38100" dist="38100" dir="2700000" algn="tl">
                              <a:srgbClr val="000000"/>
                            </a:outerShdw>
                          </a:effectLst>
                        </a:rPr>
                        <a:t>×</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r>
              <a:tr h="416965">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(W-30) ×6</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dirty="0" smtClean="0">
                          <a:ln>
                            <a:noFill/>
                          </a:ln>
                          <a:effectLst>
                            <a:outerShdw blurRad="38100" dist="38100" dir="2700000" algn="tl">
                              <a:srgbClr val="000000"/>
                            </a:outerShdw>
                          </a:effectLst>
                        </a:rPr>
                        <a:t>×</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a:t>
                      </a:r>
                    </a:p>
                  </a:txBody>
                  <a:tcPr horzOverflow="overflow"/>
                </a:tc>
              </a:tr>
              <a:tr h="416965">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(W-30) ×8</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r>
              <a:tr h="520047">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(W-30) ×12</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dirty="0" smtClean="0">
                        <a:ln>
                          <a:noFill/>
                        </a:ln>
                        <a:effectLst>
                          <a:outerShdw blurRad="38100" dist="38100" dir="2700000" algn="tl">
                            <a:srgbClr val="000000"/>
                          </a:outerShdw>
                        </a:effectLst>
                      </a:endParaRPr>
                    </a:p>
                  </a:txBody>
                  <a:tcPr horzOverflow="overflow"/>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557334"/>
                                        </p:tgtEl>
                                        <p:attrNameLst>
                                          <p:attrName>style.visibility</p:attrName>
                                        </p:attrNameLst>
                                      </p:cBhvr>
                                      <p:to>
                                        <p:strVal val="visible"/>
                                      </p:to>
                                    </p:set>
                                    <p:animEffect transition="in" filter="box(out)">
                                      <p:cBhvr>
                                        <p:cTn id="7" dur="1000"/>
                                        <p:tgtEl>
                                          <p:spTgt spid="557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Rot="1" noChangeArrowheads="1"/>
          </p:cNvSpPr>
          <p:nvPr/>
        </p:nvSpPr>
        <p:spPr bwMode="auto">
          <a:xfrm>
            <a:off x="949960" y="130175"/>
            <a:ext cx="9718040"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过程设计技术和工具</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440324" name="Rectangle 4"/>
          <p:cNvSpPr>
            <a:spLocks noGrp="1" noChangeArrowheads="1"/>
          </p:cNvSpPr>
          <p:nvPr>
            <p:ph idx="1"/>
          </p:nvPr>
        </p:nvSpPr>
        <p:spPr>
          <a:xfrm>
            <a:off x="982344" y="1196975"/>
            <a:ext cx="10369445" cy="5328920"/>
          </a:xfrm>
        </p:spPr>
        <p:txBody>
          <a:bodyPr vert="horz" wrap="square" lIns="91456" tIns="45728" rIns="91456" bIns="4572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判定表</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优点：能够简洁、无二义性地描述所有的处理规则。</a:t>
            </a:r>
          </a:p>
          <a:p>
            <a:pPr marL="742950" marR="0" lvl="1" indent="-285750" algn="just"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缺点：判定表表示的是静态逻辑，是在某种条件取值组合情况下可能的结果，它</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不能表达加工的顺序，也不能表达循环结构</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，因此判定表不能成为一种通用的设计工具。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Rot="1" noChangeArrowheads="1"/>
          </p:cNvSpPr>
          <p:nvPr/>
        </p:nvSpPr>
        <p:spPr bwMode="auto">
          <a:xfrm>
            <a:off x="969010" y="130175"/>
            <a:ext cx="9698990"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过程设计技术和工具</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418820" name="Rectangle 4"/>
          <p:cNvSpPr>
            <a:spLocks noGrp="1" noChangeArrowheads="1"/>
          </p:cNvSpPr>
          <p:nvPr>
            <p:ph idx="1"/>
          </p:nvPr>
        </p:nvSpPr>
        <p:spPr>
          <a:xfrm>
            <a:off x="911225" y="1196975"/>
            <a:ext cx="9310370" cy="4896485"/>
          </a:xfrm>
        </p:spPr>
        <p:txBody>
          <a:bodyPr vert="horz" wrap="square" lIns="91456" tIns="45728" rIns="91456" bIns="4572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表达过程规格说明的工具叫做详细设计工具：</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图形工具</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表格工具</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语言工具</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Rot="1" noChangeArrowheads="1"/>
          </p:cNvSpPr>
          <p:nvPr/>
        </p:nvSpPr>
        <p:spPr bwMode="auto">
          <a:xfrm>
            <a:off x="983615" y="130175"/>
            <a:ext cx="9684385"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过程设计技术和工具</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442372" name="Rectangle 4"/>
          <p:cNvSpPr>
            <a:spLocks noGrp="1" noChangeArrowheads="1"/>
          </p:cNvSpPr>
          <p:nvPr>
            <p:ph idx="1"/>
          </p:nvPr>
        </p:nvSpPr>
        <p:spPr>
          <a:xfrm>
            <a:off x="940434" y="1196975"/>
            <a:ext cx="10267339" cy="5328920"/>
          </a:xfrm>
        </p:spPr>
        <p:txBody>
          <a:bodyPr vert="horz" wrap="square" lIns="91456" tIns="45728" rIns="91456" bIns="4572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判定树</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判定树是判定表的变种。</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优点：形式简单，比判定表更直观</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缺点：</a:t>
            </a:r>
          </a:p>
          <a:p>
            <a:pPr marL="1143000" marR="0" lvl="2" indent="-2286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简洁性不如判定</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表。</a:t>
            </a:r>
            <a:endPar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画判定树时分枝的次序可能对最终画出的判定树的简洁程度有较大影响 </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a:t>
            </a:r>
            <a:endPar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descr="rj64"/>
          <p:cNvPicPr>
            <a:picLocks noChangeAspect="1"/>
          </p:cNvPicPr>
          <p:nvPr/>
        </p:nvPicPr>
        <p:blipFill>
          <a:blip r:embed="rId2"/>
          <a:stretch>
            <a:fillRect/>
          </a:stretch>
        </p:blipFill>
        <p:spPr>
          <a:xfrm>
            <a:off x="2062686" y="1412766"/>
            <a:ext cx="8065993" cy="403299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fade">
                                      <p:cBhvr>
                                        <p:cTn id="7" dur="1000"/>
                                        <p:tgtEl>
                                          <p:spTgt spid="25602"/>
                                        </p:tgtEl>
                                      </p:cBhvr>
                                    </p:animEffect>
                                    <p:anim calcmode="lin" valueType="num">
                                      <p:cBhvr>
                                        <p:cTn id="8" dur="1000" fill="hold"/>
                                        <p:tgtEl>
                                          <p:spTgt spid="25602"/>
                                        </p:tgtEl>
                                        <p:attrNameLst>
                                          <p:attrName>ppt_x</p:attrName>
                                        </p:attrNameLst>
                                      </p:cBhvr>
                                      <p:tavLst>
                                        <p:tav tm="0">
                                          <p:val>
                                            <p:strVal val="#ppt_x"/>
                                          </p:val>
                                        </p:tav>
                                        <p:tav tm="100000">
                                          <p:val>
                                            <p:strVal val="#ppt_x"/>
                                          </p:val>
                                        </p:tav>
                                      </p:tavLst>
                                    </p:anim>
                                    <p:anim calcmode="lin" valueType="num">
                                      <p:cBhvr>
                                        <p:cTn id="9" dur="1000" fill="hold"/>
                                        <p:tgtEl>
                                          <p:spTgt spid="256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Rot="1" noChangeArrowheads="1"/>
          </p:cNvSpPr>
          <p:nvPr/>
        </p:nvSpPr>
        <p:spPr bwMode="auto">
          <a:xfrm>
            <a:off x="938530" y="130175"/>
            <a:ext cx="9729470"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过程设计技术和工具</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444420" name="Rectangle 4"/>
          <p:cNvSpPr>
            <a:spLocks noGrp="1" noChangeArrowheads="1"/>
          </p:cNvSpPr>
          <p:nvPr>
            <p:ph idx="1"/>
          </p:nvPr>
        </p:nvSpPr>
        <p:spPr>
          <a:xfrm>
            <a:off x="993775" y="1196975"/>
            <a:ext cx="9227820" cy="5328920"/>
          </a:xfrm>
        </p:spPr>
        <p:txBody>
          <a:bodyPr vert="horz" wrap="square" lIns="91456" tIns="45728" rIns="91456" bIns="45728" numCol="1" anchor="t" anchorCtr="0" compatLnSpc="1"/>
          <a:lstStyle/>
          <a:p>
            <a:pPr marL="342900" marR="0" lvl="0" indent="-342900" algn="just"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过程设计语言（</a:t>
            </a:r>
            <a:r>
              <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PDL</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t>
            </a:r>
          </a:p>
          <a:p>
            <a:pPr marL="742950" marR="0" lvl="1" indent="-285750" algn="just"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是用正文形式表示数据和处理过程的设计工具，也被称为</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ea"/>
              </a:rPr>
              <a:t>伪代码</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a:t>
            </a:r>
          </a:p>
          <a:p>
            <a:pPr marL="742950" marR="0" lvl="1" indent="-285750" algn="just"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PDL</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具有严格的</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ea"/>
              </a:rPr>
              <a:t>关键字外部语法</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，用于定义控制结构和数据结构；另一方面，</a:t>
            </a:r>
            <a:r>
              <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PDL</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表示实际操作和条件的</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ea"/>
              </a:rPr>
              <a:t>内部语法</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通常又是灵活自由的，可以适应各种工程项目的需要。</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Rot="1" noChangeArrowheads="1"/>
          </p:cNvSpPr>
          <p:nvPr/>
        </p:nvSpPr>
        <p:spPr bwMode="auto">
          <a:xfrm>
            <a:off x="953770" y="130175"/>
            <a:ext cx="9714230"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过程设计技术和工具</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486407" name="Rectangle 7"/>
          <p:cNvSpPr>
            <a:spLocks noGrp="1" noChangeArrowheads="1"/>
          </p:cNvSpPr>
          <p:nvPr>
            <p:ph idx="1"/>
          </p:nvPr>
        </p:nvSpPr>
        <p:spPr>
          <a:xfrm>
            <a:off x="694606" y="1197271"/>
            <a:ext cx="10369152" cy="4526801"/>
          </a:xfrm>
        </p:spPr>
        <p:txBody>
          <a:bodyPr vert="horz" wrap="square" lIns="91456" tIns="45728" rIns="91456" bIns="45728" numCol="1" anchor="t" anchorCtr="0" compatLnSpc="1"/>
          <a:lstStyle/>
          <a:p>
            <a:pPr marL="342900" marR="0" lvl="0" indent="-342900" algn="l" defTabSz="914400" rtl="0" eaLnBrk="1" fontAlgn="b"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defRPr/>
            </a:pPr>
            <a:r>
              <a:rPr kumimoji="1" lang="en-US" altLang="zh-CN" sz="2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mn-ea"/>
                <a:cs typeface="+mn-cs"/>
              </a:rPr>
              <a:t>PROCEDURE</a:t>
            </a:r>
            <a:r>
              <a:rPr kumimoji="1" lang="en-US" altLang="zh-CN"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t>  spellcheck  </a:t>
            </a:r>
            <a:r>
              <a:rPr kumimoji="1" lang="en-US" altLang="zh-CN" sz="2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mn-ea"/>
                <a:cs typeface="+mn-cs"/>
              </a:rPr>
              <a:t>IS</a:t>
            </a:r>
            <a:r>
              <a:rPr kumimoji="1" lang="en-US" altLang="zh-CN"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t>               	                      </a:t>
            </a:r>
            <a:r>
              <a:rPr kumimoji="1" lang="zh-CN" altLang="en-US" sz="2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mn-ea"/>
                <a:cs typeface="+mn-cs"/>
              </a:rPr>
              <a:t>查找错拼的单词    </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t/>
            </a:r>
            <a:b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b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t> </a:t>
            </a:r>
            <a:r>
              <a:rPr kumimoji="1" lang="en-US" altLang="zh-CN" sz="2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mn-ea"/>
                <a:cs typeface="+mn-cs"/>
              </a:rPr>
              <a:t>BEGIN</a:t>
            </a:r>
            <a:r>
              <a:rPr kumimoji="1" lang="en-US" altLang="zh-CN"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t/>
            </a:r>
            <a:br>
              <a:rPr kumimoji="1" lang="en-US" altLang="zh-CN"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br>
            <a:r>
              <a:rPr kumimoji="1" lang="en-US" altLang="zh-CN"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t>       split document into single  words                    </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t>把整个文档分离成单词</a:t>
            </a:r>
            <a:b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b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t>       </a:t>
            </a:r>
            <a:r>
              <a:rPr kumimoji="1" lang="en-US" altLang="zh-CN"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t>look up words in dictionary         	                </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t>在字典中查这些单词</a:t>
            </a:r>
            <a:b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b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t>       </a:t>
            </a:r>
            <a:r>
              <a:rPr kumimoji="1" lang="en-US" altLang="zh-CN"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t>display words which are not in dictionary     </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t>显示字典中查不到的单词</a:t>
            </a:r>
            <a:b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b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t>       </a:t>
            </a:r>
            <a:r>
              <a:rPr kumimoji="1" lang="en-US" altLang="zh-CN"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t>create a new dictionary              	                 </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t>造一新字典</a:t>
            </a:r>
            <a:b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b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t>  </a:t>
            </a:r>
            <a:r>
              <a:rPr kumimoji="1" lang="en-US" altLang="zh-CN" sz="2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mn-ea"/>
                <a:cs typeface="+mn-cs"/>
              </a:rPr>
              <a:t>END</a:t>
            </a:r>
            <a:r>
              <a:rPr kumimoji="1" lang="en-US" altLang="zh-CN"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t> spellcheck</a:t>
            </a:r>
          </a:p>
          <a:p>
            <a:pPr marL="342900" marR="0" lvl="0" indent="-342900" algn="l" defTabSz="914400" rtl="0" eaLnBrk="0" fontAlgn="base" latinLnBrk="0" hangingPunct="0">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defRPr/>
            </a:pPr>
            <a:endParaRPr kumimoji="1" lang="en-US" altLang="zh-CN" sz="20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mn-ea"/>
              <a:cs typeface="+mn-cs"/>
            </a:endParaRPr>
          </a:p>
        </p:txBody>
      </p:sp>
      <p:sp>
        <p:nvSpPr>
          <p:cNvPr id="486408" name="Rectangle 8"/>
          <p:cNvSpPr>
            <a:spLocks noChangeArrowheads="1"/>
          </p:cNvSpPr>
          <p:nvPr/>
        </p:nvSpPr>
        <p:spPr bwMode="auto">
          <a:xfrm>
            <a:off x="4223039" y="5085705"/>
            <a:ext cx="3385177" cy="460375"/>
          </a:xfrm>
          <a:prstGeom prst="rect">
            <a:avLst/>
          </a:prstGeom>
          <a:noFill/>
          <a:ln w="9525">
            <a:noFill/>
            <a:miter lim="800000"/>
          </a:ln>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示例</a:t>
            </a:r>
            <a:r>
              <a:rPr kumimoji="0" lang="en-US" altLang="zh-CN" sz="24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 </a:t>
            </a:r>
            <a:r>
              <a:rPr kumimoji="0" lang="zh-CN" altLang="en-US" sz="24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拼写检查程序</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Rot="1" noChangeArrowheads="1"/>
          </p:cNvSpPr>
          <p:nvPr/>
        </p:nvSpPr>
        <p:spPr bwMode="auto">
          <a:xfrm>
            <a:off x="933450" y="130175"/>
            <a:ext cx="9734550"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过程设计技术和工具</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447492" name="Rectangle 4"/>
          <p:cNvSpPr>
            <a:spLocks noGrp="1" noChangeArrowheads="1"/>
          </p:cNvSpPr>
          <p:nvPr>
            <p:ph idx="1"/>
          </p:nvPr>
        </p:nvSpPr>
        <p:spPr>
          <a:xfrm>
            <a:off x="1106170" y="1196975"/>
            <a:ext cx="10821684" cy="5112385"/>
          </a:xfrm>
        </p:spPr>
        <p:txBody>
          <a:bodyPr vert="horz" wrap="square" lIns="91456" tIns="45728" rIns="91456" bIns="45728" numCol="1" anchor="t" anchorCtr="0" compatLnSpc="1"/>
          <a:lstStyle/>
          <a:p>
            <a:pPr marL="342900" marR="0" lvl="0" indent="-342900" algn="just" defTabSz="914400" rtl="0" eaLnBrk="1" fontAlgn="base" latinLnBrk="0" hangingPunct="1">
              <a:lnSpc>
                <a:spcPts val="3600"/>
              </a:lnSpc>
              <a:spcBef>
                <a:spcPct val="20000"/>
              </a:spcBef>
              <a:spcAft>
                <a:spcPct val="0"/>
              </a:spcAft>
              <a:buClr>
                <a:schemeClr val="hlink"/>
              </a:buClr>
              <a:buSzPct val="70000"/>
              <a:buFont typeface="Wingdings" panose="05000000000000000000" pitchFamily="2" charset="2"/>
              <a:buChar char="n"/>
              <a:defRPr/>
            </a:pPr>
            <a:r>
              <a:rPr kumimoji="0" lang="en-US" altLang="zh-CN"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PDL</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作为一种设计工具有如下一些优点：</a:t>
            </a:r>
          </a:p>
          <a:p>
            <a:pPr marL="742950" marR="0" lvl="1" indent="-285750" algn="just" defTabSz="914400" rtl="0" eaLnBrk="1" fontAlgn="base" latinLnBrk="0" hangingPunct="1">
              <a:lnSpc>
                <a:spcPts val="36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可以作为注释直接插在源程序中间。这样做能促使维护人员在修改程序代码的同时也相应地修改</a:t>
            </a:r>
            <a:r>
              <a:rPr kumimoji="0" lang="en-US" altLang="zh-CN"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PDL</a:t>
            </a: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注释，因此有助于保持文档和程序的一致性，提高了文档的质量</a:t>
            </a:r>
          </a:p>
          <a:p>
            <a:pPr marL="742950" marR="0" lvl="1" indent="-285750" algn="just" defTabSz="914400" rtl="0" eaLnBrk="1" fontAlgn="base" latinLnBrk="0" hangingPunct="1">
              <a:lnSpc>
                <a:spcPts val="36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可以使用普通的正文编辑程序或文字处理系统，很方便地完成</a:t>
            </a:r>
            <a:r>
              <a:rPr kumimoji="0" lang="en-US" altLang="zh-CN"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PDL</a:t>
            </a: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的书写和编辑工作。</a:t>
            </a:r>
          </a:p>
          <a:p>
            <a:pPr marL="742950" marR="0" lvl="1" indent="-285750" algn="just" defTabSz="914400" rtl="0" eaLnBrk="1" fontAlgn="base" latinLnBrk="0" hangingPunct="1">
              <a:lnSpc>
                <a:spcPts val="36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已经有自动处理程序存在，而且可以自动由</a:t>
            </a:r>
            <a:r>
              <a:rPr kumimoji="0" lang="en-US" altLang="zh-CN"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PDL</a:t>
            </a: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生成程序代码。</a:t>
            </a:r>
          </a:p>
          <a:p>
            <a:pPr marL="342900" marR="0" lvl="0" indent="-342900" algn="just" defTabSz="914400" rtl="0" eaLnBrk="1" fontAlgn="base" latinLnBrk="0" hangingPunct="1">
              <a:lnSpc>
                <a:spcPts val="36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 </a:t>
            </a:r>
            <a:r>
              <a:rPr kumimoji="0" lang="en-US" altLang="zh-CN"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PDL</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的缺点是不如图形工具形象直观，描述复杂的条件组合与动作间</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的对应关系时，不如判定表清晰简单。</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Rot="1" noChangeArrowheads="1"/>
          </p:cNvSpPr>
          <p:nvPr/>
        </p:nvSpPr>
        <p:spPr bwMode="auto">
          <a:xfrm>
            <a:off x="908685" y="130175"/>
            <a:ext cx="9759315"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过程设计技术和工具</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420868" name="Rectangle 4"/>
          <p:cNvSpPr>
            <a:spLocks noGrp="1" noChangeArrowheads="1"/>
          </p:cNvSpPr>
          <p:nvPr>
            <p:ph idx="1"/>
          </p:nvPr>
        </p:nvSpPr>
        <p:spPr>
          <a:xfrm>
            <a:off x="827404" y="1196975"/>
            <a:ext cx="10740409" cy="4896485"/>
          </a:xfrm>
        </p:spPr>
        <p:txBody>
          <a:bodyPr vert="horz" wrap="square" lIns="91456" tIns="45728" rIns="91456" bIns="4572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程序流程图（</a:t>
            </a:r>
            <a:r>
              <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Program Flow Chart</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程序流程图本质上不是逐步求精的好工具，它诱使程序员过早地考虑程序的控制流程，而不去考虑程序的全局结构。</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程序流程图中用箭头代表控制流，因此程序员不受任何约束，可以完全不顾结构程序设计的精神，随意转移控制。</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程序流程图不易表示数据结构。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Rot="1" noChangeArrowheads="1"/>
          </p:cNvSpPr>
          <p:nvPr/>
        </p:nvSpPr>
        <p:spPr bwMode="auto">
          <a:xfrm>
            <a:off x="880745" y="130175"/>
            <a:ext cx="9787255"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过程设计技术和工具</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422916" name="Rectangle 4"/>
          <p:cNvSpPr>
            <a:spLocks noGrp="1" noChangeArrowheads="1"/>
          </p:cNvSpPr>
          <p:nvPr>
            <p:ph idx="1"/>
          </p:nvPr>
        </p:nvSpPr>
        <p:spPr>
          <a:xfrm>
            <a:off x="781050" y="1196975"/>
            <a:ext cx="9994676" cy="4896485"/>
          </a:xfrm>
        </p:spPr>
        <p:txBody>
          <a:bodyPr vert="horz" wrap="square" lIns="91456" tIns="45728" rIns="91456" bIns="4572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必须限制程序流程图只能使用五种基本的控制结构</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需要对流程图所用的符号做出确切的规定</a:t>
            </a:r>
          </a:p>
        </p:txBody>
      </p:sp>
      <p:pic>
        <p:nvPicPr>
          <p:cNvPr id="6149" name="Picture 5"/>
          <p:cNvPicPr>
            <a:picLocks noChangeAspect="1"/>
          </p:cNvPicPr>
          <p:nvPr/>
        </p:nvPicPr>
        <p:blipFill>
          <a:blip r:embed="rId3"/>
          <a:stretch>
            <a:fillRect/>
          </a:stretch>
        </p:blipFill>
        <p:spPr>
          <a:xfrm>
            <a:off x="2638421" y="2997755"/>
            <a:ext cx="7057744" cy="331213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barn(inVertical)">
                                      <p:cBhvr>
                                        <p:cTn id="7" dur="5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6"/>
          <p:cNvGrpSpPr/>
          <p:nvPr/>
        </p:nvGrpSpPr>
        <p:grpSpPr>
          <a:xfrm>
            <a:off x="2783840" y="1053465"/>
            <a:ext cx="5760085" cy="5728970"/>
            <a:chOff x="816" y="0"/>
            <a:chExt cx="3936" cy="4152"/>
          </a:xfrm>
        </p:grpSpPr>
        <p:pic>
          <p:nvPicPr>
            <p:cNvPr id="7173" name="Picture 4"/>
            <p:cNvPicPr>
              <a:picLocks noChangeAspect="1"/>
            </p:cNvPicPr>
            <p:nvPr/>
          </p:nvPicPr>
          <p:blipFill>
            <a:blip r:embed="rId2"/>
            <a:stretch>
              <a:fillRect/>
            </a:stretch>
          </p:blipFill>
          <p:spPr>
            <a:xfrm>
              <a:off x="864" y="0"/>
              <a:ext cx="3888" cy="2036"/>
            </a:xfrm>
            <a:prstGeom prst="rect">
              <a:avLst/>
            </a:prstGeom>
            <a:noFill/>
            <a:ln w="9525">
              <a:noFill/>
            </a:ln>
          </p:spPr>
        </p:pic>
        <p:pic>
          <p:nvPicPr>
            <p:cNvPr id="7174" name="Picture 5"/>
            <p:cNvPicPr>
              <a:picLocks noChangeAspect="1"/>
            </p:cNvPicPr>
            <p:nvPr/>
          </p:nvPicPr>
          <p:blipFill>
            <a:blip r:embed="rId3"/>
            <a:stretch>
              <a:fillRect/>
            </a:stretch>
          </p:blipFill>
          <p:spPr>
            <a:xfrm>
              <a:off x="816" y="2016"/>
              <a:ext cx="3936" cy="2136"/>
            </a:xfrm>
            <a:prstGeom prst="rect">
              <a:avLst/>
            </a:prstGeom>
            <a:noFill/>
            <a:ln w="9525">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ipe(left)">
                                      <p:cBhvr>
                                        <p:cTn id="7" dur="10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Rot="1" noChangeArrowheads="1"/>
          </p:cNvSpPr>
          <p:nvPr/>
        </p:nvSpPr>
        <p:spPr bwMode="auto">
          <a:xfrm>
            <a:off x="1010285" y="130175"/>
            <a:ext cx="9657715"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过程设计技术和工具</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425988" name="Rectangle 4"/>
          <p:cNvSpPr>
            <a:spLocks noGrp="1" noChangeArrowheads="1"/>
          </p:cNvSpPr>
          <p:nvPr>
            <p:ph idx="1"/>
          </p:nvPr>
        </p:nvSpPr>
        <p:spPr>
          <a:xfrm>
            <a:off x="766614" y="1196975"/>
            <a:ext cx="11089232" cy="1079500"/>
          </a:xfrm>
        </p:spPr>
        <p:txBody>
          <a:bodyPr vert="horz" wrap="square" lIns="91456" tIns="45728" rIns="91456" bIns="4572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盒图（</a:t>
            </a:r>
            <a:r>
              <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Box-Diagram</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a:t>
            </a:r>
            <a:r>
              <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N-S</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图） </a:t>
            </a:r>
            <a:r>
              <a:rPr kumimoji="0" lang="en-US" altLang="zh-CN" b="1" i="0" u="none" strike="noStrike" kern="0" cap="none" spc="0" normalizeH="0" baseline="0" noProof="0" dirty="0" err="1"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Nassi</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和</a:t>
            </a:r>
            <a:r>
              <a:rPr kumimoji="0" lang="en-US" altLang="zh-CN" b="1" i="0" u="none" strike="noStrike" kern="0" cap="none" spc="0" normalizeH="0" baseline="0" noProof="0" dirty="0" err="1"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Shneiderman</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提出</a:t>
            </a:r>
          </a:p>
        </p:txBody>
      </p:sp>
      <p:grpSp>
        <p:nvGrpSpPr>
          <p:cNvPr id="8200" name="Group 6"/>
          <p:cNvGrpSpPr/>
          <p:nvPr/>
        </p:nvGrpSpPr>
        <p:grpSpPr>
          <a:xfrm>
            <a:off x="2206625" y="2462530"/>
            <a:ext cx="2056130" cy="1826260"/>
            <a:chOff x="240" y="240"/>
            <a:chExt cx="1396" cy="1522"/>
          </a:xfrm>
        </p:grpSpPr>
        <p:sp>
          <p:nvSpPr>
            <p:cNvPr id="425991" name="Text Box 7"/>
            <p:cNvSpPr txBox="1">
              <a:spLocks noChangeArrowheads="1"/>
            </p:cNvSpPr>
            <p:nvPr/>
          </p:nvSpPr>
          <p:spPr bwMode="auto">
            <a:xfrm>
              <a:off x="240" y="240"/>
              <a:ext cx="1382" cy="337"/>
            </a:xfrm>
            <a:prstGeom prst="rect">
              <a:avLst/>
            </a:prstGeom>
            <a:noFill/>
            <a:ln w="12700" cmpd="sng">
              <a:solidFill>
                <a:schemeClr val="bg1"/>
              </a:solidFill>
              <a:prstDash val="solid"/>
              <a:miter lim="800000"/>
            </a:ln>
          </p:spPr>
          <p:txBody>
            <a:bodyPr/>
            <a:lstStyle/>
            <a:p>
              <a:pPr marR="0" algn="ctr" defTabSz="914400" eaLnBrk="0" hangingPunct="0">
                <a:buClrTx/>
                <a:buSzTx/>
                <a:buFontTx/>
                <a:buNone/>
                <a:defRPr/>
              </a:pPr>
              <a:r>
                <a:rPr kumimoji="0" lang="zh-CN" altLang="en-US"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第一个任务</a:t>
              </a:r>
            </a:p>
          </p:txBody>
        </p:sp>
        <p:sp>
          <p:nvSpPr>
            <p:cNvPr id="425992" name="Text Box 8"/>
            <p:cNvSpPr txBox="1">
              <a:spLocks noChangeArrowheads="1"/>
            </p:cNvSpPr>
            <p:nvPr/>
          </p:nvSpPr>
          <p:spPr bwMode="auto">
            <a:xfrm>
              <a:off x="240" y="544"/>
              <a:ext cx="1382" cy="288"/>
            </a:xfrm>
            <a:prstGeom prst="rect">
              <a:avLst/>
            </a:prstGeom>
            <a:noFill/>
            <a:ln w="12700" cmpd="sng">
              <a:noFill/>
              <a:prstDash val="solid"/>
              <a:miter lim="800000"/>
            </a:ln>
          </p:spPr>
          <p:txBody>
            <a:bodyPr/>
            <a:lstStyle/>
            <a:p>
              <a:pPr marR="0" algn="ctr" defTabSz="914400" eaLnBrk="0" hangingPunct="0">
                <a:buClrTx/>
                <a:buSzTx/>
                <a:buFontTx/>
                <a:buNone/>
                <a:defRPr/>
              </a:pPr>
              <a:r>
                <a:rPr kumimoji="0" lang="zh-CN" altLang="en-US" b="1" kern="1200" cap="none" spc="0" normalizeH="0" baseline="0" noProof="0" dirty="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第二个任务</a:t>
              </a:r>
            </a:p>
          </p:txBody>
        </p:sp>
        <p:sp>
          <p:nvSpPr>
            <p:cNvPr id="425993" name="Text Box 9"/>
            <p:cNvSpPr txBox="1">
              <a:spLocks noChangeArrowheads="1"/>
            </p:cNvSpPr>
            <p:nvPr/>
          </p:nvSpPr>
          <p:spPr bwMode="auto">
            <a:xfrm>
              <a:off x="240" y="832"/>
              <a:ext cx="1382" cy="339"/>
            </a:xfrm>
            <a:prstGeom prst="rect">
              <a:avLst/>
            </a:prstGeom>
            <a:noFill/>
            <a:ln w="12700" cmpd="sng">
              <a:solidFill>
                <a:schemeClr val="bg1"/>
              </a:solidFill>
              <a:prstDash val="solid"/>
              <a:miter lim="800000"/>
            </a:ln>
          </p:spPr>
          <p:txBody>
            <a:bodyPr/>
            <a:lstStyle/>
            <a:p>
              <a:pPr marR="0" algn="ctr" defTabSz="914400" eaLnBrk="0" hangingPunct="0">
                <a:buClrTx/>
                <a:buSzTx/>
                <a:buFontTx/>
                <a:buNone/>
                <a:defRPr/>
              </a:pPr>
              <a:r>
                <a:rPr kumimoji="0" lang="zh-CN" altLang="en-US"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第三个任务</a:t>
              </a:r>
            </a:p>
          </p:txBody>
        </p:sp>
        <p:sp>
          <p:nvSpPr>
            <p:cNvPr id="425994" name="Text Box 10"/>
            <p:cNvSpPr txBox="1">
              <a:spLocks noChangeArrowheads="1"/>
            </p:cNvSpPr>
            <p:nvPr/>
          </p:nvSpPr>
          <p:spPr bwMode="auto">
            <a:xfrm>
              <a:off x="720" y="1392"/>
              <a:ext cx="373" cy="370"/>
            </a:xfrm>
            <a:prstGeom prst="rect">
              <a:avLst/>
            </a:prstGeom>
            <a:noFill/>
            <a:ln w="12700" cmpd="sng">
              <a:noFill/>
              <a:prstDash val="solid"/>
              <a:miter lim="800000"/>
            </a:ln>
          </p:spPr>
          <p:txBody>
            <a:bodyPr/>
            <a:lstStyle/>
            <a:p>
              <a:pPr marR="0" algn="just" defTabSz="914400" eaLnBrk="0" hangingPunct="0">
                <a:buClrTx/>
                <a:buSzTx/>
                <a:buFontTx/>
                <a:buNone/>
                <a:defRPr/>
              </a:pPr>
              <a:r>
                <a:rPr kumimoji="0" lang="en-US" altLang="zh-CN"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t>
              </a:r>
            </a:p>
          </p:txBody>
        </p:sp>
        <p:sp>
          <p:nvSpPr>
            <p:cNvPr id="8266" name="Line 11"/>
            <p:cNvSpPr/>
            <p:nvPr/>
          </p:nvSpPr>
          <p:spPr>
            <a:xfrm>
              <a:off x="240" y="480"/>
              <a:ext cx="1382" cy="0"/>
            </a:xfrm>
            <a:prstGeom prst="line">
              <a:avLst/>
            </a:prstGeom>
            <a:ln w="12700" cap="flat" cmpd="sng">
              <a:noFill/>
              <a:prstDash val="solid"/>
              <a:headEnd type="none" w="med" len="med"/>
              <a:tailEnd type="none" w="med" len="med"/>
            </a:ln>
          </p:spPr>
        </p:sp>
        <p:sp>
          <p:nvSpPr>
            <p:cNvPr id="8267" name="Line 12"/>
            <p:cNvSpPr/>
            <p:nvPr/>
          </p:nvSpPr>
          <p:spPr>
            <a:xfrm>
              <a:off x="254" y="842"/>
              <a:ext cx="1382" cy="0"/>
            </a:xfrm>
            <a:prstGeom prst="line">
              <a:avLst/>
            </a:prstGeom>
            <a:ln w="12700" cap="flat" cmpd="sng">
              <a:solidFill>
                <a:schemeClr val="bg1"/>
              </a:solidFill>
              <a:prstDash val="solid"/>
              <a:headEnd type="none" w="med" len="med"/>
              <a:tailEnd type="none" w="med" len="med"/>
            </a:ln>
          </p:spPr>
        </p:sp>
        <p:sp>
          <p:nvSpPr>
            <p:cNvPr id="8268" name="Line 13"/>
            <p:cNvSpPr/>
            <p:nvPr/>
          </p:nvSpPr>
          <p:spPr>
            <a:xfrm>
              <a:off x="240" y="240"/>
              <a:ext cx="0" cy="759"/>
            </a:xfrm>
            <a:prstGeom prst="line">
              <a:avLst/>
            </a:prstGeom>
            <a:ln w="12700" cap="flat" cmpd="sng">
              <a:solidFill>
                <a:schemeClr val="bg1"/>
              </a:solidFill>
              <a:prstDash val="solid"/>
              <a:headEnd type="none" w="med" len="med"/>
              <a:tailEnd type="none" w="med" len="med"/>
            </a:ln>
          </p:spPr>
        </p:sp>
        <p:sp>
          <p:nvSpPr>
            <p:cNvPr id="8269" name="Line 14"/>
            <p:cNvSpPr/>
            <p:nvPr/>
          </p:nvSpPr>
          <p:spPr>
            <a:xfrm>
              <a:off x="1622" y="240"/>
              <a:ext cx="0" cy="759"/>
            </a:xfrm>
            <a:prstGeom prst="line">
              <a:avLst/>
            </a:prstGeom>
            <a:ln w="12700" cap="flat" cmpd="sng">
              <a:solidFill>
                <a:schemeClr val="bg1"/>
              </a:solidFill>
              <a:prstDash val="solid"/>
              <a:headEnd type="none" w="med" len="med"/>
              <a:tailEnd type="none" w="med" len="med"/>
            </a:ln>
          </p:spPr>
        </p:sp>
        <p:sp>
          <p:nvSpPr>
            <p:cNvPr id="8270" name="Line 15"/>
            <p:cNvSpPr/>
            <p:nvPr/>
          </p:nvSpPr>
          <p:spPr>
            <a:xfrm>
              <a:off x="240" y="240"/>
              <a:ext cx="1382" cy="0"/>
            </a:xfrm>
            <a:prstGeom prst="line">
              <a:avLst/>
            </a:prstGeom>
            <a:ln w="12700" cap="flat" cmpd="sng">
              <a:solidFill>
                <a:schemeClr val="bg1"/>
              </a:solidFill>
              <a:prstDash val="solid"/>
              <a:headEnd type="none" w="med" len="med"/>
              <a:tailEnd type="none" w="med" len="med"/>
            </a:ln>
          </p:spPr>
        </p:sp>
        <p:sp>
          <p:nvSpPr>
            <p:cNvPr id="8271" name="Line 16"/>
            <p:cNvSpPr/>
            <p:nvPr/>
          </p:nvSpPr>
          <p:spPr>
            <a:xfrm>
              <a:off x="240" y="999"/>
              <a:ext cx="1382" cy="0"/>
            </a:xfrm>
            <a:prstGeom prst="line">
              <a:avLst/>
            </a:prstGeom>
            <a:ln w="12700" cap="flat" cmpd="sng">
              <a:noFill/>
              <a:prstDash val="solid"/>
              <a:headEnd type="none" w="med" len="med"/>
              <a:tailEnd type="none" w="med" len="med"/>
            </a:ln>
          </p:spPr>
        </p:sp>
      </p:grpSp>
      <p:sp>
        <p:nvSpPr>
          <p:cNvPr id="426003" name="Text Box 19"/>
          <p:cNvSpPr txBox="1">
            <a:spLocks noChangeArrowheads="1"/>
          </p:cNvSpPr>
          <p:nvPr/>
        </p:nvSpPr>
        <p:spPr bwMode="auto">
          <a:xfrm>
            <a:off x="6239222" y="2637066"/>
            <a:ext cx="447675" cy="360680"/>
          </a:xfrm>
          <a:prstGeom prst="rect">
            <a:avLst/>
          </a:prstGeom>
          <a:noFill/>
          <a:ln w="12700" cmpd="sng">
            <a:noFill/>
            <a:prstDash val="solid"/>
            <a:miter lim="800000"/>
          </a:ln>
        </p:spPr>
        <p:txBody>
          <a:bodyPr anchor="ctr" anchorCtr="1"/>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T</a:t>
            </a:r>
          </a:p>
        </p:txBody>
      </p:sp>
      <p:sp>
        <p:nvSpPr>
          <p:cNvPr id="426004" name="Text Box 20"/>
          <p:cNvSpPr txBox="1">
            <a:spLocks noChangeArrowheads="1"/>
          </p:cNvSpPr>
          <p:nvPr/>
        </p:nvSpPr>
        <p:spPr bwMode="auto">
          <a:xfrm>
            <a:off x="4804772" y="2637066"/>
            <a:ext cx="354330" cy="360680"/>
          </a:xfrm>
          <a:prstGeom prst="rect">
            <a:avLst/>
          </a:prstGeom>
          <a:noFill/>
          <a:ln w="12700" cmpd="sng">
            <a:noFill/>
            <a:prstDash val="solid"/>
            <a:miter lim="800000"/>
          </a:ln>
        </p:spPr>
        <p:txBody>
          <a:bodyPr anchor="ctr" anchorCtr="1"/>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F</a:t>
            </a:r>
          </a:p>
        </p:txBody>
      </p:sp>
      <p:sp>
        <p:nvSpPr>
          <p:cNvPr id="426005" name="Text Box 21"/>
          <p:cNvSpPr txBox="1">
            <a:spLocks noChangeArrowheads="1"/>
          </p:cNvSpPr>
          <p:nvPr/>
        </p:nvSpPr>
        <p:spPr bwMode="auto">
          <a:xfrm>
            <a:off x="5247005" y="2578100"/>
            <a:ext cx="803275" cy="360680"/>
          </a:xfrm>
          <a:prstGeom prst="rect">
            <a:avLst/>
          </a:prstGeom>
          <a:noFill/>
          <a:ln w="12700" cmpd="sng">
            <a:noFill/>
            <a:prstDash val="solid"/>
            <a:miter lim="800000"/>
          </a:ln>
        </p:spPr>
        <p:txBody>
          <a:bodyPr anchor="ctr" anchorCtr="1"/>
          <a:lstStyle/>
          <a:p>
            <a:pPr marR="0" algn="just" defTabSz="914400" eaLnBrk="0" hangingPunct="0">
              <a:buClrTx/>
              <a:buSzTx/>
              <a:buFontTx/>
              <a:buNone/>
              <a:defRPr/>
            </a:pPr>
            <a:r>
              <a:rPr kumimoji="0" lang="zh-CN" altLang="en-US" sz="20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条件</a:t>
            </a:r>
          </a:p>
        </p:txBody>
      </p:sp>
      <p:sp>
        <p:nvSpPr>
          <p:cNvPr id="426006" name="Text Box 22"/>
          <p:cNvSpPr txBox="1">
            <a:spLocks noChangeArrowheads="1"/>
          </p:cNvSpPr>
          <p:nvPr/>
        </p:nvSpPr>
        <p:spPr bwMode="auto">
          <a:xfrm>
            <a:off x="4798060" y="3065780"/>
            <a:ext cx="967105" cy="601980"/>
          </a:xfrm>
          <a:prstGeom prst="rect">
            <a:avLst/>
          </a:prstGeom>
          <a:noFill/>
          <a:ln w="12700" cmpd="sng">
            <a:noFill/>
            <a:prstDash val="solid"/>
            <a:miter lim="800000"/>
          </a:ln>
        </p:spPr>
        <p:txBody>
          <a:bodyPr anchor="ctr" anchorCtr="1"/>
          <a:lstStyle/>
          <a:p>
            <a:pPr marR="0" algn="just" defTabSz="914400" eaLnBrk="0" hangingPunct="0">
              <a:buClrTx/>
              <a:buSzTx/>
              <a:buFontTx/>
              <a:buNone/>
              <a:defRPr/>
            </a:pPr>
            <a:r>
              <a:rPr kumimoji="0" lang="en-US" altLang="zh-CN" sz="20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ELSE</a:t>
            </a:r>
            <a:r>
              <a:rPr kumimoji="0" lang="zh-CN" altLang="en-US" sz="20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部分</a:t>
            </a:r>
          </a:p>
        </p:txBody>
      </p:sp>
      <p:sp>
        <p:nvSpPr>
          <p:cNvPr id="426007" name="Text Box 23"/>
          <p:cNvSpPr txBox="1">
            <a:spLocks noChangeArrowheads="1"/>
          </p:cNvSpPr>
          <p:nvPr/>
        </p:nvSpPr>
        <p:spPr bwMode="auto">
          <a:xfrm>
            <a:off x="5710990" y="3069790"/>
            <a:ext cx="1000125" cy="603250"/>
          </a:xfrm>
          <a:prstGeom prst="rect">
            <a:avLst/>
          </a:prstGeom>
          <a:noFill/>
          <a:ln w="12700" cmpd="sng">
            <a:noFill/>
            <a:prstDash val="solid"/>
            <a:miter lim="800000"/>
          </a:ln>
        </p:spPr>
        <p:txBody>
          <a:bodyPr anchor="ctr" anchorCtr="1"/>
          <a:lstStyle/>
          <a:p>
            <a:pPr marR="0" algn="just" defTabSz="914400" eaLnBrk="0" hangingPunct="0">
              <a:buClrTx/>
              <a:buSzTx/>
              <a:buFontTx/>
              <a:buNone/>
              <a:defRPr/>
            </a:pPr>
            <a:r>
              <a:rPr kumimoji="0" lang="en-US" altLang="zh-CN" sz="2000" b="1" kern="1200" cap="none" spc="0" normalizeH="0" baseline="0" noProof="0" dirty="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THEN</a:t>
            </a:r>
            <a:r>
              <a:rPr kumimoji="0" lang="zh-CN" altLang="en-US" sz="2000" b="1" kern="1200" cap="none" spc="0" normalizeH="0" baseline="0" noProof="0" dirty="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部分</a:t>
            </a:r>
          </a:p>
        </p:txBody>
      </p:sp>
      <p:sp>
        <p:nvSpPr>
          <p:cNvPr id="8206" name="Line 24"/>
          <p:cNvSpPr/>
          <p:nvPr/>
        </p:nvSpPr>
        <p:spPr>
          <a:xfrm>
            <a:off x="4751705" y="2943225"/>
            <a:ext cx="1924685" cy="0"/>
          </a:xfrm>
          <a:prstGeom prst="line">
            <a:avLst/>
          </a:prstGeom>
          <a:ln w="12700" cap="flat" cmpd="sng">
            <a:solidFill>
              <a:schemeClr val="bg1"/>
            </a:solidFill>
            <a:prstDash val="solid"/>
            <a:headEnd type="none" w="med" len="med"/>
            <a:tailEnd type="none" w="med" len="med"/>
          </a:ln>
        </p:spPr>
      </p:sp>
      <p:sp>
        <p:nvSpPr>
          <p:cNvPr id="8207" name="Line 25"/>
          <p:cNvSpPr/>
          <p:nvPr/>
        </p:nvSpPr>
        <p:spPr>
          <a:xfrm>
            <a:off x="5713730" y="2943225"/>
            <a:ext cx="0" cy="844550"/>
          </a:xfrm>
          <a:prstGeom prst="line">
            <a:avLst/>
          </a:prstGeom>
          <a:ln w="12700" cap="flat" cmpd="sng">
            <a:solidFill>
              <a:schemeClr val="bg1"/>
            </a:solidFill>
            <a:prstDash val="solid"/>
            <a:headEnd type="none" w="med" len="med"/>
            <a:tailEnd type="none" w="med" len="med"/>
          </a:ln>
        </p:spPr>
      </p:sp>
      <p:sp>
        <p:nvSpPr>
          <p:cNvPr id="8208" name="Line 26"/>
          <p:cNvSpPr/>
          <p:nvPr/>
        </p:nvSpPr>
        <p:spPr>
          <a:xfrm>
            <a:off x="4751705" y="2462530"/>
            <a:ext cx="641350" cy="481330"/>
          </a:xfrm>
          <a:prstGeom prst="line">
            <a:avLst/>
          </a:prstGeom>
          <a:ln w="12700" cap="flat" cmpd="sng">
            <a:solidFill>
              <a:schemeClr val="bg1"/>
            </a:solidFill>
            <a:prstDash val="solid"/>
            <a:headEnd type="none" w="med" len="med"/>
            <a:tailEnd type="none" w="med" len="med"/>
          </a:ln>
        </p:spPr>
      </p:sp>
      <p:sp>
        <p:nvSpPr>
          <p:cNvPr id="8209" name="Line 27"/>
          <p:cNvSpPr/>
          <p:nvPr/>
        </p:nvSpPr>
        <p:spPr>
          <a:xfrm flipH="1">
            <a:off x="6034405" y="2462530"/>
            <a:ext cx="641350" cy="481330"/>
          </a:xfrm>
          <a:prstGeom prst="line">
            <a:avLst/>
          </a:prstGeom>
          <a:ln w="12700" cap="flat" cmpd="sng">
            <a:solidFill>
              <a:schemeClr val="bg1"/>
            </a:solidFill>
            <a:prstDash val="solid"/>
            <a:headEnd type="none" w="med" len="med"/>
            <a:tailEnd type="none" w="med" len="med"/>
          </a:ln>
        </p:spPr>
      </p:sp>
      <p:sp>
        <p:nvSpPr>
          <p:cNvPr id="8210" name="Line 28"/>
          <p:cNvSpPr/>
          <p:nvPr/>
        </p:nvSpPr>
        <p:spPr>
          <a:xfrm>
            <a:off x="4751705" y="2462530"/>
            <a:ext cx="1924685" cy="0"/>
          </a:xfrm>
          <a:prstGeom prst="line">
            <a:avLst/>
          </a:prstGeom>
          <a:ln w="12700" cap="flat" cmpd="sng">
            <a:solidFill>
              <a:schemeClr val="bg1"/>
            </a:solidFill>
            <a:prstDash val="solid"/>
            <a:headEnd type="none" w="med" len="med"/>
            <a:tailEnd type="none" w="med" len="med"/>
          </a:ln>
        </p:spPr>
      </p:sp>
      <p:sp>
        <p:nvSpPr>
          <p:cNvPr id="8211" name="Line 29"/>
          <p:cNvSpPr/>
          <p:nvPr/>
        </p:nvSpPr>
        <p:spPr>
          <a:xfrm>
            <a:off x="4751705" y="3788410"/>
            <a:ext cx="1924685" cy="0"/>
          </a:xfrm>
          <a:prstGeom prst="line">
            <a:avLst/>
          </a:prstGeom>
          <a:ln w="12700" cap="flat" cmpd="sng">
            <a:solidFill>
              <a:schemeClr val="bg1"/>
            </a:solidFill>
            <a:prstDash val="solid"/>
            <a:headEnd type="none" w="med" len="med"/>
            <a:tailEnd type="none" w="med" len="med"/>
          </a:ln>
        </p:spPr>
      </p:sp>
      <p:sp>
        <p:nvSpPr>
          <p:cNvPr id="8212" name="Line 30"/>
          <p:cNvSpPr/>
          <p:nvPr/>
        </p:nvSpPr>
        <p:spPr>
          <a:xfrm>
            <a:off x="4751705" y="2462530"/>
            <a:ext cx="0" cy="1325880"/>
          </a:xfrm>
          <a:prstGeom prst="line">
            <a:avLst/>
          </a:prstGeom>
          <a:ln w="12700" cap="flat" cmpd="sng">
            <a:solidFill>
              <a:schemeClr val="bg1"/>
            </a:solidFill>
            <a:prstDash val="solid"/>
            <a:headEnd type="none" w="med" len="med"/>
            <a:tailEnd type="none" w="med" len="med"/>
          </a:ln>
        </p:spPr>
      </p:sp>
      <p:sp>
        <p:nvSpPr>
          <p:cNvPr id="8213" name="Line 31"/>
          <p:cNvSpPr/>
          <p:nvPr/>
        </p:nvSpPr>
        <p:spPr>
          <a:xfrm>
            <a:off x="6676390" y="2462530"/>
            <a:ext cx="0" cy="1325880"/>
          </a:xfrm>
          <a:prstGeom prst="line">
            <a:avLst/>
          </a:prstGeom>
          <a:ln w="12700" cap="flat" cmpd="sng">
            <a:solidFill>
              <a:schemeClr val="bg1"/>
            </a:solidFill>
            <a:prstDash val="solid"/>
            <a:headEnd type="none" w="med" len="med"/>
            <a:tailEnd type="none" w="med" len="med"/>
          </a:ln>
        </p:spPr>
      </p:sp>
      <p:sp>
        <p:nvSpPr>
          <p:cNvPr id="426016" name="Text Box 32"/>
          <p:cNvSpPr txBox="1">
            <a:spLocks noChangeArrowheads="1"/>
          </p:cNvSpPr>
          <p:nvPr/>
        </p:nvSpPr>
        <p:spPr bwMode="auto">
          <a:xfrm>
            <a:off x="5459730" y="3845560"/>
            <a:ext cx="565150" cy="427355"/>
          </a:xfrm>
          <a:prstGeom prst="rect">
            <a:avLst/>
          </a:prstGeom>
          <a:noFill/>
          <a:ln w="12700" cmpd="sng">
            <a:noFill/>
            <a:prstDash val="solid"/>
            <a:miter lim="800000"/>
          </a:ln>
        </p:spPr>
        <p:txBody>
          <a:bodyPr/>
          <a:lstStyle/>
          <a:p>
            <a:pPr marR="0" algn="just" defTabSz="914400" eaLnBrk="0" hangingPunct="0">
              <a:buClrTx/>
              <a:buSzTx/>
              <a:buFontTx/>
              <a:buNone/>
              <a:defRPr/>
            </a:pPr>
            <a:r>
              <a:rPr kumimoji="0" lang="en-US" altLang="zh-CN"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a:t>
            </a:r>
          </a:p>
        </p:txBody>
      </p:sp>
      <p:grpSp>
        <p:nvGrpSpPr>
          <p:cNvPr id="8215" name="Group 83"/>
          <p:cNvGrpSpPr/>
          <p:nvPr/>
        </p:nvGrpSpPr>
        <p:grpSpPr>
          <a:xfrm>
            <a:off x="7045976" y="2462530"/>
            <a:ext cx="3008614" cy="2173636"/>
            <a:chOff x="3479" y="1162"/>
            <a:chExt cx="1895" cy="1369"/>
          </a:xfrm>
        </p:grpSpPr>
        <p:sp>
          <p:nvSpPr>
            <p:cNvPr id="426018" name="Text Box 34"/>
            <p:cNvSpPr txBox="1">
              <a:spLocks noChangeArrowheads="1"/>
            </p:cNvSpPr>
            <p:nvPr/>
          </p:nvSpPr>
          <p:spPr bwMode="auto">
            <a:xfrm>
              <a:off x="3894" y="1189"/>
              <a:ext cx="1153" cy="230"/>
            </a:xfrm>
            <a:prstGeom prst="rect">
              <a:avLst/>
            </a:prstGeom>
            <a:noFill/>
            <a:ln w="12700" cmpd="sng">
              <a:noFill/>
              <a:prstDash val="solid"/>
              <a:miter lim="800000"/>
            </a:ln>
          </p:spPr>
          <p:txBody>
            <a:bodyPr anchor="ctr" anchorCtr="1"/>
            <a:lstStyle/>
            <a:p>
              <a:pPr marR="0" algn="just" defTabSz="914400" eaLnBrk="0" hangingPunct="0">
                <a:buClrTx/>
                <a:buSzTx/>
                <a:buFontTx/>
                <a:buNone/>
                <a:defRPr/>
              </a:pPr>
              <a:r>
                <a:rPr kumimoji="0" lang="en-US" altLang="zh-CN" sz="20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CASE</a:t>
              </a:r>
              <a:r>
                <a:rPr kumimoji="0" lang="zh-CN" altLang="en-US" sz="20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条件</a:t>
              </a:r>
            </a:p>
          </p:txBody>
        </p:sp>
        <p:sp>
          <p:nvSpPr>
            <p:cNvPr id="426019" name="Text Box 35"/>
            <p:cNvSpPr txBox="1">
              <a:spLocks noChangeArrowheads="1"/>
            </p:cNvSpPr>
            <p:nvPr/>
          </p:nvSpPr>
          <p:spPr bwMode="auto">
            <a:xfrm>
              <a:off x="4029" y="1451"/>
              <a:ext cx="480" cy="229"/>
            </a:xfrm>
            <a:prstGeom prst="rect">
              <a:avLst/>
            </a:prstGeom>
            <a:noFill/>
            <a:ln w="12700" cmpd="sng">
              <a:solidFill>
                <a:schemeClr val="bg1"/>
              </a:solidFill>
              <a:prstDash val="solid"/>
              <a:miter lim="800000"/>
            </a:ln>
          </p:spPr>
          <p:txBody>
            <a:bodyPr anchor="ctr" anchorCtr="1"/>
            <a:lstStyle/>
            <a:p>
              <a:pPr marR="0" algn="just" defTabSz="914400" eaLnBrk="0" hangingPunct="0">
                <a:buClrTx/>
                <a:buSzTx/>
                <a:buFontTx/>
                <a:buNone/>
                <a:defRPr/>
              </a:pPr>
              <a:r>
                <a:rPr kumimoji="0" lang="zh-CN" altLang="en-US"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值</a:t>
              </a:r>
              <a:r>
                <a:rPr kumimoji="0" lang="en-US" altLang="zh-CN"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2</a:t>
              </a:r>
            </a:p>
          </p:txBody>
        </p:sp>
        <p:sp>
          <p:nvSpPr>
            <p:cNvPr id="426020" name="Text Box 36"/>
            <p:cNvSpPr txBox="1">
              <a:spLocks noChangeArrowheads="1"/>
            </p:cNvSpPr>
            <p:nvPr/>
          </p:nvSpPr>
          <p:spPr bwMode="auto">
            <a:xfrm>
              <a:off x="4798" y="1451"/>
              <a:ext cx="480" cy="229"/>
            </a:xfrm>
            <a:prstGeom prst="rect">
              <a:avLst/>
            </a:prstGeom>
            <a:noFill/>
            <a:ln w="12700" cmpd="sng">
              <a:solidFill>
                <a:schemeClr val="bg1"/>
              </a:solidFill>
              <a:prstDash val="solid"/>
              <a:miter lim="800000"/>
            </a:ln>
          </p:spPr>
          <p:txBody>
            <a:bodyPr anchor="ctr" anchorCtr="1"/>
            <a:lstStyle/>
            <a:p>
              <a:pPr marR="0" algn="just" defTabSz="914400" eaLnBrk="0" hangingPunct="0">
                <a:buClrTx/>
                <a:buSzTx/>
                <a:buFontTx/>
                <a:buNone/>
                <a:defRPr/>
              </a:pPr>
              <a:r>
                <a:rPr kumimoji="0" lang="zh-CN" altLang="en-US"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值</a:t>
              </a:r>
              <a:r>
                <a:rPr kumimoji="0" lang="en-US" altLang="zh-CN"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n</a:t>
              </a:r>
            </a:p>
          </p:txBody>
        </p:sp>
        <p:sp>
          <p:nvSpPr>
            <p:cNvPr id="426021" name="Text Box 37"/>
            <p:cNvSpPr txBox="1">
              <a:spLocks noChangeArrowheads="1"/>
            </p:cNvSpPr>
            <p:nvPr/>
          </p:nvSpPr>
          <p:spPr bwMode="auto">
            <a:xfrm>
              <a:off x="4086" y="2180"/>
              <a:ext cx="655" cy="351"/>
            </a:xfrm>
            <a:prstGeom prst="rect">
              <a:avLst/>
            </a:prstGeom>
            <a:noFill/>
            <a:ln w="12700" cmpd="sng">
              <a:noFill/>
              <a:prstDash val="solid"/>
              <a:miter lim="800000"/>
            </a:ln>
          </p:spPr>
          <p:txBody>
            <a:bodyPr anchor="ctr" anchorCtr="1"/>
            <a:lstStyle/>
            <a:p>
              <a:pPr marR="0" algn="just" defTabSz="914400" eaLnBrk="0" hangingPunct="0">
                <a:buClrTx/>
                <a:buSzTx/>
                <a:buFontTx/>
                <a:buNone/>
                <a:defRPr/>
              </a:pPr>
              <a:endParaRPr kumimoji="0" lang="zh-CN" altLang="en-US"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426022" name="Text Box 38"/>
            <p:cNvSpPr txBox="1">
              <a:spLocks noChangeArrowheads="1"/>
            </p:cNvSpPr>
            <p:nvPr/>
          </p:nvSpPr>
          <p:spPr bwMode="auto">
            <a:xfrm>
              <a:off x="4706" y="1659"/>
              <a:ext cx="668" cy="351"/>
            </a:xfrm>
            <a:prstGeom prst="rect">
              <a:avLst/>
            </a:prstGeom>
            <a:noFill/>
            <a:ln w="12700" cmpd="sng">
              <a:noFill/>
              <a:prstDash val="solid"/>
              <a:miter lim="800000"/>
            </a:ln>
          </p:spPr>
          <p:txBody>
            <a:bodyPr anchor="ctr" anchorCtr="1"/>
            <a:lstStyle/>
            <a:p>
              <a:pPr marR="0" algn="just" defTabSz="914400" eaLnBrk="0" hangingPunct="0">
                <a:buClrTx/>
                <a:buSzTx/>
                <a:buFontTx/>
                <a:buNone/>
                <a:defRPr/>
              </a:pPr>
              <a:r>
                <a:rPr kumimoji="0" lang="en-US" altLang="zh-CN" sz="1600" b="1" kern="1200" cap="none" spc="0" normalizeH="0" baseline="0" noProof="0" dirty="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CASE n</a:t>
              </a:r>
            </a:p>
            <a:p>
              <a:pPr marR="0" algn="just" defTabSz="914400" eaLnBrk="0" hangingPunct="0">
                <a:buClrTx/>
                <a:buSzTx/>
                <a:buFontTx/>
                <a:buNone/>
                <a:defRPr/>
              </a:pPr>
              <a:r>
                <a:rPr kumimoji="0" lang="zh-CN" altLang="en-US" sz="1600" b="1" kern="1200" cap="none" spc="0" normalizeH="0" baseline="0" noProof="0" dirty="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部分</a:t>
              </a:r>
            </a:p>
          </p:txBody>
        </p:sp>
        <p:sp>
          <p:nvSpPr>
            <p:cNvPr id="426023" name="Text Box 39"/>
            <p:cNvSpPr txBox="1">
              <a:spLocks noChangeArrowheads="1"/>
            </p:cNvSpPr>
            <p:nvPr/>
          </p:nvSpPr>
          <p:spPr bwMode="auto">
            <a:xfrm>
              <a:off x="4509" y="1392"/>
              <a:ext cx="385" cy="306"/>
            </a:xfrm>
            <a:prstGeom prst="rect">
              <a:avLst/>
            </a:prstGeom>
            <a:noFill/>
            <a:ln w="12700" cmpd="sng">
              <a:noFill/>
              <a:prstDash val="solid"/>
              <a:miter lim="800000"/>
            </a:ln>
          </p:spPr>
          <p:txBody>
            <a:bodyPr anchor="ctr" anchorCtr="1"/>
            <a:lstStyle/>
            <a:p>
              <a:pPr marR="0" algn="just" defTabSz="914400" eaLnBrk="0" hangingPunct="0">
                <a:buClrTx/>
                <a:buSzTx/>
                <a:buFontTx/>
                <a:buNone/>
                <a:defRPr/>
              </a:pPr>
              <a:r>
                <a:rPr kumimoji="0" lang="en-US" altLang="zh-CN" sz="20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p>
          </p:txBody>
        </p:sp>
        <p:sp>
          <p:nvSpPr>
            <p:cNvPr id="426024" name="Text Box 40"/>
            <p:cNvSpPr txBox="1">
              <a:spLocks noChangeArrowheads="1"/>
            </p:cNvSpPr>
            <p:nvPr/>
          </p:nvSpPr>
          <p:spPr bwMode="auto">
            <a:xfrm>
              <a:off x="4509" y="1698"/>
              <a:ext cx="385" cy="307"/>
            </a:xfrm>
            <a:prstGeom prst="rect">
              <a:avLst/>
            </a:prstGeom>
            <a:noFill/>
            <a:ln w="12700" cmpd="sng">
              <a:noFill/>
              <a:prstDash val="solid"/>
              <a:miter lim="800000"/>
            </a:ln>
          </p:spPr>
          <p:txBody>
            <a:bodyPr anchor="ctr" anchorCtr="1"/>
            <a:lstStyle/>
            <a:p>
              <a:pPr marR="0" algn="just" defTabSz="914400" eaLnBrk="0" hangingPunct="0">
                <a:buClrTx/>
                <a:buSzTx/>
                <a:buFontTx/>
                <a:buNone/>
                <a:defRPr/>
              </a:pPr>
              <a:r>
                <a:rPr kumimoji="0" lang="en-US" altLang="zh-CN" sz="20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p>
          </p:txBody>
        </p:sp>
        <p:sp>
          <p:nvSpPr>
            <p:cNvPr id="426025" name="Text Box 41"/>
            <p:cNvSpPr txBox="1">
              <a:spLocks noChangeArrowheads="1"/>
            </p:cNvSpPr>
            <p:nvPr/>
          </p:nvSpPr>
          <p:spPr bwMode="auto">
            <a:xfrm>
              <a:off x="3549" y="1451"/>
              <a:ext cx="480" cy="229"/>
            </a:xfrm>
            <a:prstGeom prst="rect">
              <a:avLst/>
            </a:prstGeom>
            <a:noFill/>
            <a:ln w="12700" cmpd="sng">
              <a:solidFill>
                <a:schemeClr val="bg1"/>
              </a:solidFill>
              <a:prstDash val="solid"/>
              <a:miter lim="800000"/>
            </a:ln>
          </p:spPr>
          <p:txBody>
            <a:bodyPr anchor="ctr" anchorCtr="1"/>
            <a:lstStyle/>
            <a:p>
              <a:pPr marR="0" algn="just" defTabSz="914400" eaLnBrk="0" hangingPunct="0">
                <a:buClrTx/>
                <a:buSzTx/>
                <a:buFontTx/>
                <a:buNone/>
                <a:defRPr/>
              </a:pPr>
              <a:r>
                <a:rPr kumimoji="0" lang="zh-CN" altLang="en-US"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值</a:t>
              </a:r>
              <a:r>
                <a:rPr kumimoji="0" lang="en-US" altLang="zh-CN"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1</a:t>
              </a:r>
            </a:p>
          </p:txBody>
        </p:sp>
        <p:sp>
          <p:nvSpPr>
            <p:cNvPr id="426026" name="Text Box 42"/>
            <p:cNvSpPr txBox="1">
              <a:spLocks noChangeArrowheads="1"/>
            </p:cNvSpPr>
            <p:nvPr/>
          </p:nvSpPr>
          <p:spPr bwMode="auto">
            <a:xfrm>
              <a:off x="3479" y="1680"/>
              <a:ext cx="621" cy="346"/>
            </a:xfrm>
            <a:prstGeom prst="rect">
              <a:avLst/>
            </a:prstGeom>
            <a:noFill/>
            <a:ln w="12700" cmpd="sng">
              <a:noFill/>
              <a:prstDash val="solid"/>
              <a:miter lim="800000"/>
            </a:ln>
          </p:spPr>
          <p:txBody>
            <a:bodyPr anchor="ctr" anchorCtr="1"/>
            <a:lstStyle/>
            <a:p>
              <a:pPr marR="0" algn="just" defTabSz="914400" eaLnBrk="0" hangingPunct="0">
                <a:buClrTx/>
                <a:buSzTx/>
                <a:buFontTx/>
                <a:buNone/>
                <a:defRPr/>
              </a:pPr>
              <a:r>
                <a:rPr kumimoji="0" lang="en-US" altLang="zh-CN"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CASE 1</a:t>
              </a:r>
            </a:p>
            <a:p>
              <a:pPr marR="0" algn="just" defTabSz="914400" eaLnBrk="0" hangingPunct="0">
                <a:buClrTx/>
                <a:buSzTx/>
                <a:buFontTx/>
                <a:buNone/>
                <a:defRPr/>
              </a:pPr>
              <a:r>
                <a:rPr kumimoji="0" lang="en-US" altLang="zh-CN"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zh-CN" altLang="en-US"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部分</a:t>
              </a:r>
            </a:p>
          </p:txBody>
        </p:sp>
        <p:sp>
          <p:nvSpPr>
            <p:cNvPr id="426027" name="Text Box 43"/>
            <p:cNvSpPr txBox="1">
              <a:spLocks noChangeArrowheads="1"/>
            </p:cNvSpPr>
            <p:nvPr/>
          </p:nvSpPr>
          <p:spPr bwMode="auto">
            <a:xfrm>
              <a:off x="4314" y="2065"/>
              <a:ext cx="384" cy="140"/>
            </a:xfrm>
            <a:prstGeom prst="rect">
              <a:avLst/>
            </a:prstGeom>
            <a:noFill/>
            <a:ln w="12700" cmpd="sng">
              <a:noFill/>
              <a:prstDash val="solid"/>
              <a:miter lim="800000"/>
            </a:ln>
          </p:spPr>
          <p:txBody>
            <a:bodyPr anchor="ctr" anchorCtr="1"/>
            <a:lstStyle/>
            <a:p>
              <a:pPr marR="0" algn="just" defTabSz="914400" eaLnBrk="0" hangingPunct="0">
                <a:buClrTx/>
                <a:buSzTx/>
                <a:buFontTx/>
                <a:buNone/>
                <a:defRPr/>
              </a:pPr>
              <a:r>
                <a:rPr kumimoji="0" lang="en-US" altLang="zh-CN" sz="20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a:t>
              </a:r>
            </a:p>
          </p:txBody>
        </p:sp>
        <p:sp>
          <p:nvSpPr>
            <p:cNvPr id="8251" name="Line 44"/>
            <p:cNvSpPr/>
            <p:nvPr/>
          </p:nvSpPr>
          <p:spPr>
            <a:xfrm>
              <a:off x="3549" y="1462"/>
              <a:ext cx="1729" cy="0"/>
            </a:xfrm>
            <a:prstGeom prst="line">
              <a:avLst/>
            </a:prstGeom>
            <a:ln w="12700" cap="flat" cmpd="sng">
              <a:solidFill>
                <a:schemeClr val="bg1"/>
              </a:solidFill>
              <a:prstDash val="solid"/>
              <a:headEnd type="none" w="med" len="med"/>
              <a:tailEnd type="none" w="med" len="med"/>
            </a:ln>
          </p:spPr>
        </p:sp>
        <p:sp>
          <p:nvSpPr>
            <p:cNvPr id="8252" name="Line 45"/>
            <p:cNvSpPr/>
            <p:nvPr/>
          </p:nvSpPr>
          <p:spPr>
            <a:xfrm>
              <a:off x="3549" y="1652"/>
              <a:ext cx="1729" cy="0"/>
            </a:xfrm>
            <a:prstGeom prst="line">
              <a:avLst/>
            </a:prstGeom>
            <a:ln w="12700" cap="flat" cmpd="sng">
              <a:noFill/>
              <a:prstDash val="solid"/>
              <a:headEnd type="none" w="med" len="med"/>
              <a:tailEnd type="none" w="med" len="med"/>
            </a:ln>
          </p:spPr>
        </p:sp>
        <p:sp>
          <p:nvSpPr>
            <p:cNvPr id="8253" name="Line 46"/>
            <p:cNvSpPr/>
            <p:nvPr/>
          </p:nvSpPr>
          <p:spPr>
            <a:xfrm>
              <a:off x="3549" y="1162"/>
              <a:ext cx="192" cy="307"/>
            </a:xfrm>
            <a:prstGeom prst="line">
              <a:avLst/>
            </a:prstGeom>
            <a:ln w="12700" cap="flat" cmpd="sng">
              <a:solidFill>
                <a:schemeClr val="bg1"/>
              </a:solidFill>
              <a:prstDash val="solid"/>
              <a:headEnd type="none" w="med" len="med"/>
              <a:tailEnd type="none" w="med" len="med"/>
            </a:ln>
          </p:spPr>
        </p:sp>
        <p:sp>
          <p:nvSpPr>
            <p:cNvPr id="8254" name="Line 47"/>
            <p:cNvSpPr/>
            <p:nvPr/>
          </p:nvSpPr>
          <p:spPr>
            <a:xfrm flipH="1">
              <a:off x="5086" y="1162"/>
              <a:ext cx="192" cy="307"/>
            </a:xfrm>
            <a:prstGeom prst="line">
              <a:avLst/>
            </a:prstGeom>
            <a:ln w="12700" cap="flat" cmpd="sng">
              <a:solidFill>
                <a:schemeClr val="bg1"/>
              </a:solidFill>
              <a:prstDash val="solid"/>
              <a:headEnd type="none" w="med" len="med"/>
              <a:tailEnd type="none" w="med" len="med"/>
            </a:ln>
          </p:spPr>
        </p:sp>
        <p:sp>
          <p:nvSpPr>
            <p:cNvPr id="8255" name="Line 48"/>
            <p:cNvSpPr/>
            <p:nvPr/>
          </p:nvSpPr>
          <p:spPr>
            <a:xfrm>
              <a:off x="4509" y="1469"/>
              <a:ext cx="0" cy="536"/>
            </a:xfrm>
            <a:prstGeom prst="line">
              <a:avLst/>
            </a:prstGeom>
            <a:ln w="12700" cap="flat" cmpd="sng">
              <a:solidFill>
                <a:schemeClr val="bg1"/>
              </a:solidFill>
              <a:prstDash val="solid"/>
              <a:headEnd type="none" w="med" len="med"/>
              <a:tailEnd type="none" w="med" len="med"/>
            </a:ln>
          </p:spPr>
        </p:sp>
        <p:sp>
          <p:nvSpPr>
            <p:cNvPr id="8256" name="Line 49"/>
            <p:cNvSpPr/>
            <p:nvPr/>
          </p:nvSpPr>
          <p:spPr>
            <a:xfrm>
              <a:off x="4798" y="1469"/>
              <a:ext cx="0" cy="536"/>
            </a:xfrm>
            <a:prstGeom prst="line">
              <a:avLst/>
            </a:prstGeom>
            <a:ln w="12700" cap="flat" cmpd="sng">
              <a:solidFill>
                <a:schemeClr val="bg1"/>
              </a:solidFill>
              <a:prstDash val="solid"/>
              <a:headEnd type="none" w="med" len="med"/>
              <a:tailEnd type="none" w="med" len="med"/>
            </a:ln>
          </p:spPr>
        </p:sp>
        <p:sp>
          <p:nvSpPr>
            <p:cNvPr id="8257" name="Line 50"/>
            <p:cNvSpPr/>
            <p:nvPr/>
          </p:nvSpPr>
          <p:spPr>
            <a:xfrm>
              <a:off x="4029" y="1469"/>
              <a:ext cx="0" cy="536"/>
            </a:xfrm>
            <a:prstGeom prst="line">
              <a:avLst/>
            </a:prstGeom>
            <a:ln w="12700" cap="flat" cmpd="sng">
              <a:solidFill>
                <a:schemeClr val="bg1"/>
              </a:solidFill>
              <a:prstDash val="solid"/>
              <a:headEnd type="none" w="med" len="med"/>
              <a:tailEnd type="none" w="med" len="med"/>
            </a:ln>
          </p:spPr>
        </p:sp>
        <p:sp>
          <p:nvSpPr>
            <p:cNvPr id="8258" name="Line 51"/>
            <p:cNvSpPr/>
            <p:nvPr/>
          </p:nvSpPr>
          <p:spPr>
            <a:xfrm>
              <a:off x="3549" y="1162"/>
              <a:ext cx="0" cy="843"/>
            </a:xfrm>
            <a:prstGeom prst="line">
              <a:avLst/>
            </a:prstGeom>
            <a:ln w="12700" cap="flat" cmpd="sng">
              <a:solidFill>
                <a:schemeClr val="bg1"/>
              </a:solidFill>
              <a:prstDash val="solid"/>
              <a:headEnd type="none" w="med" len="med"/>
              <a:tailEnd type="none" w="med" len="med"/>
            </a:ln>
          </p:spPr>
        </p:sp>
        <p:sp>
          <p:nvSpPr>
            <p:cNvPr id="8259" name="Line 52"/>
            <p:cNvSpPr/>
            <p:nvPr/>
          </p:nvSpPr>
          <p:spPr>
            <a:xfrm>
              <a:off x="5278" y="1162"/>
              <a:ext cx="0" cy="843"/>
            </a:xfrm>
            <a:prstGeom prst="line">
              <a:avLst/>
            </a:prstGeom>
            <a:ln w="12700" cap="flat" cmpd="sng">
              <a:solidFill>
                <a:schemeClr val="bg1"/>
              </a:solidFill>
              <a:prstDash val="solid"/>
              <a:headEnd type="none" w="med" len="med"/>
              <a:tailEnd type="none" w="med" len="med"/>
            </a:ln>
          </p:spPr>
        </p:sp>
        <p:sp>
          <p:nvSpPr>
            <p:cNvPr id="8260" name="Line 53"/>
            <p:cNvSpPr/>
            <p:nvPr/>
          </p:nvSpPr>
          <p:spPr>
            <a:xfrm>
              <a:off x="3549" y="2005"/>
              <a:ext cx="1729" cy="0"/>
            </a:xfrm>
            <a:prstGeom prst="line">
              <a:avLst/>
            </a:prstGeom>
            <a:ln w="12700" cap="flat" cmpd="sng">
              <a:solidFill>
                <a:schemeClr val="bg1"/>
              </a:solidFill>
              <a:prstDash val="solid"/>
              <a:headEnd type="none" w="med" len="med"/>
              <a:tailEnd type="none" w="med" len="med"/>
            </a:ln>
          </p:spPr>
        </p:sp>
        <p:sp>
          <p:nvSpPr>
            <p:cNvPr id="8261" name="Line 54"/>
            <p:cNvSpPr/>
            <p:nvPr/>
          </p:nvSpPr>
          <p:spPr>
            <a:xfrm>
              <a:off x="3549" y="1162"/>
              <a:ext cx="1729" cy="0"/>
            </a:xfrm>
            <a:prstGeom prst="line">
              <a:avLst/>
            </a:prstGeom>
            <a:ln w="12700" cap="flat" cmpd="sng">
              <a:solidFill>
                <a:schemeClr val="bg1"/>
              </a:solidFill>
              <a:prstDash val="solid"/>
              <a:headEnd type="none" w="med" len="med"/>
              <a:tailEnd type="none" w="med" len="med"/>
            </a:ln>
          </p:spPr>
        </p:sp>
      </p:grpSp>
      <p:grpSp>
        <p:nvGrpSpPr>
          <p:cNvPr id="8216" name="Group 56"/>
          <p:cNvGrpSpPr/>
          <p:nvPr/>
        </p:nvGrpSpPr>
        <p:grpSpPr>
          <a:xfrm>
            <a:off x="2546244" y="4581185"/>
            <a:ext cx="2262505" cy="1589405"/>
            <a:chOff x="528" y="1968"/>
            <a:chExt cx="1536" cy="1324"/>
          </a:xfrm>
        </p:grpSpPr>
        <p:sp>
          <p:nvSpPr>
            <p:cNvPr id="426041" name="Text Box 57"/>
            <p:cNvSpPr txBox="1">
              <a:spLocks noChangeArrowheads="1"/>
            </p:cNvSpPr>
            <p:nvPr/>
          </p:nvSpPr>
          <p:spPr bwMode="auto">
            <a:xfrm>
              <a:off x="807" y="1968"/>
              <a:ext cx="1257" cy="361"/>
            </a:xfrm>
            <a:prstGeom prst="rect">
              <a:avLst/>
            </a:prstGeom>
            <a:noFill/>
            <a:ln w="12700" cmpd="sng">
              <a:noFill/>
              <a:prstDash val="solid"/>
              <a:miter lim="800000"/>
            </a:ln>
          </p:spPr>
          <p:txBody>
            <a:bodyPr anchor="ctr" anchorCtr="1"/>
            <a:lstStyle/>
            <a:p>
              <a:pPr marR="0" algn="just" defTabSz="914400" eaLnBrk="0" hangingPunct="0">
                <a:buClrTx/>
                <a:buSzTx/>
                <a:buFontTx/>
                <a:buNone/>
                <a:defRPr/>
              </a:pPr>
              <a:r>
                <a:rPr kumimoji="0" lang="zh-CN" altLang="en-US" sz="20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循环条件</a:t>
              </a:r>
            </a:p>
          </p:txBody>
        </p:sp>
        <p:sp>
          <p:nvSpPr>
            <p:cNvPr id="426042" name="Text Box 58"/>
            <p:cNvSpPr txBox="1">
              <a:spLocks noChangeArrowheads="1"/>
            </p:cNvSpPr>
            <p:nvPr/>
          </p:nvSpPr>
          <p:spPr bwMode="auto">
            <a:xfrm>
              <a:off x="912" y="2448"/>
              <a:ext cx="1118" cy="724"/>
            </a:xfrm>
            <a:prstGeom prst="rect">
              <a:avLst/>
            </a:prstGeom>
            <a:noFill/>
            <a:ln w="12700" cmpd="sng">
              <a:noFill/>
              <a:prstDash val="solid"/>
              <a:miter lim="800000"/>
            </a:ln>
          </p:spPr>
          <p:txBody>
            <a:bodyPr anchor="ctr" anchorCtr="1"/>
            <a:lstStyle/>
            <a:p>
              <a:pPr marR="0" algn="just" defTabSz="914400" eaLnBrk="0" hangingPunct="0">
                <a:buClrTx/>
                <a:buSzTx/>
                <a:buFontTx/>
                <a:buNone/>
                <a:defRPr/>
              </a:pPr>
              <a:r>
                <a:rPr kumimoji="0" lang="en-US" altLang="zh-CN" sz="1800" b="1" kern="1200" cap="none" spc="0" normalizeH="0" baseline="0" noProof="0" dirty="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DO_WHILE</a:t>
              </a:r>
            </a:p>
            <a:p>
              <a:pPr marR="0" algn="just" defTabSz="914400" eaLnBrk="0" hangingPunct="0">
                <a:buClrTx/>
                <a:buSzTx/>
                <a:buFontTx/>
                <a:buNone/>
                <a:defRPr/>
              </a:pPr>
              <a:r>
                <a:rPr kumimoji="0" lang="zh-CN" altLang="en-US" sz="2000" b="1" kern="1200" cap="none" spc="0" normalizeH="0" baseline="0" noProof="0" dirty="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部分</a:t>
              </a:r>
            </a:p>
          </p:txBody>
        </p:sp>
        <p:sp>
          <p:nvSpPr>
            <p:cNvPr id="8235" name="Line 59"/>
            <p:cNvSpPr/>
            <p:nvPr/>
          </p:nvSpPr>
          <p:spPr>
            <a:xfrm>
              <a:off x="947" y="2329"/>
              <a:ext cx="977" cy="0"/>
            </a:xfrm>
            <a:prstGeom prst="line">
              <a:avLst/>
            </a:prstGeom>
            <a:ln w="12700" cap="flat" cmpd="sng">
              <a:solidFill>
                <a:schemeClr val="bg1"/>
              </a:solidFill>
              <a:prstDash val="solid"/>
              <a:headEnd type="none" w="med" len="med"/>
              <a:tailEnd type="none" w="med" len="med"/>
            </a:ln>
          </p:spPr>
        </p:sp>
        <p:sp>
          <p:nvSpPr>
            <p:cNvPr id="8236" name="Line 60"/>
            <p:cNvSpPr/>
            <p:nvPr/>
          </p:nvSpPr>
          <p:spPr>
            <a:xfrm>
              <a:off x="947" y="2329"/>
              <a:ext cx="0" cy="963"/>
            </a:xfrm>
            <a:prstGeom prst="line">
              <a:avLst/>
            </a:prstGeom>
            <a:ln w="12700" cap="flat" cmpd="sng">
              <a:solidFill>
                <a:schemeClr val="bg1"/>
              </a:solidFill>
              <a:prstDash val="solid"/>
              <a:headEnd type="none" w="med" len="med"/>
              <a:tailEnd type="none" w="med" len="med"/>
            </a:ln>
          </p:spPr>
        </p:sp>
        <p:sp>
          <p:nvSpPr>
            <p:cNvPr id="8237" name="Line 61"/>
            <p:cNvSpPr/>
            <p:nvPr/>
          </p:nvSpPr>
          <p:spPr>
            <a:xfrm>
              <a:off x="528" y="3292"/>
              <a:ext cx="1396" cy="0"/>
            </a:xfrm>
            <a:prstGeom prst="line">
              <a:avLst/>
            </a:prstGeom>
            <a:ln w="12700" cap="flat" cmpd="sng">
              <a:solidFill>
                <a:schemeClr val="bg1"/>
              </a:solidFill>
              <a:prstDash val="solid"/>
              <a:headEnd type="none" w="med" len="med"/>
              <a:tailEnd type="none" w="med" len="med"/>
            </a:ln>
          </p:spPr>
        </p:sp>
        <p:sp>
          <p:nvSpPr>
            <p:cNvPr id="8238" name="Line 62"/>
            <p:cNvSpPr/>
            <p:nvPr/>
          </p:nvSpPr>
          <p:spPr>
            <a:xfrm>
              <a:off x="528" y="1968"/>
              <a:ext cx="1396" cy="0"/>
            </a:xfrm>
            <a:prstGeom prst="line">
              <a:avLst/>
            </a:prstGeom>
            <a:ln w="12700" cap="flat" cmpd="sng">
              <a:solidFill>
                <a:schemeClr val="bg1"/>
              </a:solidFill>
              <a:prstDash val="solid"/>
              <a:headEnd type="none" w="med" len="med"/>
              <a:tailEnd type="none" w="med" len="med"/>
            </a:ln>
          </p:spPr>
        </p:sp>
        <p:sp>
          <p:nvSpPr>
            <p:cNvPr id="8239" name="Line 63"/>
            <p:cNvSpPr/>
            <p:nvPr/>
          </p:nvSpPr>
          <p:spPr>
            <a:xfrm>
              <a:off x="528" y="1968"/>
              <a:ext cx="0" cy="1324"/>
            </a:xfrm>
            <a:prstGeom prst="line">
              <a:avLst/>
            </a:prstGeom>
            <a:ln w="12700" cap="flat" cmpd="sng">
              <a:solidFill>
                <a:schemeClr val="bg1"/>
              </a:solidFill>
              <a:prstDash val="solid"/>
              <a:headEnd type="none" w="med" len="med"/>
              <a:tailEnd type="none" w="med" len="med"/>
            </a:ln>
          </p:spPr>
        </p:sp>
        <p:sp>
          <p:nvSpPr>
            <p:cNvPr id="8240" name="Line 64"/>
            <p:cNvSpPr/>
            <p:nvPr/>
          </p:nvSpPr>
          <p:spPr>
            <a:xfrm>
              <a:off x="1924" y="1968"/>
              <a:ext cx="0" cy="1324"/>
            </a:xfrm>
            <a:prstGeom prst="line">
              <a:avLst/>
            </a:prstGeom>
            <a:ln w="12700" cap="flat" cmpd="sng">
              <a:solidFill>
                <a:schemeClr val="bg1"/>
              </a:solidFill>
              <a:prstDash val="solid"/>
              <a:headEnd type="none" w="med" len="med"/>
              <a:tailEnd type="none" w="med" len="med"/>
            </a:ln>
          </p:spPr>
        </p:sp>
      </p:grpSp>
      <p:sp>
        <p:nvSpPr>
          <p:cNvPr id="426050" name="Text Box 66"/>
          <p:cNvSpPr txBox="1">
            <a:spLocks noChangeArrowheads="1"/>
          </p:cNvSpPr>
          <p:nvPr/>
        </p:nvSpPr>
        <p:spPr bwMode="auto">
          <a:xfrm>
            <a:off x="5163079" y="5736885"/>
            <a:ext cx="1769110" cy="433705"/>
          </a:xfrm>
          <a:prstGeom prst="rect">
            <a:avLst/>
          </a:prstGeom>
          <a:noFill/>
          <a:ln w="12700" cmpd="sng">
            <a:noFill/>
            <a:prstDash val="solid"/>
            <a:miter lim="800000"/>
          </a:ln>
        </p:spPr>
        <p:txBody>
          <a:bodyPr anchor="ctr" anchorCtr="1"/>
          <a:lstStyle/>
          <a:p>
            <a:pPr marR="0" algn="just" defTabSz="914400" eaLnBrk="0" hangingPunct="0">
              <a:buClrTx/>
              <a:buSzTx/>
              <a:buFontTx/>
              <a:buNone/>
              <a:defRPr/>
            </a:pPr>
            <a:r>
              <a:rPr kumimoji="0" lang="zh-CN" altLang="en-US" sz="20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循环条件</a:t>
            </a:r>
          </a:p>
        </p:txBody>
      </p:sp>
      <p:sp>
        <p:nvSpPr>
          <p:cNvPr id="426051" name="Text Box 67"/>
          <p:cNvSpPr txBox="1">
            <a:spLocks noChangeArrowheads="1"/>
          </p:cNvSpPr>
          <p:nvPr/>
        </p:nvSpPr>
        <p:spPr bwMode="auto">
          <a:xfrm>
            <a:off x="5091324" y="4725330"/>
            <a:ext cx="1558925" cy="866775"/>
          </a:xfrm>
          <a:prstGeom prst="rect">
            <a:avLst/>
          </a:prstGeom>
          <a:noFill/>
          <a:ln w="12700" cmpd="sng">
            <a:noFill/>
            <a:prstDash val="solid"/>
            <a:miter lim="800000"/>
          </a:ln>
        </p:spPr>
        <p:txBody>
          <a:bodyPr anchor="ctr" anchorCtr="1"/>
          <a:lstStyle/>
          <a:p>
            <a:pPr marR="0" algn="just" defTabSz="914400" eaLnBrk="0" hangingPunct="0">
              <a:buClrTx/>
              <a:buSzTx/>
              <a:buFontTx/>
              <a:buNone/>
              <a:defRPr/>
            </a:pPr>
            <a:r>
              <a:rPr kumimoji="0" lang="en-US" altLang="zh-CN" sz="20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DO_UNTIL</a:t>
            </a:r>
          </a:p>
          <a:p>
            <a:pPr marR="0" algn="just" defTabSz="914400" eaLnBrk="0" hangingPunct="0">
              <a:buClrTx/>
              <a:buSzTx/>
              <a:buFontTx/>
              <a:buNone/>
              <a:defRPr/>
            </a:pPr>
            <a:r>
              <a:rPr kumimoji="0" lang="zh-CN" altLang="en-US" sz="20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部分</a:t>
            </a:r>
          </a:p>
        </p:txBody>
      </p:sp>
      <p:sp>
        <p:nvSpPr>
          <p:cNvPr id="8219" name="Line 68"/>
          <p:cNvSpPr/>
          <p:nvPr/>
        </p:nvSpPr>
        <p:spPr>
          <a:xfrm>
            <a:off x="5163079" y="5736885"/>
            <a:ext cx="1374775" cy="0"/>
          </a:xfrm>
          <a:prstGeom prst="line">
            <a:avLst/>
          </a:prstGeom>
          <a:ln w="12700" cap="flat" cmpd="sng">
            <a:solidFill>
              <a:schemeClr val="bg1"/>
            </a:solidFill>
            <a:prstDash val="solid"/>
            <a:headEnd type="none" w="med" len="med"/>
            <a:tailEnd type="none" w="med" len="med"/>
          </a:ln>
        </p:spPr>
      </p:sp>
      <p:sp>
        <p:nvSpPr>
          <p:cNvPr id="8220" name="Line 69"/>
          <p:cNvSpPr/>
          <p:nvPr/>
        </p:nvSpPr>
        <p:spPr>
          <a:xfrm>
            <a:off x="6537854" y="4581185"/>
            <a:ext cx="0" cy="1155700"/>
          </a:xfrm>
          <a:prstGeom prst="line">
            <a:avLst/>
          </a:prstGeom>
          <a:ln w="12700" cap="flat" cmpd="sng">
            <a:solidFill>
              <a:schemeClr val="bg1"/>
            </a:solidFill>
            <a:prstDash val="solid"/>
            <a:headEnd type="none" w="med" len="med"/>
            <a:tailEnd type="none" w="med" len="med"/>
          </a:ln>
        </p:spPr>
      </p:sp>
      <p:sp>
        <p:nvSpPr>
          <p:cNvPr id="8221" name="Line 70"/>
          <p:cNvSpPr/>
          <p:nvPr/>
        </p:nvSpPr>
        <p:spPr>
          <a:xfrm>
            <a:off x="5163079" y="6170590"/>
            <a:ext cx="1964055" cy="0"/>
          </a:xfrm>
          <a:prstGeom prst="line">
            <a:avLst/>
          </a:prstGeom>
          <a:ln w="12700" cap="flat" cmpd="sng">
            <a:solidFill>
              <a:schemeClr val="bg1"/>
            </a:solidFill>
            <a:prstDash val="solid"/>
            <a:headEnd type="none" w="med" len="med"/>
            <a:tailEnd type="none" w="med" len="med"/>
          </a:ln>
        </p:spPr>
      </p:sp>
      <p:sp>
        <p:nvSpPr>
          <p:cNvPr id="8222" name="Line 71"/>
          <p:cNvSpPr/>
          <p:nvPr/>
        </p:nvSpPr>
        <p:spPr>
          <a:xfrm>
            <a:off x="5163079" y="4581185"/>
            <a:ext cx="1964055" cy="0"/>
          </a:xfrm>
          <a:prstGeom prst="line">
            <a:avLst/>
          </a:prstGeom>
          <a:ln w="12700" cap="flat" cmpd="sng">
            <a:solidFill>
              <a:schemeClr val="bg1"/>
            </a:solidFill>
            <a:prstDash val="solid"/>
            <a:headEnd type="none" w="med" len="med"/>
            <a:tailEnd type="none" w="med" len="med"/>
          </a:ln>
        </p:spPr>
      </p:sp>
      <p:sp>
        <p:nvSpPr>
          <p:cNvPr id="8223" name="Line 72"/>
          <p:cNvSpPr/>
          <p:nvPr/>
        </p:nvSpPr>
        <p:spPr>
          <a:xfrm>
            <a:off x="5163079" y="4581185"/>
            <a:ext cx="0" cy="1589405"/>
          </a:xfrm>
          <a:prstGeom prst="line">
            <a:avLst/>
          </a:prstGeom>
          <a:ln w="12700" cap="flat" cmpd="sng">
            <a:solidFill>
              <a:schemeClr val="bg1"/>
            </a:solidFill>
            <a:prstDash val="solid"/>
            <a:headEnd type="none" w="med" len="med"/>
            <a:tailEnd type="none" w="med" len="med"/>
          </a:ln>
        </p:spPr>
      </p:sp>
      <p:sp>
        <p:nvSpPr>
          <p:cNvPr id="8224" name="Line 73"/>
          <p:cNvSpPr/>
          <p:nvPr/>
        </p:nvSpPr>
        <p:spPr>
          <a:xfrm>
            <a:off x="7127134" y="4581185"/>
            <a:ext cx="0" cy="1589405"/>
          </a:xfrm>
          <a:prstGeom prst="line">
            <a:avLst/>
          </a:prstGeom>
          <a:ln w="12700" cap="flat" cmpd="sng">
            <a:solidFill>
              <a:schemeClr val="bg1"/>
            </a:solidFill>
            <a:prstDash val="solid"/>
            <a:headEnd type="none" w="med" len="med"/>
            <a:tailEnd type="none" w="med" len="med"/>
          </a:ln>
        </p:spPr>
      </p:sp>
      <p:sp>
        <p:nvSpPr>
          <p:cNvPr id="426058" name="Text Box 74"/>
          <p:cNvSpPr txBox="1">
            <a:spLocks noChangeArrowheads="1"/>
          </p:cNvSpPr>
          <p:nvPr/>
        </p:nvSpPr>
        <p:spPr bwMode="auto">
          <a:xfrm>
            <a:off x="4708419" y="6240440"/>
            <a:ext cx="567055" cy="411480"/>
          </a:xfrm>
          <a:prstGeom prst="rect">
            <a:avLst/>
          </a:prstGeom>
          <a:noFill/>
          <a:ln w="12700" cmpd="sng">
            <a:noFill/>
            <a:prstDash val="solid"/>
            <a:miter lim="800000"/>
          </a:ln>
        </p:spPr>
        <p:txBody>
          <a:bodyPr/>
          <a:lstStyle/>
          <a:p>
            <a:pPr marR="0" algn="just" defTabSz="914400" eaLnBrk="0" hangingPunct="0">
              <a:buClrTx/>
              <a:buSzTx/>
              <a:buFontTx/>
              <a:buNone/>
              <a:defRPr/>
            </a:pPr>
            <a:r>
              <a:rPr kumimoji="0" lang="en-US" altLang="zh-CN"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a:t>
            </a:r>
          </a:p>
        </p:txBody>
      </p:sp>
      <p:grpSp>
        <p:nvGrpSpPr>
          <p:cNvPr id="8226" name="Group 76"/>
          <p:cNvGrpSpPr/>
          <p:nvPr/>
        </p:nvGrpSpPr>
        <p:grpSpPr>
          <a:xfrm>
            <a:off x="7636404" y="4581185"/>
            <a:ext cx="1979930" cy="1555750"/>
            <a:chOff x="4032" y="1968"/>
            <a:chExt cx="1344" cy="1296"/>
          </a:xfrm>
        </p:grpSpPr>
        <p:sp>
          <p:nvSpPr>
            <p:cNvPr id="426061" name="Oval 77"/>
            <p:cNvSpPr>
              <a:spLocks noChangeArrowheads="1"/>
            </p:cNvSpPr>
            <p:nvPr/>
          </p:nvSpPr>
          <p:spPr bwMode="auto">
            <a:xfrm>
              <a:off x="4301" y="2321"/>
              <a:ext cx="804" cy="472"/>
            </a:xfrm>
            <a:prstGeom prst="ellipse">
              <a:avLst/>
            </a:prstGeom>
            <a:noFill/>
            <a:ln w="12700" cmpd="sng">
              <a:solidFill>
                <a:schemeClr val="bg1"/>
              </a:solidFill>
              <a:prstDash val="solid"/>
              <a:rou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a:t>
              </a:r>
            </a:p>
          </p:txBody>
        </p:sp>
        <p:sp>
          <p:nvSpPr>
            <p:cNvPr id="8229" name="Line 78"/>
            <p:cNvSpPr/>
            <p:nvPr/>
          </p:nvSpPr>
          <p:spPr>
            <a:xfrm>
              <a:off x="4032" y="3264"/>
              <a:ext cx="1344" cy="0"/>
            </a:xfrm>
            <a:prstGeom prst="line">
              <a:avLst/>
            </a:prstGeom>
            <a:ln w="12700" cap="flat" cmpd="sng">
              <a:solidFill>
                <a:schemeClr val="bg1"/>
              </a:solidFill>
              <a:prstDash val="solid"/>
              <a:headEnd type="none" w="med" len="med"/>
              <a:tailEnd type="none" w="med" len="med"/>
            </a:ln>
          </p:spPr>
        </p:sp>
        <p:sp>
          <p:nvSpPr>
            <p:cNvPr id="8230" name="Line 79"/>
            <p:cNvSpPr/>
            <p:nvPr/>
          </p:nvSpPr>
          <p:spPr>
            <a:xfrm>
              <a:off x="4032" y="1968"/>
              <a:ext cx="1344" cy="0"/>
            </a:xfrm>
            <a:prstGeom prst="line">
              <a:avLst/>
            </a:prstGeom>
            <a:ln w="12700" cap="flat" cmpd="sng">
              <a:solidFill>
                <a:schemeClr val="bg1"/>
              </a:solidFill>
              <a:prstDash val="solid"/>
              <a:headEnd type="none" w="med" len="med"/>
              <a:tailEnd type="none" w="med" len="med"/>
            </a:ln>
          </p:spPr>
        </p:sp>
        <p:sp>
          <p:nvSpPr>
            <p:cNvPr id="8231" name="Line 80"/>
            <p:cNvSpPr/>
            <p:nvPr/>
          </p:nvSpPr>
          <p:spPr>
            <a:xfrm>
              <a:off x="4032" y="1968"/>
              <a:ext cx="0" cy="1296"/>
            </a:xfrm>
            <a:prstGeom prst="line">
              <a:avLst/>
            </a:prstGeom>
            <a:ln w="12700" cap="flat" cmpd="sng">
              <a:solidFill>
                <a:schemeClr val="bg1"/>
              </a:solidFill>
              <a:prstDash val="solid"/>
              <a:headEnd type="none" w="med" len="med"/>
              <a:tailEnd type="none" w="med" len="med"/>
            </a:ln>
          </p:spPr>
        </p:sp>
        <p:sp>
          <p:nvSpPr>
            <p:cNvPr id="8232" name="Line 81"/>
            <p:cNvSpPr/>
            <p:nvPr/>
          </p:nvSpPr>
          <p:spPr>
            <a:xfrm>
              <a:off x="5376" y="1968"/>
              <a:ext cx="0" cy="1296"/>
            </a:xfrm>
            <a:prstGeom prst="line">
              <a:avLst/>
            </a:prstGeom>
            <a:ln w="12700" cap="flat" cmpd="sng">
              <a:solidFill>
                <a:schemeClr val="bg1"/>
              </a:solidFill>
              <a:prstDash val="solid"/>
              <a:headEnd type="none" w="med" len="med"/>
              <a:tailEnd type="none" w="med" len="med"/>
            </a:ln>
          </p:spPr>
        </p:sp>
      </p:grpSp>
      <p:sp>
        <p:nvSpPr>
          <p:cNvPr id="426066" name="Text Box 82"/>
          <p:cNvSpPr txBox="1">
            <a:spLocks noChangeArrowheads="1"/>
          </p:cNvSpPr>
          <p:nvPr/>
        </p:nvSpPr>
        <p:spPr bwMode="auto">
          <a:xfrm>
            <a:off x="8451109" y="6208690"/>
            <a:ext cx="542925" cy="361950"/>
          </a:xfrm>
          <a:prstGeom prst="rect">
            <a:avLst/>
          </a:prstGeom>
          <a:noFill/>
          <a:ln w="12700" cmpd="sng">
            <a:noFill/>
            <a:prstDash val="solid"/>
            <a:miter lim="800000"/>
          </a:ln>
        </p:spPr>
        <p:txBody>
          <a:bodyPr/>
          <a:lstStyle/>
          <a:p>
            <a:pPr marR="0" algn="just" defTabSz="914400" eaLnBrk="0" hangingPunct="0">
              <a:buClrTx/>
              <a:buSzTx/>
              <a:buFontTx/>
              <a:buNone/>
              <a:defRPr/>
            </a:pPr>
            <a:r>
              <a:rPr kumimoji="0" lang="en-US" altLang="zh-CN" b="1" kern="1200" cap="none" spc="0" normalizeH="0" baseline="0" noProof="0" dirty="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a:t>
            </a:r>
          </a:p>
        </p:txBody>
      </p:sp>
      <p:sp>
        <p:nvSpPr>
          <p:cNvPr id="3" name="Text Box 42"/>
          <p:cNvSpPr txBox="1">
            <a:spLocks noChangeArrowheads="1"/>
          </p:cNvSpPr>
          <p:nvPr/>
        </p:nvSpPr>
        <p:spPr bwMode="auto">
          <a:xfrm>
            <a:off x="7792107" y="3282447"/>
            <a:ext cx="985936" cy="549363"/>
          </a:xfrm>
          <a:prstGeom prst="rect">
            <a:avLst/>
          </a:prstGeom>
          <a:noFill/>
          <a:ln w="12700" cmpd="sng">
            <a:noFill/>
            <a:prstDash val="solid"/>
            <a:miter lim="800000"/>
          </a:ln>
        </p:spPr>
        <p:txBody>
          <a:bodyPr anchor="ctr" anchorCtr="1"/>
          <a:lstStyle/>
          <a:p>
            <a:pPr marR="0" algn="just" defTabSz="914400" eaLnBrk="0" hangingPunct="0">
              <a:buClrTx/>
              <a:buSzTx/>
              <a:buFontTx/>
              <a:buNone/>
              <a:defRPr/>
            </a:pPr>
            <a:r>
              <a:rPr kumimoji="0" lang="en-US" altLang="zh-CN"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CASE2</a:t>
            </a:r>
          </a:p>
          <a:p>
            <a:pPr marR="0" algn="just" defTabSz="914400" eaLnBrk="0" hangingPunct="0">
              <a:buClrTx/>
              <a:buSzTx/>
              <a:buFontTx/>
              <a:buNone/>
              <a:defRPr/>
            </a:pPr>
            <a:r>
              <a:rPr kumimoji="0" lang="en-US" altLang="zh-CN"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zh-CN" altLang="en-US"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部分</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
          <p:cNvPicPr>
            <a:picLocks noChangeAspect="1"/>
          </p:cNvPicPr>
          <p:nvPr>
            <p:custDataLst>
              <p:tags r:id="rId1"/>
            </p:custDataLst>
          </p:nvPr>
        </p:nvPicPr>
        <p:blipFill>
          <a:blip r:embed="rId3"/>
          <a:stretch>
            <a:fillRect/>
          </a:stretch>
        </p:blipFill>
        <p:spPr>
          <a:xfrm>
            <a:off x="2709863" y="1124903"/>
            <a:ext cx="7391400" cy="45116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circle(in)">
                                      <p:cBhvr>
                                        <p:cTn id="7" dur="10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7"/>
          <p:cNvPicPr>
            <a:picLocks noChangeAspect="1"/>
          </p:cNvPicPr>
          <p:nvPr/>
        </p:nvPicPr>
        <p:blipFill>
          <a:blip r:embed="rId2"/>
          <a:stretch>
            <a:fillRect/>
          </a:stretch>
        </p:blipFill>
        <p:spPr>
          <a:xfrm>
            <a:off x="1846734" y="1484948"/>
            <a:ext cx="8569325" cy="3962400"/>
          </a:xfrm>
          <a:prstGeom prst="rect">
            <a:avLst/>
          </a:prstGeom>
          <a:noFill/>
          <a:ln w="9525">
            <a:noFill/>
          </a:ln>
        </p:spPr>
      </p:pic>
      <p:sp>
        <p:nvSpPr>
          <p:cNvPr id="433158" name="Rectangle 6"/>
          <p:cNvSpPr>
            <a:spLocks noChangeArrowheads="1"/>
          </p:cNvSpPr>
          <p:nvPr/>
        </p:nvSpPr>
        <p:spPr bwMode="auto">
          <a:xfrm>
            <a:off x="3790950" y="5683886"/>
            <a:ext cx="4876800" cy="762000"/>
          </a:xfrm>
          <a:prstGeom prst="rect">
            <a:avLst/>
          </a:prstGeom>
          <a:noFill/>
          <a:ln w="9525">
            <a:noFill/>
            <a:miter lim="800000"/>
          </a:ln>
          <a:effectLst/>
        </p:spPr>
        <p:txBody>
          <a:bodyPr lIns="92075" tIns="46038" rIns="92075" bIns="46038"/>
          <a:lstStyle/>
          <a:p>
            <a:pPr marL="342900" marR="0" lvl="0" indent="-34290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N-S</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图的嵌套定义形式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randombar(horizontal)">
                                      <p:cBhvr>
                                        <p:cTn id="7" dur="1000"/>
                                        <p:tgtEl>
                                          <p:spTgt spid="1024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433158"/>
                                        </p:tgtEl>
                                        <p:attrNameLst>
                                          <p:attrName>style.visibility</p:attrName>
                                        </p:attrNameLst>
                                      </p:cBhvr>
                                      <p:to>
                                        <p:strVal val="visible"/>
                                      </p:to>
                                    </p:set>
                                    <p:animEffect transition="in" filter="wipe(left)">
                                      <p:cBhvr>
                                        <p:cTn id="11" dur="500"/>
                                        <p:tgtEl>
                                          <p:spTgt spid="433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Rot="1" noChangeArrowheads="1"/>
          </p:cNvSpPr>
          <p:nvPr/>
        </p:nvSpPr>
        <p:spPr bwMode="auto">
          <a:xfrm>
            <a:off x="835660" y="130175"/>
            <a:ext cx="9832340"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过程设计技术和工具</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429060" name="Rectangle 4"/>
          <p:cNvSpPr>
            <a:spLocks noGrp="1" noChangeArrowheads="1"/>
          </p:cNvSpPr>
          <p:nvPr>
            <p:ph idx="1"/>
          </p:nvPr>
        </p:nvSpPr>
        <p:spPr>
          <a:xfrm>
            <a:off x="913130" y="1196975"/>
            <a:ext cx="9308465" cy="4537710"/>
          </a:xfrm>
        </p:spPr>
        <p:txBody>
          <a:bodyPr vert="horz" wrap="square" lIns="91456" tIns="45728" rIns="91456" bIns="4572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cs typeface="+mn-cs"/>
              </a:rPr>
              <a:t>盒图有下述特点：</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功能域</a:t>
            </a:r>
            <a:r>
              <a:rPr kumimoji="0" lang="en-US" altLang="zh-CN"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a:t>
            </a: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即某个特定控制结构的作用域</a:t>
            </a:r>
            <a:r>
              <a:rPr kumimoji="0" lang="en-US" altLang="zh-CN"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a:t>
            </a: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明确，可以从盒图上一眼就看出来。</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不可能任意转移控制。</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很容易确定局部和全程数据的作用域。</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很容易表现嵌套关系，也可以表示模块的层次结构。</a:t>
            </a:r>
            <a:r>
              <a:rPr kumimoji="0" lang="zh-CN" altLang="en-US"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 </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0" lang="en-US" altLang="zh-CN"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105,&quot;width&quot;:11640}"/>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cf0526e5-3650-4a6c-973d-5fd2a954000c}"/>
  <p:tag name="TABLE_ENDDRAG_ORIGIN_RECT" val="478*453"/>
  <p:tag name="TABLE_ENDDRAG_RECT" val="251*77*478*453"/>
</p:tagLst>
</file>

<file path=ppt/theme/theme1.xml><?xml version="1.0" encoding="utf-8"?>
<a:theme xmlns:a="http://schemas.openxmlformats.org/drawingml/2006/main" name="新版软件工程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1030</Words>
  <Application>Microsoft Office PowerPoint</Application>
  <PresentationFormat>自定义</PresentationFormat>
  <Paragraphs>175</Paragraphs>
  <Slides>24</Slides>
  <Notes>12</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新版软件工程母版</vt:lpstr>
      <vt:lpstr>过程设计工具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chy</dc:creator>
  <cp:lastModifiedBy>chy</cp:lastModifiedBy>
  <cp:revision>26</cp:revision>
  <dcterms:created xsi:type="dcterms:W3CDTF">2021-07-20T05:30:00Z</dcterms:created>
  <dcterms:modified xsi:type="dcterms:W3CDTF">2023-10-10T10:56:54Z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158FC2E361154648AB426A8412A57C48</vt:lpwstr>
  </property>
  <property fmtid="{D5CDD505-2E9C-101B-9397-08002B2CF9AE}" pid="3" name="KSOProductBuildVer">
    <vt:lpwstr>2052-11.1.0.10667</vt:lpwstr>
  </property>
</Properties>
</file>