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63" r:id="rId3"/>
    <p:sldId id="464" r:id="rId4"/>
    <p:sldId id="481" r:id="rId5"/>
    <p:sldId id="482" r:id="rId6"/>
    <p:sldId id="483" r:id="rId7"/>
    <p:sldId id="465" r:id="rId8"/>
    <p:sldId id="520" r:id="rId9"/>
    <p:sldId id="521" r:id="rId10"/>
    <p:sldId id="466" r:id="rId11"/>
    <p:sldId id="467" r:id="rId12"/>
    <p:sldId id="471" r:id="rId13"/>
  </p:sldIdLst>
  <p:sldSz cx="12192000" cy="6858000"/>
  <p:notesSz cx="6858000" cy="9144000"/>
  <p:defaultTextStyle>
    <a:defPPr>
      <a:defRPr lang="zh-CN"/>
    </a:defPPr>
    <a:lvl1pPr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542925" indent="-85725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087438" indent="-173038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631950" indent="-260350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176463" indent="-347663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99"/>
    <a:srgbClr val="FF99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2727" autoAdjust="0"/>
  </p:normalViewPr>
  <p:slideViewPr>
    <p:cSldViewPr>
      <p:cViewPr varScale="1">
        <p:scale>
          <a:sx n="74" d="100"/>
          <a:sy n="74" d="100"/>
        </p:scale>
        <p:origin x="-342" y="-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wmf"/><Relationship Id="rId4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defTabSz="1088390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defTabSz="1088390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defTabSz="1088390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CD68D78F-E0A4-4090-9B6C-9BECAA6169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826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defTabSz="1088390" eaLnBrk="1" fontAlgn="auto" hangingPunct="1">
              <a:spcBef>
                <a:spcPts val="0"/>
              </a:spcBef>
              <a:spcAft>
                <a:spcPts val="0"/>
              </a:spcAft>
              <a:defRPr kumimoji="1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 defTabSz="1088390" eaLnBrk="1" fontAlgn="auto" hangingPunct="1">
              <a:spcBef>
                <a:spcPts val="0"/>
              </a:spcBef>
              <a:spcAft>
                <a:spcPts val="0"/>
              </a:spcAft>
              <a:defRPr kumimoji="1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defTabSz="1088390" eaLnBrk="1" fontAlgn="auto" hangingPunct="1">
              <a:spcBef>
                <a:spcPts val="0"/>
              </a:spcBef>
              <a:spcAft>
                <a:spcPts val="0"/>
              </a:spcAft>
              <a:defRPr kumimoji="1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2B1E4917-933A-4685-8C98-AD6699DD51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2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7E5B87-EA7E-45DB-8702-1DE29F6F99C9}" type="slidenum"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2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BBF57C-C389-43D0-9FDA-DE137C0CEB4C}" type="slidenum"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3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90B2B6-3C86-438B-9186-9C72164A769C}" type="slidenum"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4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755DB9-928B-44EB-B69C-97A6558C8E64}" type="slidenum"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5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64F448-DED9-48FC-BC54-C8C89982C542}" type="slidenum"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6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30B52D-986E-4C38-A540-0FF630F3D590}" type="slidenum"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7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87ACA1-A88C-477B-B8F7-246E4929D7DF}" type="slidenum"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10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688163-23FE-4998-826D-FB2501BA9A09}" type="slidenum"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11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98FC78-2D6B-44E8-AB06-6D0016578433}" type="slidenum"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12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838" y="1588"/>
            <a:ext cx="12288838" cy="691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7" descr="吉大校标（白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71450"/>
            <a:ext cx="23590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3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4"/>
          <p:cNvSpPr txBox="1">
            <a:spLocks noChangeArrowheads="1"/>
          </p:cNvSpPr>
          <p:nvPr/>
        </p:nvSpPr>
        <p:spPr bwMode="auto">
          <a:xfrm>
            <a:off x="2682875" y="4081463"/>
            <a:ext cx="543401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主讲人：</a:t>
            </a:r>
            <a:r>
              <a:rPr kumimoji="1" lang="zh-CN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冯</a:t>
            </a:r>
            <a:r>
              <a:rPr kumimoji="1" lang="en-US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铁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第五章 详细设计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0A132-25A3-43C4-B657-416D03A05B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53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第五章 详细设计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02CEB-B736-4742-8C34-048FA21F7D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88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1" y="274639"/>
            <a:ext cx="3655484" cy="585311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311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第五章 详细设计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F3B6D-3C06-40F1-A651-8938017175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706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六边形 4"/>
          <p:cNvSpPr/>
          <p:nvPr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6" name="六边形 5"/>
          <p:cNvSpPr/>
          <p:nvPr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7" name="六边形 6"/>
          <p:cNvSpPr/>
          <p:nvPr/>
        </p:nvSpPr>
        <p:spPr>
          <a:xfrm rot="5400000">
            <a:off x="624682" y="542131"/>
            <a:ext cx="203200" cy="176213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-9525" y="881063"/>
            <a:ext cx="12201525" cy="95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11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3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192" y="261382"/>
            <a:ext cx="5767929" cy="615426"/>
          </a:xfrm>
        </p:spPr>
        <p:txBody>
          <a:bodyPr>
            <a:noAutofit/>
          </a:bodyPr>
          <a:lstStyle>
            <a:lvl1pPr algn="l"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485235"/>
            <a:ext cx="10972800" cy="4640929"/>
          </a:xfrm>
        </p:spPr>
        <p:txBody>
          <a:bodyPr/>
          <a:lstStyle>
            <a:lvl1pPr marL="457200" indent="-457200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83920" indent="-340360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第五章 详细设计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DB163-4EB9-4FB4-8086-6C5CC7E9A5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699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0"/>
            <a:ext cx="103632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4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45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87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292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第五章 详细设计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B0BD0-9B9F-4BA3-B75C-63591A2066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529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1" y="1600200"/>
            <a:ext cx="7211484" cy="4527550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7484" y="1600200"/>
            <a:ext cx="7213600" cy="4527550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第五章 详细设计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18BF2-3EB7-49B6-A034-C271ADFC66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98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4535" indent="0">
              <a:buNone/>
              <a:defRPr sz="1900" b="1"/>
            </a:lvl7pPr>
            <a:lvl8pPr marL="3808730" indent="0">
              <a:buNone/>
              <a:defRPr sz="1900" b="1"/>
            </a:lvl8pPr>
            <a:lvl9pPr marL="4352925" indent="0">
              <a:buNone/>
              <a:defRPr sz="19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4535" indent="0">
              <a:buNone/>
              <a:defRPr sz="1900" b="1"/>
            </a:lvl7pPr>
            <a:lvl8pPr marL="3808730" indent="0">
              <a:buNone/>
              <a:defRPr sz="1900" b="1"/>
            </a:lvl8pPr>
            <a:lvl9pPr marL="4352925" indent="0">
              <a:buNone/>
              <a:defRPr sz="19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6"/>
            <a:ext cx="5389033" cy="395128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第五章 详细设计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BC16F-F06F-4BFC-ACCC-DACF5B4D53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06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六边形 3"/>
          <p:cNvSpPr/>
          <p:nvPr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5" name="六边形 4"/>
          <p:cNvSpPr/>
          <p:nvPr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6" name="六边形 5"/>
          <p:cNvSpPr/>
          <p:nvPr/>
        </p:nvSpPr>
        <p:spPr>
          <a:xfrm rot="5400000">
            <a:off x="624682" y="542131"/>
            <a:ext cx="203200" cy="176213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9525" y="890588"/>
            <a:ext cx="1220152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11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3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 txBox="1"/>
          <p:nvPr/>
        </p:nvSpPr>
        <p:spPr>
          <a:xfrm>
            <a:off x="831850" y="261938"/>
            <a:ext cx="5768975" cy="614362"/>
          </a:xfrm>
          <a:prstGeom prst="rect">
            <a:avLst/>
          </a:prstGeom>
        </p:spPr>
        <p:txBody>
          <a:bodyPr lIns="108825" tIns="54412" rIns="108825" bIns="54412" anchor="ctr"/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914400" fontAlgn="auto">
              <a:spcAft>
                <a:spcPts val="0"/>
              </a:spcAft>
              <a:defRPr/>
            </a:pPr>
            <a:endParaRPr/>
          </a:p>
        </p:txBody>
      </p:sp>
      <p:sp>
        <p:nvSpPr>
          <p:cNvPr id="10" name="标题 1"/>
          <p:cNvSpPr txBox="1"/>
          <p:nvPr/>
        </p:nvSpPr>
        <p:spPr>
          <a:xfrm>
            <a:off x="838200" y="261938"/>
            <a:ext cx="5768975" cy="614362"/>
          </a:xfrm>
          <a:prstGeom prst="rect">
            <a:avLst/>
          </a:prstGeom>
        </p:spPr>
        <p:txBody>
          <a:bodyPr lIns="108825" tIns="54412" rIns="108825" bIns="54412" anchor="ctr"/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914400" fontAlgn="auto">
              <a:spcAft>
                <a:spcPts val="0"/>
              </a:spcAft>
              <a:defRPr/>
            </a:pPr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第五章 详细设计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5A41D-33A4-4FB1-AAFD-BE472228E5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72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第五章 详细设计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4ADAF-8B5A-4E5A-89C4-6EA2F24D38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60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1"/>
            <a:ext cx="6815666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084" cy="4691063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4535" indent="0">
              <a:buNone/>
              <a:defRPr sz="1100"/>
            </a:lvl7pPr>
            <a:lvl8pPr marL="3808730" indent="0">
              <a:buNone/>
              <a:defRPr sz="1100"/>
            </a:lvl8pPr>
            <a:lvl9pPr marL="4352925" indent="0">
              <a:buNone/>
              <a:defRPr sz="11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第五章 详细设计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26EEC-28D6-47D8-958B-354FF9A478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99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4535" indent="0">
              <a:buNone/>
              <a:defRPr sz="2400"/>
            </a:lvl7pPr>
            <a:lvl8pPr marL="3808730" indent="0">
              <a:buNone/>
              <a:defRPr sz="2400"/>
            </a:lvl8pPr>
            <a:lvl9pPr marL="4352925" indent="0">
              <a:buNone/>
              <a:defRPr sz="24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4535" indent="0">
              <a:buNone/>
              <a:defRPr sz="1100"/>
            </a:lvl7pPr>
            <a:lvl8pPr marL="3808730" indent="0">
              <a:buNone/>
              <a:defRPr sz="1100"/>
            </a:lvl8pPr>
            <a:lvl9pPr marL="4352925" indent="0">
              <a:buNone/>
              <a:defRPr sz="11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第五章 详细设计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0E47E-10AE-4C5E-A1D3-58B8FD111E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347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 defTabSz="1088390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 defTabSz="1088390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第五章 详细设计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2041DFB0-1E53-446A-8DD0-44C3F3550B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697" r:id="rId3"/>
    <p:sldLayoutId id="2147483698" r:id="rId4"/>
    <p:sldLayoutId id="2147483699" r:id="rId5"/>
    <p:sldLayoutId id="2147483707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1087438" rtl="0" eaLnBrk="0" fontAlgn="base" hangingPunct="0">
        <a:spcBef>
          <a:spcPct val="0"/>
        </a:spcBef>
        <a:spcAft>
          <a:spcPct val="0"/>
        </a:spcAft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87438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1087438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1087438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1087438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108775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108775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108775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108775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07988" indent="-407988" algn="l" defTabSz="10874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82650" indent="-339725" algn="l" defTabSz="10874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900" indent="-271463" algn="l" defTabSz="10874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03413" indent="-271463" algn="l" defTabSz="10874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7925" indent="-271463" algn="l" defTabSz="108743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55" indent="-271780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50" indent="-271780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145" indent="-271780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340" indent="-271780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53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73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92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e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" descr="吉大校标（白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71450"/>
            <a:ext cx="235743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4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标题 1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10361613" cy="1471613"/>
          </a:xfrm>
        </p:spPr>
        <p:txBody>
          <a:bodyPr/>
          <a:lstStyle/>
          <a:p>
            <a:pPr eaLnBrk="1" hangingPunct="1"/>
            <a:r>
              <a:rPr lang="zh-CN" altLang="en-US" sz="5400" smtClean="0"/>
              <a:t>程序复杂程度的定量度量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Rot="1" noChangeArrowheads="1"/>
          </p:cNvSpPr>
          <p:nvPr/>
        </p:nvSpPr>
        <p:spPr bwMode="auto">
          <a:xfrm>
            <a:off x="982663" y="133350"/>
            <a:ext cx="89646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McCabe</a:t>
            </a: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方法</a:t>
            </a:r>
          </a:p>
        </p:txBody>
      </p:sp>
      <p:sp>
        <p:nvSpPr>
          <p:cNvPr id="457732" name="Rectangle 4"/>
          <p:cNvSpPr>
            <a:spLocks noGrp="1" noChangeArrowheads="1"/>
          </p:cNvSpPr>
          <p:nvPr>
            <p:ph idx="1"/>
          </p:nvPr>
        </p:nvSpPr>
        <p:spPr>
          <a:xfrm>
            <a:off x="911424" y="1412875"/>
            <a:ext cx="10657184" cy="5111750"/>
          </a:xfrm>
        </p:spPr>
        <p:txBody>
          <a:bodyPr rtlCol="0">
            <a:normAutofit/>
          </a:bodyPr>
          <a:lstStyle/>
          <a:p>
            <a:pPr defTabSz="1088390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有了描绘程序控制流的流图之后，可以用下述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种方法中的任何一种来计算环形复杂度。</a:t>
            </a:r>
          </a:p>
          <a:p>
            <a:pPr lvl="1" defTabSz="1088390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流图中的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区域数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等于环形复杂度。  </a:t>
            </a:r>
          </a:p>
          <a:p>
            <a:pPr lvl="1" defTabSz="1088390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流图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的环形复杂度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V(G)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＝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N+2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，其中，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是流图中边的条数，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是结点数。</a:t>
            </a:r>
          </a:p>
          <a:p>
            <a:pPr lvl="1" defTabSz="1088390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流图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的环形复杂度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V(G)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＝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P+1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，其中，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是流图中判断的数目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Rot="1" noChangeArrowheads="1"/>
          </p:cNvSpPr>
          <p:nvPr/>
        </p:nvSpPr>
        <p:spPr bwMode="auto">
          <a:xfrm>
            <a:off x="911225" y="60325"/>
            <a:ext cx="89646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McCabe</a:t>
            </a: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方法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idx="1"/>
          </p:nvPr>
        </p:nvSpPr>
        <p:spPr>
          <a:xfrm>
            <a:off x="1127125" y="980729"/>
            <a:ext cx="10009435" cy="5040560"/>
          </a:xfrm>
        </p:spPr>
        <p:txBody>
          <a:bodyPr rtlCol="0">
            <a:normAutofit/>
          </a:bodyPr>
          <a:lstStyle/>
          <a:p>
            <a:pPr algn="just" defTabSz="1088390" eaLnBrk="1" fontAlgn="auto" hangingPunct="1">
              <a:lnSpc>
                <a:spcPts val="3840"/>
              </a:lnSpc>
              <a:spcAft>
                <a:spcPts val="0"/>
              </a:spcAft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环形复杂度的用途</a:t>
            </a:r>
          </a:p>
          <a:p>
            <a:pPr lvl="1" algn="just" defTabSz="1088390" eaLnBrk="1" fontAlgn="auto" hangingPunct="1">
              <a:spcAft>
                <a:spcPts val="600"/>
              </a:spcAft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程序的环形复杂度取决于程序控制流的复杂程度，也即是取决于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程序结构的复杂程度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  <a:p>
            <a:pPr lvl="1" algn="just" defTabSz="1088390" eaLnBrk="1" fontAlgn="auto" hangingPunct="1">
              <a:spcAft>
                <a:spcPts val="600"/>
              </a:spcAft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当程序内分支数或循环个数增加时，环形复杂度也随之增加，因此它是对测试难度的一种定量度量，也能对软件最终的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可靠性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给出某种预测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 algn="just" defTabSz="1088390" eaLnBrk="1" fontAlgn="auto" hangingPunct="1">
              <a:spcAft>
                <a:spcPts val="600"/>
              </a:spcAft>
              <a:defRPr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环形复杂度是可加的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。例如，模块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的复杂度为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，模块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的复杂度为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，则模块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与模块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的复杂度是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 algn="just" defTabSz="1088390" eaLnBrk="1" fontAlgn="auto" hangingPunct="1">
              <a:spcAft>
                <a:spcPts val="600"/>
              </a:spcAft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用来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限制模块的最大行数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McCabe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从大量的调查中发现，当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V(G)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等于或大于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时，对模块进行充分的测试将变得非常困难。他主张将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作为环域数的上限，并以此来限制模块的最大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规模。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Rot="1" noChangeArrowheads="1"/>
          </p:cNvSpPr>
          <p:nvPr/>
        </p:nvSpPr>
        <p:spPr bwMode="auto">
          <a:xfrm>
            <a:off x="1055688" y="65088"/>
            <a:ext cx="896461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McCabe</a:t>
            </a: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方法</a:t>
            </a:r>
          </a:p>
        </p:txBody>
      </p:sp>
      <p:sp>
        <p:nvSpPr>
          <p:cNvPr id="465924" name="Rectangle 4"/>
          <p:cNvSpPr>
            <a:spLocks noGrp="1" noChangeArrowheads="1"/>
          </p:cNvSpPr>
          <p:nvPr>
            <p:ph idx="1"/>
          </p:nvPr>
        </p:nvSpPr>
        <p:spPr>
          <a:xfrm>
            <a:off x="1127125" y="1196975"/>
            <a:ext cx="9577388" cy="5111750"/>
          </a:xfrm>
        </p:spPr>
        <p:txBody>
          <a:bodyPr rtlCol="0">
            <a:normAutofit/>
          </a:bodyPr>
          <a:lstStyle/>
          <a:p>
            <a:pPr defTabSz="1088390" eaLnBrk="1" fontAlgn="auto" hangingPunct="1">
              <a:lnSpc>
                <a:spcPts val="3840"/>
              </a:lnSpc>
              <a:spcAft>
                <a:spcPts val="0"/>
              </a:spcAft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缺点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</a:p>
          <a:p>
            <a:pPr lvl="1" defTabSz="1088390" eaLnBrk="1" fontAlgn="auto" hangingPunct="1">
              <a:lnSpc>
                <a:spcPts val="3840"/>
              </a:lnSpc>
              <a:spcAft>
                <a:spcPts val="0"/>
              </a:spcAft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对于不同种类的控制流的复杂性不能区分；</a:t>
            </a:r>
          </a:p>
          <a:p>
            <a:pPr lvl="1" defTabSz="1088390" eaLnBrk="1" fontAlgn="auto" hangingPunct="1">
              <a:lnSpc>
                <a:spcPts val="3840"/>
              </a:lnSpc>
              <a:spcAft>
                <a:spcPts val="0"/>
              </a:spcAft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简单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语句与循环语句的复杂性同等看待；</a:t>
            </a:r>
          </a:p>
          <a:p>
            <a:pPr lvl="1" defTabSz="1088390" eaLnBrk="1" fontAlgn="auto" hangingPunct="1">
              <a:lnSpc>
                <a:spcPts val="3840"/>
              </a:lnSpc>
              <a:spcAft>
                <a:spcPts val="0"/>
              </a:spcAft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嵌套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语句与简单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CASE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语句的复杂性是一样的；</a:t>
            </a:r>
          </a:p>
          <a:p>
            <a:pPr lvl="1" defTabSz="1088390" eaLnBrk="1" fontAlgn="auto" hangingPunct="1">
              <a:lnSpc>
                <a:spcPts val="3840"/>
              </a:lnSpc>
              <a:spcAft>
                <a:spcPts val="0"/>
              </a:spcAft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模块间接口当成一个简单分支一样处理；</a:t>
            </a:r>
          </a:p>
          <a:p>
            <a:pPr lvl="1" defTabSz="1088390" eaLnBrk="1" fontAlgn="auto" hangingPunct="1">
              <a:lnSpc>
                <a:spcPts val="3840"/>
              </a:lnSpc>
              <a:spcAft>
                <a:spcPts val="0"/>
              </a:spcAft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一个具有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1000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行的顺序程序与一行语句的复杂性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相同。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Rot="1" noChangeArrowheads="1"/>
          </p:cNvSpPr>
          <p:nvPr/>
        </p:nvSpPr>
        <p:spPr bwMode="auto">
          <a:xfrm>
            <a:off x="911225" y="65088"/>
            <a:ext cx="89646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程序复杂程度的定量度量 </a:t>
            </a:r>
          </a:p>
        </p:txBody>
      </p:sp>
      <p:sp>
        <p:nvSpPr>
          <p:cNvPr id="451588" name="Rectangle 4"/>
          <p:cNvSpPr>
            <a:spLocks noGrp="1" noChangeArrowheads="1"/>
          </p:cNvSpPr>
          <p:nvPr>
            <p:ph idx="1"/>
          </p:nvPr>
        </p:nvSpPr>
        <p:spPr>
          <a:xfrm>
            <a:off x="1055688" y="1557338"/>
            <a:ext cx="10585450" cy="5111750"/>
          </a:xfrm>
        </p:spPr>
        <p:txBody>
          <a:bodyPr rtlCol="0">
            <a:normAutofit/>
          </a:bodyPr>
          <a:lstStyle/>
          <a:p>
            <a:pPr defTabSz="1088390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定量度量程序复杂程度的方法的用途：</a:t>
            </a:r>
          </a:p>
          <a:p>
            <a:pPr lvl="1" defTabSz="1088390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把程序的复杂程度乘以适当常数即可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估算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出软件中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错误的数量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以及软件开发需要用的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工作量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</a:p>
          <a:p>
            <a:pPr lvl="1" defTabSz="1088390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定量度量的结果可以用来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两个不同的设计或两个不同算法的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优劣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</a:p>
          <a:p>
            <a:pPr lvl="1" defTabSz="1088390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程序的定量的复杂程度可以作为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模块规模的精确限度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Rot="1" noChangeArrowheads="1"/>
          </p:cNvSpPr>
          <p:nvPr/>
        </p:nvSpPr>
        <p:spPr bwMode="auto">
          <a:xfrm>
            <a:off x="1055688" y="106363"/>
            <a:ext cx="896461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McCabe</a:t>
            </a: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方法</a:t>
            </a:r>
          </a:p>
        </p:txBody>
      </p:sp>
      <p:sp>
        <p:nvSpPr>
          <p:cNvPr id="453636" name="Rectangle 4"/>
          <p:cNvSpPr>
            <a:spLocks noGrp="1" noChangeArrowheads="1"/>
          </p:cNvSpPr>
          <p:nvPr>
            <p:ph idx="1"/>
          </p:nvPr>
        </p:nvSpPr>
        <p:spPr>
          <a:xfrm>
            <a:off x="695325" y="1196975"/>
            <a:ext cx="11161713" cy="5111750"/>
          </a:xfrm>
        </p:spPr>
        <p:txBody>
          <a:bodyPr rtlCol="0">
            <a:normAutofit/>
          </a:bodyPr>
          <a:lstStyle/>
          <a:p>
            <a:pPr defTabSz="1088390"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McCabe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方法根据程序控制流的复杂程度定量度量程序的复杂程度，这样度量出的结果称为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程序的环形复杂度。 </a:t>
            </a:r>
          </a:p>
          <a:p>
            <a:pPr defTabSz="1088390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流图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（也称为程序图）：实质上是“退化了的”程序流程图，它仅仅描绘程序的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控制流程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，完全不表现对数据的具体操作以及分支或循环的具体条件。</a:t>
            </a:r>
          </a:p>
          <a:p>
            <a:pPr lvl="1" defTabSz="1088390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结点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：用圆表示，代表一条或多条语句；</a:t>
            </a:r>
          </a:p>
          <a:p>
            <a:pPr lvl="1" defTabSz="1088390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边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：用箭头表示，一边必须终止于一个结点；</a:t>
            </a:r>
          </a:p>
          <a:p>
            <a:pPr lvl="1" defTabSz="1088390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区域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：由边和结点围成的面积 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Rot="1" noChangeArrowheads="1"/>
          </p:cNvSpPr>
          <p:nvPr/>
        </p:nvSpPr>
        <p:spPr bwMode="auto">
          <a:xfrm>
            <a:off x="941388" y="90488"/>
            <a:ext cx="896461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McCabe</a:t>
            </a: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方法</a:t>
            </a:r>
          </a:p>
        </p:txBody>
      </p:sp>
      <p:sp>
        <p:nvSpPr>
          <p:cNvPr id="488452" name="Rectangle 4"/>
          <p:cNvSpPr>
            <a:spLocks noGrp="1" noChangeArrowheads="1"/>
          </p:cNvSpPr>
          <p:nvPr>
            <p:ph idx="1"/>
          </p:nvPr>
        </p:nvSpPr>
        <p:spPr>
          <a:xfrm>
            <a:off x="1992313" y="1196975"/>
            <a:ext cx="8229600" cy="5111750"/>
          </a:xfrm>
        </p:spPr>
        <p:txBody>
          <a:bodyPr rtlCol="0">
            <a:normAutofit/>
          </a:bodyPr>
          <a:lstStyle/>
          <a:p>
            <a:pPr defTabSz="1088390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latin typeface="+mn-ea"/>
                <a:ea typeface="+mn-ea"/>
              </a:rPr>
              <a:t>流程图、流图以及</a:t>
            </a:r>
            <a:r>
              <a:rPr lang="en-US" altLang="zh-CN" b="1" dirty="0">
                <a:latin typeface="+mn-ea"/>
                <a:ea typeface="+mn-ea"/>
              </a:rPr>
              <a:t>E</a:t>
            </a:r>
            <a:r>
              <a:rPr lang="zh-CN" altLang="en-US" b="1" dirty="0">
                <a:latin typeface="+mn-ea"/>
                <a:ea typeface="+mn-ea"/>
              </a:rPr>
              <a:t>、</a:t>
            </a:r>
            <a:r>
              <a:rPr lang="en-US" altLang="zh-CN" b="1" dirty="0">
                <a:latin typeface="+mn-ea"/>
                <a:ea typeface="+mn-ea"/>
              </a:rPr>
              <a:t>N</a:t>
            </a:r>
            <a:r>
              <a:rPr lang="zh-CN" altLang="en-US" b="1" dirty="0">
                <a:latin typeface="+mn-ea"/>
                <a:ea typeface="+mn-ea"/>
              </a:rPr>
              <a:t>、</a:t>
            </a:r>
            <a:r>
              <a:rPr lang="en-US" altLang="zh-CN" b="1" dirty="0">
                <a:latin typeface="+mn-ea"/>
                <a:ea typeface="+mn-ea"/>
              </a:rPr>
              <a:t>V</a:t>
            </a:r>
            <a:r>
              <a:rPr lang="zh-CN" altLang="en-US" b="1" dirty="0">
                <a:latin typeface="+mn-ea"/>
                <a:ea typeface="+mn-ea"/>
              </a:rPr>
              <a:t>的对应关系：</a:t>
            </a:r>
          </a:p>
        </p:txBody>
      </p:sp>
      <p:graphicFrame>
        <p:nvGraphicFramePr>
          <p:cNvPr id="14339" name="Object 5"/>
          <p:cNvGraphicFramePr>
            <a:graphicFrameLocks noChangeAspect="1"/>
          </p:cNvGraphicFramePr>
          <p:nvPr/>
        </p:nvGraphicFramePr>
        <p:xfrm>
          <a:off x="3143250" y="2060575"/>
          <a:ext cx="89535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r:id="rId4" imgW="1162744" imgH="1792643" progId="Visio.Drawing.11">
                  <p:embed/>
                </p:oleObj>
              </mc:Choice>
              <mc:Fallback>
                <p:oleObj r:id="rId4" imgW="1162744" imgH="1792643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2060575"/>
                        <a:ext cx="89535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6"/>
          <p:cNvGraphicFramePr>
            <a:graphicFrameLocks noChangeAspect="1"/>
          </p:cNvGraphicFramePr>
          <p:nvPr/>
        </p:nvGraphicFramePr>
        <p:xfrm>
          <a:off x="5422900" y="1943100"/>
          <a:ext cx="565150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r:id="rId6" imgW="803596" imgH="2063428" progId="Visio.Drawing.11">
                  <p:embed/>
                </p:oleObj>
              </mc:Choice>
              <mc:Fallback>
                <p:oleObj r:id="rId6" imgW="803596" imgH="2063428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1943100"/>
                        <a:ext cx="565150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1" name="Group 15"/>
          <p:cNvGrpSpPr>
            <a:grpSpLocks/>
          </p:cNvGrpSpPr>
          <p:nvPr/>
        </p:nvGrpSpPr>
        <p:grpSpPr bwMode="auto">
          <a:xfrm>
            <a:off x="7104063" y="2492375"/>
            <a:ext cx="2233612" cy="457200"/>
            <a:chOff x="2925" y="1570"/>
            <a:chExt cx="1407" cy="288"/>
          </a:xfrm>
        </p:grpSpPr>
        <p:sp>
          <p:nvSpPr>
            <p:cNvPr id="8207" name="Text Box 11"/>
            <p:cNvSpPr txBox="1">
              <a:spLocks noChangeArrowheads="1"/>
            </p:cNvSpPr>
            <p:nvPr/>
          </p:nvSpPr>
          <p:spPr bwMode="auto">
            <a:xfrm>
              <a:off x="2925" y="1570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latin typeface="Garamond" pitchFamily="18" charset="0"/>
                </a:rPr>
                <a:t>1</a:t>
              </a:r>
            </a:p>
          </p:txBody>
        </p:sp>
        <p:sp>
          <p:nvSpPr>
            <p:cNvPr id="8208" name="Text Box 12"/>
            <p:cNvSpPr txBox="1">
              <a:spLocks noChangeArrowheads="1"/>
            </p:cNvSpPr>
            <p:nvPr/>
          </p:nvSpPr>
          <p:spPr bwMode="auto">
            <a:xfrm>
              <a:off x="3515" y="1570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latin typeface="Garamond" pitchFamily="18" charset="0"/>
                </a:rPr>
                <a:t>2</a:t>
              </a:r>
            </a:p>
          </p:txBody>
        </p:sp>
        <p:sp>
          <p:nvSpPr>
            <p:cNvPr id="8209" name="Text Box 13"/>
            <p:cNvSpPr txBox="1">
              <a:spLocks noChangeArrowheads="1"/>
            </p:cNvSpPr>
            <p:nvPr/>
          </p:nvSpPr>
          <p:spPr bwMode="auto">
            <a:xfrm>
              <a:off x="4105" y="1570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latin typeface="Garamond" pitchFamily="18" charset="0"/>
                </a:rPr>
                <a:t>1</a:t>
              </a:r>
            </a:p>
          </p:txBody>
        </p:sp>
      </p:grpSp>
      <p:graphicFrame>
        <p:nvGraphicFramePr>
          <p:cNvPr id="14345" name="Object 14"/>
          <p:cNvGraphicFramePr>
            <a:graphicFrameLocks noChangeAspect="1"/>
          </p:cNvGraphicFramePr>
          <p:nvPr/>
        </p:nvGraphicFramePr>
        <p:xfrm>
          <a:off x="2711450" y="4221163"/>
          <a:ext cx="1873250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r:id="rId8" imgW="3323396" imgH="2673931" progId="Visio.Drawing.11">
                  <p:embed/>
                </p:oleObj>
              </mc:Choice>
              <mc:Fallback>
                <p:oleObj r:id="rId8" imgW="3323396" imgH="2673931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4221163"/>
                        <a:ext cx="1873250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6"/>
          <p:cNvGraphicFramePr>
            <a:graphicFrameLocks noChangeAspect="1"/>
          </p:cNvGraphicFramePr>
          <p:nvPr/>
        </p:nvGraphicFramePr>
        <p:xfrm>
          <a:off x="4878388" y="4127500"/>
          <a:ext cx="1670050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r:id="rId10" imgW="2495416" imgH="2603489" progId="Visio.Drawing.11">
                  <p:embed/>
                </p:oleObj>
              </mc:Choice>
              <mc:Fallback>
                <p:oleObj r:id="rId10" imgW="2495416" imgH="2603489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388" y="4127500"/>
                        <a:ext cx="1670050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7" name="Group 17"/>
          <p:cNvGrpSpPr>
            <a:grpSpLocks/>
          </p:cNvGrpSpPr>
          <p:nvPr/>
        </p:nvGrpSpPr>
        <p:grpSpPr bwMode="auto">
          <a:xfrm>
            <a:off x="7175500" y="4797425"/>
            <a:ext cx="2233613" cy="457200"/>
            <a:chOff x="2925" y="1570"/>
            <a:chExt cx="1407" cy="288"/>
          </a:xfrm>
        </p:grpSpPr>
        <p:sp>
          <p:nvSpPr>
            <p:cNvPr id="8204" name="Text Box 18"/>
            <p:cNvSpPr txBox="1">
              <a:spLocks noChangeArrowheads="1"/>
            </p:cNvSpPr>
            <p:nvPr/>
          </p:nvSpPr>
          <p:spPr bwMode="auto">
            <a:xfrm>
              <a:off x="2925" y="1570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latin typeface="Garamond" pitchFamily="18" charset="0"/>
                </a:rPr>
                <a:t>4</a:t>
              </a:r>
            </a:p>
          </p:txBody>
        </p:sp>
        <p:sp>
          <p:nvSpPr>
            <p:cNvPr id="8205" name="Text Box 19"/>
            <p:cNvSpPr txBox="1">
              <a:spLocks noChangeArrowheads="1"/>
            </p:cNvSpPr>
            <p:nvPr/>
          </p:nvSpPr>
          <p:spPr bwMode="auto">
            <a:xfrm>
              <a:off x="3515" y="1570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latin typeface="Garamond" pitchFamily="18" charset="0"/>
                </a:rPr>
                <a:t>4</a:t>
              </a:r>
            </a:p>
          </p:txBody>
        </p:sp>
        <p:sp>
          <p:nvSpPr>
            <p:cNvPr id="8206" name="Text Box 20"/>
            <p:cNvSpPr txBox="1">
              <a:spLocks noChangeArrowheads="1"/>
            </p:cNvSpPr>
            <p:nvPr/>
          </p:nvSpPr>
          <p:spPr bwMode="auto">
            <a:xfrm>
              <a:off x="4105" y="1570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latin typeface="Garamond" pitchFamily="18" charset="0"/>
                </a:rPr>
                <a:t>2</a:t>
              </a:r>
            </a:p>
          </p:txBody>
        </p:sp>
      </p:grpSp>
      <p:sp>
        <p:nvSpPr>
          <p:cNvPr id="488471" name="Text Box 23"/>
          <p:cNvSpPr txBox="1">
            <a:spLocks noChangeArrowheads="1"/>
          </p:cNvSpPr>
          <p:nvPr/>
        </p:nvSpPr>
        <p:spPr bwMode="auto">
          <a:xfrm>
            <a:off x="982663" y="2636838"/>
            <a:ext cx="1657350" cy="415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顺序型</a:t>
            </a:r>
          </a:p>
        </p:txBody>
      </p:sp>
      <p:sp>
        <p:nvSpPr>
          <p:cNvPr id="488472" name="Text Box 24"/>
          <p:cNvSpPr txBox="1">
            <a:spLocks noChangeArrowheads="1"/>
          </p:cNvSpPr>
          <p:nvPr/>
        </p:nvSpPr>
        <p:spPr bwMode="auto">
          <a:xfrm>
            <a:off x="982663" y="4437063"/>
            <a:ext cx="1657350" cy="415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选择型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48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Rot="1" noChangeArrowheads="1"/>
          </p:cNvSpPr>
          <p:nvPr/>
        </p:nvSpPr>
        <p:spPr bwMode="auto">
          <a:xfrm>
            <a:off x="911225" y="76200"/>
            <a:ext cx="89646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McCabe</a:t>
            </a: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方法</a:t>
            </a:r>
          </a:p>
        </p:txBody>
      </p:sp>
      <p:sp>
        <p:nvSpPr>
          <p:cNvPr id="490500" name="Rectangle 4"/>
          <p:cNvSpPr>
            <a:spLocks noGrp="1" noChangeArrowheads="1"/>
          </p:cNvSpPr>
          <p:nvPr>
            <p:ph idx="1"/>
          </p:nvPr>
        </p:nvSpPr>
        <p:spPr>
          <a:xfrm>
            <a:off x="1992313" y="908050"/>
            <a:ext cx="8229600" cy="5400675"/>
          </a:xfrm>
        </p:spPr>
        <p:txBody>
          <a:bodyPr rtlCol="0">
            <a:normAutofit/>
          </a:bodyPr>
          <a:lstStyle/>
          <a:p>
            <a:pPr defTabSz="1088390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latin typeface="+mn-ea"/>
                <a:ea typeface="+mn-ea"/>
              </a:rPr>
              <a:t>流程图、流图以及</a:t>
            </a:r>
            <a:r>
              <a:rPr lang="en-US" altLang="zh-CN" b="1" dirty="0">
                <a:latin typeface="+mn-ea"/>
                <a:ea typeface="+mn-ea"/>
              </a:rPr>
              <a:t>E</a:t>
            </a:r>
            <a:r>
              <a:rPr lang="zh-CN" altLang="en-US" b="1" dirty="0">
                <a:latin typeface="+mn-ea"/>
                <a:ea typeface="+mn-ea"/>
              </a:rPr>
              <a:t>、</a:t>
            </a:r>
            <a:r>
              <a:rPr lang="en-US" altLang="zh-CN" b="1" dirty="0">
                <a:latin typeface="+mn-ea"/>
                <a:ea typeface="+mn-ea"/>
              </a:rPr>
              <a:t>N</a:t>
            </a:r>
            <a:r>
              <a:rPr lang="zh-CN" altLang="en-US" b="1" dirty="0">
                <a:latin typeface="+mn-ea"/>
                <a:ea typeface="+mn-ea"/>
              </a:rPr>
              <a:t>、</a:t>
            </a:r>
            <a:r>
              <a:rPr lang="en-US" altLang="zh-CN" b="1" dirty="0">
                <a:latin typeface="+mn-ea"/>
                <a:ea typeface="+mn-ea"/>
              </a:rPr>
              <a:t>V</a:t>
            </a:r>
            <a:r>
              <a:rPr lang="zh-CN" altLang="en-US" b="1" dirty="0">
                <a:latin typeface="+mn-ea"/>
                <a:ea typeface="+mn-ea"/>
              </a:rPr>
              <a:t>的对应关系：</a:t>
            </a:r>
          </a:p>
        </p:txBody>
      </p:sp>
      <p:grpSp>
        <p:nvGrpSpPr>
          <p:cNvPr id="16387" name="Group 8"/>
          <p:cNvGrpSpPr>
            <a:grpSpLocks/>
          </p:cNvGrpSpPr>
          <p:nvPr/>
        </p:nvGrpSpPr>
        <p:grpSpPr bwMode="auto">
          <a:xfrm>
            <a:off x="7104063" y="2492375"/>
            <a:ext cx="2233612" cy="457200"/>
            <a:chOff x="2925" y="1570"/>
            <a:chExt cx="1407" cy="288"/>
          </a:xfrm>
        </p:grpSpPr>
        <p:sp>
          <p:nvSpPr>
            <p:cNvPr id="7186" name="Text Box 9"/>
            <p:cNvSpPr txBox="1">
              <a:spLocks noChangeArrowheads="1"/>
            </p:cNvSpPr>
            <p:nvPr/>
          </p:nvSpPr>
          <p:spPr bwMode="auto">
            <a:xfrm>
              <a:off x="2925" y="1570"/>
              <a:ext cx="22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9pPr>
            </a:lstStyle>
            <a:p>
              <a:pPr defTabSz="108839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7187" name="Text Box 10"/>
            <p:cNvSpPr txBox="1">
              <a:spLocks noChangeArrowheads="1"/>
            </p:cNvSpPr>
            <p:nvPr/>
          </p:nvSpPr>
          <p:spPr bwMode="auto">
            <a:xfrm>
              <a:off x="3515" y="1570"/>
              <a:ext cx="22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9pPr>
            </a:lstStyle>
            <a:p>
              <a:pPr defTabSz="108839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7188" name="Text Box 11"/>
            <p:cNvSpPr txBox="1">
              <a:spLocks noChangeArrowheads="1"/>
            </p:cNvSpPr>
            <p:nvPr/>
          </p:nvSpPr>
          <p:spPr bwMode="auto">
            <a:xfrm>
              <a:off x="4105" y="1570"/>
              <a:ext cx="22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9pPr>
            </a:lstStyle>
            <a:p>
              <a:pPr defTabSz="108839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</a:p>
          </p:txBody>
        </p:sp>
      </p:grpSp>
      <p:grpSp>
        <p:nvGrpSpPr>
          <p:cNvPr id="16391" name="Group 15"/>
          <p:cNvGrpSpPr>
            <a:grpSpLocks/>
          </p:cNvGrpSpPr>
          <p:nvPr/>
        </p:nvGrpSpPr>
        <p:grpSpPr bwMode="auto">
          <a:xfrm>
            <a:off x="7175500" y="4797425"/>
            <a:ext cx="2233613" cy="457200"/>
            <a:chOff x="2925" y="1570"/>
            <a:chExt cx="1407" cy="288"/>
          </a:xfrm>
        </p:grpSpPr>
        <p:sp>
          <p:nvSpPr>
            <p:cNvPr id="7183" name="Text Box 16"/>
            <p:cNvSpPr txBox="1">
              <a:spLocks noChangeArrowheads="1"/>
            </p:cNvSpPr>
            <p:nvPr/>
          </p:nvSpPr>
          <p:spPr bwMode="auto">
            <a:xfrm>
              <a:off x="2925" y="1570"/>
              <a:ext cx="22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9pPr>
            </a:lstStyle>
            <a:p>
              <a:pPr defTabSz="108839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7184" name="Text Box 17"/>
            <p:cNvSpPr txBox="1">
              <a:spLocks noChangeArrowheads="1"/>
            </p:cNvSpPr>
            <p:nvPr/>
          </p:nvSpPr>
          <p:spPr bwMode="auto">
            <a:xfrm>
              <a:off x="3515" y="1570"/>
              <a:ext cx="22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9pPr>
            </a:lstStyle>
            <a:p>
              <a:pPr defTabSz="108839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7185" name="Text Box 18"/>
            <p:cNvSpPr txBox="1">
              <a:spLocks noChangeArrowheads="1"/>
            </p:cNvSpPr>
            <p:nvPr/>
          </p:nvSpPr>
          <p:spPr bwMode="auto">
            <a:xfrm>
              <a:off x="4105" y="1570"/>
              <a:ext cx="22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9pPr>
            </a:lstStyle>
            <a:p>
              <a:pPr defTabSz="108839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</a:p>
          </p:txBody>
        </p:sp>
      </p:grpSp>
      <p:graphicFrame>
        <p:nvGraphicFramePr>
          <p:cNvPr id="16395" name="Object 19"/>
          <p:cNvGraphicFramePr>
            <a:graphicFrameLocks noChangeAspect="1"/>
          </p:cNvGraphicFramePr>
          <p:nvPr/>
        </p:nvGraphicFramePr>
        <p:xfrm>
          <a:off x="2640013" y="1773238"/>
          <a:ext cx="1355725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r:id="rId4" imgW="2562413" imgH="3841241" progId="Visio.Drawing.11">
                  <p:embed/>
                </p:oleObj>
              </mc:Choice>
              <mc:Fallback>
                <p:oleObj r:id="rId4" imgW="2562413" imgH="3841241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1773238"/>
                        <a:ext cx="1355725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20"/>
          <p:cNvGraphicFramePr>
            <a:graphicFrameLocks noChangeAspect="1"/>
          </p:cNvGraphicFramePr>
          <p:nvPr/>
        </p:nvGraphicFramePr>
        <p:xfrm>
          <a:off x="4800600" y="1773238"/>
          <a:ext cx="1296988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r:id="rId6" imgW="1664189" imgH="2601425" progId="Visio.Drawing.11">
                  <p:embed/>
                </p:oleObj>
              </mc:Choice>
              <mc:Fallback>
                <p:oleObj r:id="rId6" imgW="1664189" imgH="2601425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773238"/>
                        <a:ext cx="1296988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22"/>
          <p:cNvGraphicFramePr>
            <a:graphicFrameLocks noChangeAspect="1"/>
          </p:cNvGraphicFramePr>
          <p:nvPr/>
        </p:nvGraphicFramePr>
        <p:xfrm>
          <a:off x="2711450" y="4149725"/>
          <a:ext cx="1235075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r:id="rId8" imgW="2006732" imgH="3301736" progId="Visio.Drawing.11">
                  <p:embed/>
                </p:oleObj>
              </mc:Choice>
              <mc:Fallback>
                <p:oleObj r:id="rId8" imgW="2006732" imgH="3301736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4149725"/>
                        <a:ext cx="1235075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19" name="Text Box 23"/>
          <p:cNvSpPr txBox="1">
            <a:spLocks noChangeArrowheads="1"/>
          </p:cNvSpPr>
          <p:nvPr/>
        </p:nvSpPr>
        <p:spPr bwMode="auto">
          <a:xfrm>
            <a:off x="1524000" y="2276475"/>
            <a:ext cx="1116013" cy="900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WHILE</a:t>
            </a:r>
          </a:p>
          <a:p>
            <a:pPr algn="ctr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循环</a:t>
            </a:r>
          </a:p>
        </p:txBody>
      </p:sp>
      <p:sp>
        <p:nvSpPr>
          <p:cNvPr id="490520" name="Text Box 24"/>
          <p:cNvSpPr txBox="1">
            <a:spLocks noChangeArrowheads="1"/>
          </p:cNvSpPr>
          <p:nvPr/>
        </p:nvSpPr>
        <p:spPr bwMode="auto">
          <a:xfrm>
            <a:off x="1524000" y="4868863"/>
            <a:ext cx="1116013" cy="900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UNTIL</a:t>
            </a:r>
          </a:p>
          <a:p>
            <a:pPr algn="ctr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循环</a:t>
            </a:r>
          </a:p>
        </p:txBody>
      </p:sp>
      <p:graphicFrame>
        <p:nvGraphicFramePr>
          <p:cNvPr id="16400" name="Object 25"/>
          <p:cNvGraphicFramePr>
            <a:graphicFrameLocks noChangeAspect="1"/>
          </p:cNvGraphicFramePr>
          <p:nvPr/>
        </p:nvGraphicFramePr>
        <p:xfrm>
          <a:off x="5232400" y="4149725"/>
          <a:ext cx="868363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r:id="rId10" imgW="1142525" imgH="2670960" progId="Visio.Drawing.11">
                  <p:embed/>
                </p:oleObj>
              </mc:Choice>
              <mc:Fallback>
                <p:oleObj r:id="rId10" imgW="1142525" imgH="2670960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4149725"/>
                        <a:ext cx="868363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0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0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0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0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0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19" grpId="0"/>
      <p:bldP spid="4905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Rot="1" noChangeArrowheads="1"/>
          </p:cNvSpPr>
          <p:nvPr/>
        </p:nvSpPr>
        <p:spPr bwMode="auto">
          <a:xfrm>
            <a:off x="973138" y="39688"/>
            <a:ext cx="896461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McCabe</a:t>
            </a: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方法</a:t>
            </a:r>
          </a:p>
        </p:txBody>
      </p:sp>
      <p:sp>
        <p:nvSpPr>
          <p:cNvPr id="492548" name="Rectangle 4"/>
          <p:cNvSpPr>
            <a:spLocks noGrp="1" noChangeArrowheads="1"/>
          </p:cNvSpPr>
          <p:nvPr>
            <p:ph idx="1"/>
          </p:nvPr>
        </p:nvSpPr>
        <p:spPr>
          <a:xfrm>
            <a:off x="1414463" y="1268413"/>
            <a:ext cx="8229600" cy="5111750"/>
          </a:xfrm>
        </p:spPr>
        <p:txBody>
          <a:bodyPr rtlCol="0">
            <a:normAutofit/>
          </a:bodyPr>
          <a:lstStyle/>
          <a:p>
            <a:pPr defTabSz="1088390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latin typeface="+mn-ea"/>
                <a:ea typeface="+mn-ea"/>
              </a:rPr>
              <a:t>流程图、流图以及</a:t>
            </a:r>
            <a:r>
              <a:rPr lang="en-US" altLang="zh-CN" b="1" dirty="0">
                <a:latin typeface="+mn-ea"/>
                <a:ea typeface="+mn-ea"/>
              </a:rPr>
              <a:t>E</a:t>
            </a:r>
            <a:r>
              <a:rPr lang="zh-CN" altLang="en-US" b="1" dirty="0">
                <a:latin typeface="+mn-ea"/>
                <a:ea typeface="+mn-ea"/>
              </a:rPr>
              <a:t>、</a:t>
            </a:r>
            <a:r>
              <a:rPr lang="en-US" altLang="zh-CN" b="1" dirty="0">
                <a:latin typeface="+mn-ea"/>
                <a:ea typeface="+mn-ea"/>
              </a:rPr>
              <a:t>N</a:t>
            </a:r>
            <a:r>
              <a:rPr lang="zh-CN" altLang="en-US" b="1" dirty="0">
                <a:latin typeface="+mn-ea"/>
                <a:ea typeface="+mn-ea"/>
              </a:rPr>
              <a:t>、</a:t>
            </a:r>
            <a:r>
              <a:rPr lang="en-US" altLang="zh-CN" b="1" dirty="0">
                <a:latin typeface="+mn-ea"/>
                <a:ea typeface="+mn-ea"/>
              </a:rPr>
              <a:t>V</a:t>
            </a:r>
            <a:r>
              <a:rPr lang="zh-CN" altLang="en-US" b="1" dirty="0">
                <a:latin typeface="+mn-ea"/>
                <a:ea typeface="+mn-ea"/>
              </a:rPr>
              <a:t>的对应关系：</a:t>
            </a:r>
          </a:p>
        </p:txBody>
      </p:sp>
      <p:grpSp>
        <p:nvGrpSpPr>
          <p:cNvPr id="18435" name="Group 9"/>
          <p:cNvGrpSpPr>
            <a:grpSpLocks/>
          </p:cNvGrpSpPr>
          <p:nvPr/>
        </p:nvGrpSpPr>
        <p:grpSpPr bwMode="auto">
          <a:xfrm>
            <a:off x="7896225" y="3500438"/>
            <a:ext cx="2233613" cy="457200"/>
            <a:chOff x="2925" y="1570"/>
            <a:chExt cx="1407" cy="288"/>
          </a:xfrm>
        </p:grpSpPr>
        <p:sp>
          <p:nvSpPr>
            <p:cNvPr id="10248" name="Text Box 10"/>
            <p:cNvSpPr txBox="1">
              <a:spLocks noChangeArrowheads="1"/>
            </p:cNvSpPr>
            <p:nvPr/>
          </p:nvSpPr>
          <p:spPr bwMode="auto">
            <a:xfrm>
              <a:off x="2925" y="1570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latin typeface="Garamond" pitchFamily="18" charset="0"/>
                </a:rPr>
                <a:t>7</a:t>
              </a:r>
            </a:p>
          </p:txBody>
        </p:sp>
        <p:sp>
          <p:nvSpPr>
            <p:cNvPr id="10249" name="Text Box 11"/>
            <p:cNvSpPr txBox="1">
              <a:spLocks noChangeArrowheads="1"/>
            </p:cNvSpPr>
            <p:nvPr/>
          </p:nvSpPr>
          <p:spPr bwMode="auto">
            <a:xfrm>
              <a:off x="3515" y="1570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latin typeface="Garamond" pitchFamily="18" charset="0"/>
                </a:rPr>
                <a:t>6</a:t>
              </a:r>
            </a:p>
          </p:txBody>
        </p:sp>
        <p:sp>
          <p:nvSpPr>
            <p:cNvPr id="10250" name="Text Box 12"/>
            <p:cNvSpPr txBox="1">
              <a:spLocks noChangeArrowheads="1"/>
            </p:cNvSpPr>
            <p:nvPr/>
          </p:nvSpPr>
          <p:spPr bwMode="auto">
            <a:xfrm>
              <a:off x="4105" y="1570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latin typeface="Garamond" pitchFamily="18" charset="0"/>
                </a:rPr>
                <a:t>3</a:t>
              </a:r>
            </a:p>
          </p:txBody>
        </p:sp>
      </p:grpSp>
      <p:sp>
        <p:nvSpPr>
          <p:cNvPr id="10245" name="Text Box 16"/>
          <p:cNvSpPr txBox="1">
            <a:spLocks noChangeArrowheads="1"/>
          </p:cNvSpPr>
          <p:nvPr/>
        </p:nvSpPr>
        <p:spPr bwMode="auto">
          <a:xfrm>
            <a:off x="1055688" y="2255838"/>
            <a:ext cx="1368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89025" eaLnBrk="0" hangingPunct="0">
              <a:spcBef>
                <a:spcPct val="20000"/>
              </a:spcBef>
              <a:buFont typeface="Arial" charset="0"/>
              <a:buChar char="•"/>
              <a:defRPr sz="3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82650" indent="-339725" defTabSz="1089025" eaLnBrk="0" hangingPunct="0">
              <a:spcBef>
                <a:spcPct val="20000"/>
              </a:spcBef>
              <a:buFont typeface="Arial" charset="0"/>
              <a:buChar char="–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358900" indent="-271463" defTabSz="1089025"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903413" indent="-271463" defTabSz="1089025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447925" indent="-271463" defTabSz="1089025" eaLnBrk="0" hangingPunct="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905125" indent="-271463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3362325" indent="-271463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819525" indent="-271463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4276725" indent="-271463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chemeClr val="bg1"/>
                </a:solidFill>
                <a:latin typeface="宋体" charset="-122"/>
              </a:rPr>
              <a:t>示例</a:t>
            </a:r>
          </a:p>
        </p:txBody>
      </p:sp>
      <p:graphicFrame>
        <p:nvGraphicFramePr>
          <p:cNvPr id="18440" name="Object 19"/>
          <p:cNvGraphicFramePr>
            <a:graphicFrameLocks noChangeAspect="1"/>
          </p:cNvGraphicFramePr>
          <p:nvPr/>
        </p:nvGraphicFramePr>
        <p:xfrm>
          <a:off x="1703388" y="2924175"/>
          <a:ext cx="2808287" cy="237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r:id="rId4" imgW="4600575" imgH="3916680" progId="Visio.Drawing.11">
                  <p:embed/>
                </p:oleObj>
              </mc:Choice>
              <mc:Fallback>
                <p:oleObj r:id="rId4" imgW="4600575" imgH="3916680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2924175"/>
                        <a:ext cx="2808287" cy="237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20"/>
          <p:cNvGraphicFramePr>
            <a:graphicFrameLocks noChangeAspect="1"/>
          </p:cNvGraphicFramePr>
          <p:nvPr/>
        </p:nvGraphicFramePr>
        <p:xfrm>
          <a:off x="4943475" y="2349500"/>
          <a:ext cx="2474913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r:id="rId6" imgW="3758565" imgH="4404360" progId="Visio.Drawing.11">
                  <p:embed/>
                </p:oleObj>
              </mc:Choice>
              <mc:Fallback>
                <p:oleObj r:id="rId6" imgW="3758565" imgH="4404360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2349500"/>
                        <a:ext cx="2474913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Rot="1" noChangeArrowheads="1"/>
          </p:cNvSpPr>
          <p:nvPr/>
        </p:nvSpPr>
        <p:spPr bwMode="auto">
          <a:xfrm>
            <a:off x="996950" y="103188"/>
            <a:ext cx="89646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McCabe</a:t>
            </a: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方法</a:t>
            </a:r>
          </a:p>
        </p:txBody>
      </p:sp>
      <p:grpSp>
        <p:nvGrpSpPr>
          <p:cNvPr id="20482" name="Group 46"/>
          <p:cNvGrpSpPr>
            <a:grpSpLocks/>
          </p:cNvGrpSpPr>
          <p:nvPr/>
        </p:nvGrpSpPr>
        <p:grpSpPr bwMode="auto">
          <a:xfrm>
            <a:off x="5172075" y="1290638"/>
            <a:ext cx="5748338" cy="4905375"/>
            <a:chOff x="2640" y="240"/>
            <a:chExt cx="3232" cy="3090"/>
          </a:xfrm>
        </p:grpSpPr>
        <p:sp>
          <p:nvSpPr>
            <p:cNvPr id="11310" name="Oval 47"/>
            <p:cNvSpPr>
              <a:spLocks noChangeArrowheads="1"/>
            </p:cNvSpPr>
            <p:nvPr/>
          </p:nvSpPr>
          <p:spPr bwMode="auto">
            <a:xfrm>
              <a:off x="4114" y="240"/>
              <a:ext cx="273" cy="30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1 </a:t>
              </a:r>
            </a:p>
          </p:txBody>
        </p:sp>
        <p:sp>
          <p:nvSpPr>
            <p:cNvPr id="11311" name="Oval 48"/>
            <p:cNvSpPr>
              <a:spLocks noChangeArrowheads="1"/>
            </p:cNvSpPr>
            <p:nvPr/>
          </p:nvSpPr>
          <p:spPr bwMode="auto">
            <a:xfrm>
              <a:off x="4080" y="773"/>
              <a:ext cx="384" cy="35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2,3  </a:t>
              </a:r>
            </a:p>
          </p:txBody>
        </p:sp>
        <p:sp>
          <p:nvSpPr>
            <p:cNvPr id="11312" name="Oval 49"/>
            <p:cNvSpPr>
              <a:spLocks noChangeArrowheads="1"/>
            </p:cNvSpPr>
            <p:nvPr/>
          </p:nvSpPr>
          <p:spPr bwMode="auto">
            <a:xfrm>
              <a:off x="4751" y="1089"/>
              <a:ext cx="385" cy="35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4,5  </a:t>
              </a:r>
            </a:p>
          </p:txBody>
        </p:sp>
        <p:sp>
          <p:nvSpPr>
            <p:cNvPr id="11313" name="Oval 50"/>
            <p:cNvSpPr>
              <a:spLocks noChangeArrowheads="1"/>
            </p:cNvSpPr>
            <p:nvPr/>
          </p:nvSpPr>
          <p:spPr bwMode="auto">
            <a:xfrm>
              <a:off x="4160" y="2123"/>
              <a:ext cx="352" cy="37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1314" name="Oval 51"/>
            <p:cNvSpPr>
              <a:spLocks noChangeArrowheads="1"/>
            </p:cNvSpPr>
            <p:nvPr/>
          </p:nvSpPr>
          <p:spPr bwMode="auto">
            <a:xfrm>
              <a:off x="4160" y="2647"/>
              <a:ext cx="352" cy="30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11 </a:t>
              </a:r>
            </a:p>
          </p:txBody>
        </p:sp>
        <p:sp>
          <p:nvSpPr>
            <p:cNvPr id="11315" name="Oval 52"/>
            <p:cNvSpPr>
              <a:spLocks noChangeArrowheads="1"/>
            </p:cNvSpPr>
            <p:nvPr/>
          </p:nvSpPr>
          <p:spPr bwMode="auto">
            <a:xfrm>
              <a:off x="3704" y="1814"/>
              <a:ext cx="273" cy="30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9 </a:t>
              </a:r>
              <a:endParaRPr lang="en-US" altLang="zh-CN" sz="1800" b="1">
                <a:solidFill>
                  <a:schemeClr val="bg1"/>
                </a:solidFill>
                <a:latin typeface="宋体" charset="-122"/>
              </a:endParaRPr>
            </a:p>
          </p:txBody>
        </p:sp>
        <p:sp>
          <p:nvSpPr>
            <p:cNvPr id="11316" name="Oval 53"/>
            <p:cNvSpPr>
              <a:spLocks noChangeArrowheads="1"/>
            </p:cNvSpPr>
            <p:nvPr/>
          </p:nvSpPr>
          <p:spPr bwMode="auto">
            <a:xfrm>
              <a:off x="4160" y="1444"/>
              <a:ext cx="273" cy="30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8 </a:t>
              </a:r>
            </a:p>
          </p:txBody>
        </p:sp>
        <p:sp>
          <p:nvSpPr>
            <p:cNvPr id="11317" name="Oval 54"/>
            <p:cNvSpPr>
              <a:spLocks noChangeArrowheads="1"/>
            </p:cNvSpPr>
            <p:nvPr/>
          </p:nvSpPr>
          <p:spPr bwMode="auto">
            <a:xfrm>
              <a:off x="3249" y="1505"/>
              <a:ext cx="273" cy="30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7 </a:t>
              </a:r>
            </a:p>
          </p:txBody>
        </p:sp>
        <p:sp>
          <p:nvSpPr>
            <p:cNvPr id="11318" name="Oval 55"/>
            <p:cNvSpPr>
              <a:spLocks noChangeArrowheads="1"/>
            </p:cNvSpPr>
            <p:nvPr/>
          </p:nvSpPr>
          <p:spPr bwMode="auto">
            <a:xfrm>
              <a:off x="3659" y="1135"/>
              <a:ext cx="273" cy="30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6 </a:t>
              </a:r>
            </a:p>
          </p:txBody>
        </p:sp>
        <p:sp>
          <p:nvSpPr>
            <p:cNvPr id="11319" name="Line 56"/>
            <p:cNvSpPr>
              <a:spLocks noChangeShapeType="1"/>
            </p:cNvSpPr>
            <p:nvPr/>
          </p:nvSpPr>
          <p:spPr bwMode="auto">
            <a:xfrm>
              <a:off x="4251" y="549"/>
              <a:ext cx="0" cy="22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0" name="Line 57"/>
            <p:cNvSpPr>
              <a:spLocks noChangeShapeType="1"/>
            </p:cNvSpPr>
            <p:nvPr/>
          </p:nvSpPr>
          <p:spPr bwMode="auto">
            <a:xfrm flipH="1">
              <a:off x="3886" y="1019"/>
              <a:ext cx="228" cy="17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1" name="Line 58"/>
            <p:cNvSpPr>
              <a:spLocks noChangeShapeType="1"/>
            </p:cNvSpPr>
            <p:nvPr/>
          </p:nvSpPr>
          <p:spPr bwMode="auto">
            <a:xfrm flipH="1">
              <a:off x="3478" y="1373"/>
              <a:ext cx="182" cy="16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2" name="Line 59"/>
            <p:cNvSpPr>
              <a:spLocks noChangeShapeType="1"/>
            </p:cNvSpPr>
            <p:nvPr/>
          </p:nvSpPr>
          <p:spPr bwMode="auto">
            <a:xfrm>
              <a:off x="3932" y="1373"/>
              <a:ext cx="228" cy="16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3" name="Line 60"/>
            <p:cNvSpPr>
              <a:spLocks noChangeShapeType="1"/>
            </p:cNvSpPr>
            <p:nvPr/>
          </p:nvSpPr>
          <p:spPr bwMode="auto">
            <a:xfrm>
              <a:off x="3478" y="1753"/>
              <a:ext cx="226" cy="16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4" name="Line 61"/>
            <p:cNvSpPr>
              <a:spLocks noChangeShapeType="1"/>
            </p:cNvSpPr>
            <p:nvPr/>
          </p:nvSpPr>
          <p:spPr bwMode="auto">
            <a:xfrm>
              <a:off x="3932" y="2076"/>
              <a:ext cx="228" cy="17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5" name="Line 62"/>
            <p:cNvSpPr>
              <a:spLocks noChangeShapeType="1"/>
            </p:cNvSpPr>
            <p:nvPr/>
          </p:nvSpPr>
          <p:spPr bwMode="auto">
            <a:xfrm>
              <a:off x="4433" y="1019"/>
              <a:ext cx="319" cy="22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5743" name="Text Box 63"/>
            <p:cNvSpPr txBox="1">
              <a:spLocks noChangeArrowheads="1"/>
            </p:cNvSpPr>
            <p:nvPr/>
          </p:nvSpPr>
          <p:spPr bwMode="auto">
            <a:xfrm>
              <a:off x="3704" y="1505"/>
              <a:ext cx="376" cy="248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/>
            <a:lstStyle/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R3 </a:t>
              </a:r>
            </a:p>
          </p:txBody>
        </p:sp>
        <p:sp>
          <p:nvSpPr>
            <p:cNvPr id="455744" name="Text Box 64"/>
            <p:cNvSpPr txBox="1">
              <a:spLocks noChangeArrowheads="1"/>
            </p:cNvSpPr>
            <p:nvPr/>
          </p:nvSpPr>
          <p:spPr bwMode="auto">
            <a:xfrm>
              <a:off x="4160" y="1135"/>
              <a:ext cx="352" cy="247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/>
            <a:lstStyle/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R2 </a:t>
              </a:r>
            </a:p>
          </p:txBody>
        </p:sp>
        <p:sp>
          <p:nvSpPr>
            <p:cNvPr id="455745" name="Text Box 65"/>
            <p:cNvSpPr txBox="1">
              <a:spLocks noChangeArrowheads="1"/>
            </p:cNvSpPr>
            <p:nvPr/>
          </p:nvSpPr>
          <p:spPr bwMode="auto">
            <a:xfrm>
              <a:off x="4560" y="1776"/>
              <a:ext cx="380" cy="246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/>
            <a:lstStyle/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R1</a:t>
              </a:r>
              <a:r>
                <a: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 </a:t>
              </a:r>
            </a:p>
          </p:txBody>
        </p:sp>
        <p:sp>
          <p:nvSpPr>
            <p:cNvPr id="455746" name="Text Box 66"/>
            <p:cNvSpPr txBox="1">
              <a:spLocks noChangeArrowheads="1"/>
            </p:cNvSpPr>
            <p:nvPr/>
          </p:nvSpPr>
          <p:spPr bwMode="auto">
            <a:xfrm>
              <a:off x="4608" y="2352"/>
              <a:ext cx="335" cy="246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/>
            <a:lstStyle/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R4</a:t>
              </a:r>
              <a:r>
                <a: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 </a:t>
              </a:r>
            </a:p>
          </p:txBody>
        </p:sp>
        <p:sp>
          <p:nvSpPr>
            <p:cNvPr id="11330" name="Line 67"/>
            <p:cNvSpPr>
              <a:spLocks noChangeShapeType="1"/>
            </p:cNvSpPr>
            <p:nvPr/>
          </p:nvSpPr>
          <p:spPr bwMode="auto">
            <a:xfrm flipH="1">
              <a:off x="4416" y="1444"/>
              <a:ext cx="517" cy="66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1" name="Line 68"/>
            <p:cNvSpPr>
              <a:spLocks noChangeShapeType="1"/>
            </p:cNvSpPr>
            <p:nvPr/>
          </p:nvSpPr>
          <p:spPr bwMode="auto">
            <a:xfrm>
              <a:off x="4433" y="896"/>
              <a:ext cx="864" cy="0"/>
            </a:xfrm>
            <a:prstGeom prst="lin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5749" name="Text Box 69"/>
            <p:cNvSpPr txBox="1">
              <a:spLocks noChangeArrowheads="1"/>
            </p:cNvSpPr>
            <p:nvPr/>
          </p:nvSpPr>
          <p:spPr bwMode="auto">
            <a:xfrm>
              <a:off x="5252" y="773"/>
              <a:ext cx="620" cy="46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/>
            <a:lstStyle/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结点</a:t>
              </a:r>
              <a:r>
                <a:rPr lang="zh-CN" altLang="en-US" sz="1400" dirty="0">
                  <a:solidFill>
                    <a:srgbClr val="FFFF00"/>
                  </a:solidFill>
                  <a:latin typeface="Times New Roman" panose="02020603050405020304" pitchFamily="18" charset="0"/>
                  <a:ea typeface="+mn-ea"/>
                </a:rPr>
                <a:t>  </a:t>
              </a:r>
            </a:p>
          </p:txBody>
        </p:sp>
        <p:sp>
          <p:nvSpPr>
            <p:cNvPr id="455750" name="Text Box 70"/>
            <p:cNvSpPr txBox="1">
              <a:spLocks noChangeArrowheads="1"/>
            </p:cNvSpPr>
            <p:nvPr/>
          </p:nvSpPr>
          <p:spPr bwMode="auto">
            <a:xfrm>
              <a:off x="2640" y="428"/>
              <a:ext cx="319" cy="343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/>
            <a:lstStyle/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边  </a:t>
              </a:r>
            </a:p>
          </p:txBody>
        </p:sp>
        <p:sp>
          <p:nvSpPr>
            <p:cNvPr id="455751" name="Text Box 71"/>
            <p:cNvSpPr txBox="1">
              <a:spLocks noChangeArrowheads="1"/>
            </p:cNvSpPr>
            <p:nvPr/>
          </p:nvSpPr>
          <p:spPr bwMode="auto">
            <a:xfrm>
              <a:off x="5161" y="2029"/>
              <a:ext cx="656" cy="407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/>
            <a:lstStyle/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区域  </a:t>
              </a:r>
            </a:p>
          </p:txBody>
        </p:sp>
        <p:sp>
          <p:nvSpPr>
            <p:cNvPr id="11335" name="Line 72"/>
            <p:cNvSpPr>
              <a:spLocks noChangeShapeType="1"/>
            </p:cNvSpPr>
            <p:nvPr/>
          </p:nvSpPr>
          <p:spPr bwMode="auto">
            <a:xfrm flipV="1">
              <a:off x="2885" y="584"/>
              <a:ext cx="1367" cy="0"/>
            </a:xfrm>
            <a:prstGeom prst="lin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36" name="Line 73"/>
            <p:cNvSpPr>
              <a:spLocks noChangeShapeType="1"/>
            </p:cNvSpPr>
            <p:nvPr/>
          </p:nvSpPr>
          <p:spPr bwMode="auto">
            <a:xfrm>
              <a:off x="2885" y="584"/>
              <a:ext cx="1138" cy="505"/>
            </a:xfrm>
            <a:prstGeom prst="lin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37" name="Line 74"/>
            <p:cNvSpPr>
              <a:spLocks noChangeShapeType="1"/>
            </p:cNvSpPr>
            <p:nvPr/>
          </p:nvSpPr>
          <p:spPr bwMode="auto">
            <a:xfrm>
              <a:off x="2885" y="584"/>
              <a:ext cx="728" cy="860"/>
            </a:xfrm>
            <a:prstGeom prst="lin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38" name="Line 75"/>
            <p:cNvSpPr>
              <a:spLocks noChangeShapeType="1"/>
            </p:cNvSpPr>
            <p:nvPr/>
          </p:nvSpPr>
          <p:spPr bwMode="auto">
            <a:xfrm flipH="1">
              <a:off x="5047" y="911"/>
              <a:ext cx="228" cy="239"/>
            </a:xfrm>
            <a:prstGeom prst="lin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39" name="Line 76"/>
            <p:cNvSpPr>
              <a:spLocks noChangeShapeType="1"/>
            </p:cNvSpPr>
            <p:nvPr/>
          </p:nvSpPr>
          <p:spPr bwMode="auto">
            <a:xfrm flipH="1">
              <a:off x="3976" y="1689"/>
              <a:ext cx="228" cy="19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0" name="Line 77"/>
            <p:cNvSpPr>
              <a:spLocks noChangeShapeType="1"/>
            </p:cNvSpPr>
            <p:nvPr/>
          </p:nvSpPr>
          <p:spPr bwMode="auto">
            <a:xfrm>
              <a:off x="4842" y="1882"/>
              <a:ext cx="364" cy="254"/>
            </a:xfrm>
            <a:prstGeom prst="lin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41" name="Line 78"/>
            <p:cNvSpPr>
              <a:spLocks noChangeShapeType="1"/>
            </p:cNvSpPr>
            <p:nvPr/>
          </p:nvSpPr>
          <p:spPr bwMode="auto">
            <a:xfrm flipH="1">
              <a:off x="4888" y="2136"/>
              <a:ext cx="318" cy="295"/>
            </a:xfrm>
            <a:prstGeom prst="lin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42" name="Arc 79"/>
            <p:cNvSpPr>
              <a:spLocks noChangeArrowheads="1"/>
            </p:cNvSpPr>
            <p:nvPr/>
          </p:nvSpPr>
          <p:spPr bwMode="auto">
            <a:xfrm flipH="1">
              <a:off x="3067" y="371"/>
              <a:ext cx="1093" cy="2445"/>
            </a:xfrm>
            <a:custGeom>
              <a:avLst/>
              <a:gdLst>
                <a:gd name="T0" fmla="*/ 0 w 22614"/>
                <a:gd name="T1" fmla="*/ 0 h 43200"/>
                <a:gd name="T2" fmla="*/ 0 w 22614"/>
                <a:gd name="T3" fmla="*/ 0 h 43200"/>
                <a:gd name="T4" fmla="*/ 3 w 22614"/>
                <a:gd name="T5" fmla="*/ 4 h 43200"/>
                <a:gd name="T6" fmla="*/ 0 w 22614"/>
                <a:gd name="T7" fmla="*/ 8 h 43200"/>
                <a:gd name="T8" fmla="*/ 0 w 22614"/>
                <a:gd name="T9" fmla="*/ 8 h 43200"/>
                <a:gd name="T10" fmla="*/ 0 w 22614"/>
                <a:gd name="T11" fmla="*/ 0 h 43200"/>
                <a:gd name="T12" fmla="*/ 0 w 22614"/>
                <a:gd name="T13" fmla="*/ 0 h 43200"/>
                <a:gd name="T14" fmla="*/ 3 w 22614"/>
                <a:gd name="T15" fmla="*/ 4 h 43200"/>
                <a:gd name="T16" fmla="*/ 0 w 22614"/>
                <a:gd name="T17" fmla="*/ 8 h 43200"/>
                <a:gd name="T18" fmla="*/ 0 w 22614"/>
                <a:gd name="T19" fmla="*/ 8 h 43200"/>
                <a:gd name="T20" fmla="*/ 0 w 22614"/>
                <a:gd name="T21" fmla="*/ 4 h 43200"/>
                <a:gd name="T22" fmla="*/ 0 w 22614"/>
                <a:gd name="T23" fmla="*/ 0 h 432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614" h="43200" fill="none">
                  <a:moveTo>
                    <a:pt x="1007" y="0"/>
                  </a:moveTo>
                  <a:cubicBezTo>
                    <a:pt x="1009" y="0"/>
                    <a:pt x="1011" y="-1"/>
                    <a:pt x="1014" y="0"/>
                  </a:cubicBezTo>
                  <a:cubicBezTo>
                    <a:pt x="12943" y="0"/>
                    <a:pt x="22614" y="9670"/>
                    <a:pt x="22614" y="21600"/>
                  </a:cubicBezTo>
                  <a:cubicBezTo>
                    <a:pt x="22614" y="33529"/>
                    <a:pt x="12943" y="43200"/>
                    <a:pt x="1014" y="43200"/>
                  </a:cubicBezTo>
                  <a:cubicBezTo>
                    <a:pt x="675" y="43200"/>
                    <a:pt x="337" y="43192"/>
                    <a:pt x="-1" y="43176"/>
                  </a:cubicBezTo>
                </a:path>
                <a:path w="22614" h="43200" stroke="0">
                  <a:moveTo>
                    <a:pt x="1007" y="0"/>
                  </a:moveTo>
                  <a:cubicBezTo>
                    <a:pt x="1009" y="0"/>
                    <a:pt x="1011" y="-1"/>
                    <a:pt x="1014" y="0"/>
                  </a:cubicBezTo>
                  <a:cubicBezTo>
                    <a:pt x="12943" y="0"/>
                    <a:pt x="22614" y="9670"/>
                    <a:pt x="22614" y="21600"/>
                  </a:cubicBezTo>
                  <a:cubicBezTo>
                    <a:pt x="22614" y="33529"/>
                    <a:pt x="12943" y="43200"/>
                    <a:pt x="1014" y="43200"/>
                  </a:cubicBezTo>
                  <a:cubicBezTo>
                    <a:pt x="675" y="43200"/>
                    <a:pt x="337" y="43192"/>
                    <a:pt x="-1" y="43176"/>
                  </a:cubicBezTo>
                  <a:lnTo>
                    <a:pt x="1014" y="21600"/>
                  </a:lnTo>
                  <a:lnTo>
                    <a:pt x="1007" y="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3" name="Arc 80"/>
            <p:cNvSpPr>
              <a:spLocks noChangeArrowheads="1"/>
            </p:cNvSpPr>
            <p:nvPr/>
          </p:nvSpPr>
          <p:spPr bwMode="auto">
            <a:xfrm rot="10549583" flipH="1">
              <a:off x="4387" y="344"/>
              <a:ext cx="773" cy="1902"/>
            </a:xfrm>
            <a:custGeom>
              <a:avLst/>
              <a:gdLst>
                <a:gd name="T0" fmla="*/ 0 w 25146"/>
                <a:gd name="T1" fmla="*/ 0 h 43200"/>
                <a:gd name="T2" fmla="*/ 0 w 25146"/>
                <a:gd name="T3" fmla="*/ 0 h 43200"/>
                <a:gd name="T4" fmla="*/ 1 w 25146"/>
                <a:gd name="T5" fmla="*/ 2 h 43200"/>
                <a:gd name="T6" fmla="*/ 0 w 25146"/>
                <a:gd name="T7" fmla="*/ 4 h 43200"/>
                <a:gd name="T8" fmla="*/ 0 w 25146"/>
                <a:gd name="T9" fmla="*/ 4 h 43200"/>
                <a:gd name="T10" fmla="*/ 0 w 25146"/>
                <a:gd name="T11" fmla="*/ 0 h 43200"/>
                <a:gd name="T12" fmla="*/ 0 w 25146"/>
                <a:gd name="T13" fmla="*/ 0 h 43200"/>
                <a:gd name="T14" fmla="*/ 1 w 25146"/>
                <a:gd name="T15" fmla="*/ 2 h 43200"/>
                <a:gd name="T16" fmla="*/ 0 w 25146"/>
                <a:gd name="T17" fmla="*/ 4 h 43200"/>
                <a:gd name="T18" fmla="*/ 0 w 25146"/>
                <a:gd name="T19" fmla="*/ 4 h 43200"/>
                <a:gd name="T20" fmla="*/ 0 w 25146"/>
                <a:gd name="T21" fmla="*/ 2 h 43200"/>
                <a:gd name="T22" fmla="*/ 0 w 25146"/>
                <a:gd name="T23" fmla="*/ 0 h 432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146" h="43200" fill="none">
                  <a:moveTo>
                    <a:pt x="0" y="293"/>
                  </a:moveTo>
                  <a:cubicBezTo>
                    <a:pt x="1171" y="98"/>
                    <a:pt x="2357" y="-1"/>
                    <a:pt x="3546" y="0"/>
                  </a:cubicBezTo>
                  <a:cubicBezTo>
                    <a:pt x="15475" y="0"/>
                    <a:pt x="25146" y="9670"/>
                    <a:pt x="25146" y="21600"/>
                  </a:cubicBezTo>
                  <a:cubicBezTo>
                    <a:pt x="25146" y="33529"/>
                    <a:pt x="15475" y="43200"/>
                    <a:pt x="3546" y="43200"/>
                  </a:cubicBezTo>
                  <a:cubicBezTo>
                    <a:pt x="3207" y="43200"/>
                    <a:pt x="2869" y="43192"/>
                    <a:pt x="2531" y="43176"/>
                  </a:cubicBezTo>
                </a:path>
                <a:path w="25146" h="43200" stroke="0">
                  <a:moveTo>
                    <a:pt x="0" y="293"/>
                  </a:moveTo>
                  <a:cubicBezTo>
                    <a:pt x="1171" y="98"/>
                    <a:pt x="2357" y="-1"/>
                    <a:pt x="3546" y="0"/>
                  </a:cubicBezTo>
                  <a:cubicBezTo>
                    <a:pt x="15475" y="0"/>
                    <a:pt x="25146" y="9670"/>
                    <a:pt x="25146" y="21600"/>
                  </a:cubicBezTo>
                  <a:cubicBezTo>
                    <a:pt x="25146" y="33529"/>
                    <a:pt x="15475" y="43200"/>
                    <a:pt x="3546" y="43200"/>
                  </a:cubicBezTo>
                  <a:cubicBezTo>
                    <a:pt x="3207" y="43200"/>
                    <a:pt x="2869" y="43192"/>
                    <a:pt x="2531" y="43176"/>
                  </a:cubicBezTo>
                  <a:lnTo>
                    <a:pt x="3546" y="21600"/>
                  </a:lnTo>
                  <a:lnTo>
                    <a:pt x="0" y="293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5761" name="Text Box 81"/>
            <p:cNvSpPr txBox="1">
              <a:spLocks noChangeArrowheads="1"/>
            </p:cNvSpPr>
            <p:nvPr/>
          </p:nvSpPr>
          <p:spPr bwMode="auto">
            <a:xfrm>
              <a:off x="4114" y="3060"/>
              <a:ext cx="544" cy="27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/>
            <a:lstStyle/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（</a:t>
              </a:r>
              <a:r>
                <a:rPr lang="en-US" altLang="zh-CN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b</a:t>
              </a: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）</a:t>
              </a:r>
            </a:p>
          </p:txBody>
        </p:sp>
      </p:grpSp>
      <p:sp>
        <p:nvSpPr>
          <p:cNvPr id="455762" name="Text Box 82"/>
          <p:cNvSpPr txBox="1">
            <a:spLocks noChangeArrowheads="1"/>
          </p:cNvSpPr>
          <p:nvPr/>
        </p:nvSpPr>
        <p:spPr bwMode="auto">
          <a:xfrm>
            <a:off x="4340225" y="6340475"/>
            <a:ext cx="4089400" cy="35083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/>
          <a:lstStyle/>
          <a:p>
            <a:pPr algn="just" defTabSz="108839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把程序流程图映射成流图      </a:t>
            </a:r>
          </a:p>
        </p:txBody>
      </p:sp>
      <p:grpSp>
        <p:nvGrpSpPr>
          <p:cNvPr id="20519" name="Group 5"/>
          <p:cNvGrpSpPr>
            <a:grpSpLocks/>
          </p:cNvGrpSpPr>
          <p:nvPr/>
        </p:nvGrpSpPr>
        <p:grpSpPr bwMode="auto">
          <a:xfrm>
            <a:off x="260350" y="1106488"/>
            <a:ext cx="4191000" cy="5257800"/>
            <a:chOff x="0" y="0"/>
            <a:chExt cx="2640" cy="3312"/>
          </a:xfrm>
        </p:grpSpPr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672" y="2544"/>
              <a:ext cx="2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1508" y="2454"/>
              <a:ext cx="376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1272" name="Oval 8"/>
            <p:cNvSpPr>
              <a:spLocks noChangeArrowheads="1"/>
            </p:cNvSpPr>
            <p:nvPr/>
          </p:nvSpPr>
          <p:spPr bwMode="auto">
            <a:xfrm>
              <a:off x="1508" y="0"/>
              <a:ext cx="108" cy="12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>
                <a:solidFill>
                  <a:schemeClr val="bg1"/>
                </a:solidFill>
                <a:latin typeface="Garamond" pitchFamily="18" charset="0"/>
              </a:endParaRPr>
            </a:p>
          </p:txBody>
        </p:sp>
        <p:sp>
          <p:nvSpPr>
            <p:cNvPr id="11273" name="Line 9"/>
            <p:cNvSpPr>
              <a:spLocks noChangeShapeType="1"/>
            </p:cNvSpPr>
            <p:nvPr/>
          </p:nvSpPr>
          <p:spPr bwMode="auto">
            <a:xfrm>
              <a:off x="1564" y="121"/>
              <a:ext cx="0" cy="23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AutoShape 10"/>
            <p:cNvSpPr>
              <a:spLocks noChangeArrowheads="1"/>
            </p:cNvSpPr>
            <p:nvPr/>
          </p:nvSpPr>
          <p:spPr bwMode="auto">
            <a:xfrm>
              <a:off x="1239" y="355"/>
              <a:ext cx="647" cy="354"/>
            </a:xfrm>
            <a:prstGeom prst="flowChartDecision">
              <a:avLst/>
            </a:prstGeom>
            <a:noFill/>
            <a:ln w="28575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pPr algn="ctr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</a:rPr>
                <a:t>1</a:t>
              </a:r>
              <a:r>
                <a:rPr lang="en-US" altLang="zh-CN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+mn-ea"/>
                </a:rPr>
                <a:t> </a:t>
              </a:r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</a:rPr>
                <a:t>   </a:t>
              </a:r>
            </a:p>
          </p:txBody>
        </p:sp>
        <p:sp>
          <p:nvSpPr>
            <p:cNvPr id="11275" name="AutoShape 11"/>
            <p:cNvSpPr>
              <a:spLocks noChangeArrowheads="1"/>
            </p:cNvSpPr>
            <p:nvPr/>
          </p:nvSpPr>
          <p:spPr bwMode="auto">
            <a:xfrm>
              <a:off x="1239" y="1276"/>
              <a:ext cx="647" cy="355"/>
            </a:xfrm>
            <a:prstGeom prst="flowChartDecision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     </a:t>
              </a:r>
            </a:p>
          </p:txBody>
        </p:sp>
        <p:sp>
          <p:nvSpPr>
            <p:cNvPr id="11276" name="AutoShape 12"/>
            <p:cNvSpPr>
              <a:spLocks noChangeArrowheads="1"/>
            </p:cNvSpPr>
            <p:nvPr/>
          </p:nvSpPr>
          <p:spPr bwMode="auto">
            <a:xfrm>
              <a:off x="647" y="1684"/>
              <a:ext cx="646" cy="355"/>
            </a:xfrm>
            <a:prstGeom prst="flowChartDecision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6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>
              <a:off x="970" y="1457"/>
              <a:ext cx="0" cy="22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Line 14"/>
            <p:cNvSpPr>
              <a:spLocks noChangeShapeType="1"/>
            </p:cNvSpPr>
            <p:nvPr/>
          </p:nvSpPr>
          <p:spPr bwMode="auto">
            <a:xfrm>
              <a:off x="970" y="1457"/>
              <a:ext cx="269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Text Box 15"/>
            <p:cNvSpPr txBox="1">
              <a:spLocks noChangeArrowheads="1"/>
            </p:cNvSpPr>
            <p:nvPr/>
          </p:nvSpPr>
          <p:spPr bwMode="auto">
            <a:xfrm>
              <a:off x="1293" y="860"/>
              <a:ext cx="593" cy="212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     </a:t>
              </a: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>
              <a:off x="1564" y="711"/>
              <a:ext cx="0" cy="15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1564" y="1072"/>
              <a:ext cx="0" cy="20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Line 18"/>
            <p:cNvSpPr>
              <a:spLocks noChangeShapeType="1"/>
            </p:cNvSpPr>
            <p:nvPr/>
          </p:nvSpPr>
          <p:spPr bwMode="auto">
            <a:xfrm>
              <a:off x="1886" y="1457"/>
              <a:ext cx="269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>
              <a:off x="2155" y="1457"/>
              <a:ext cx="0" cy="22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Text Box 20"/>
            <p:cNvSpPr txBox="1">
              <a:spLocks noChangeArrowheads="1"/>
            </p:cNvSpPr>
            <p:nvPr/>
          </p:nvSpPr>
          <p:spPr bwMode="auto">
            <a:xfrm>
              <a:off x="1886" y="1684"/>
              <a:ext cx="592" cy="226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4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     </a:t>
              </a:r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>
              <a:off x="2155" y="1910"/>
              <a:ext cx="0" cy="22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>
              <a:off x="1293" y="1865"/>
              <a:ext cx="10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Line 23"/>
            <p:cNvSpPr>
              <a:spLocks noChangeShapeType="1"/>
            </p:cNvSpPr>
            <p:nvPr/>
          </p:nvSpPr>
          <p:spPr bwMode="auto">
            <a:xfrm flipH="1">
              <a:off x="539" y="1865"/>
              <a:ext cx="10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Line 24"/>
            <p:cNvSpPr>
              <a:spLocks noChangeShapeType="1"/>
            </p:cNvSpPr>
            <p:nvPr/>
          </p:nvSpPr>
          <p:spPr bwMode="auto">
            <a:xfrm>
              <a:off x="1401" y="1865"/>
              <a:ext cx="0" cy="27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Line 25"/>
            <p:cNvSpPr>
              <a:spLocks noChangeShapeType="1"/>
            </p:cNvSpPr>
            <p:nvPr/>
          </p:nvSpPr>
          <p:spPr bwMode="auto">
            <a:xfrm>
              <a:off x="539" y="1865"/>
              <a:ext cx="0" cy="27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269" y="2137"/>
              <a:ext cx="593" cy="226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     </a:t>
              </a: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1078" y="2137"/>
              <a:ext cx="592" cy="226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8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    </a:t>
              </a:r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1885" y="2137"/>
              <a:ext cx="593" cy="226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5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    </a:t>
              </a:r>
            </a:p>
          </p:txBody>
        </p:sp>
        <p:sp>
          <p:nvSpPr>
            <p:cNvPr id="11293" name="Line 29"/>
            <p:cNvSpPr>
              <a:spLocks noChangeShapeType="1"/>
            </p:cNvSpPr>
            <p:nvPr/>
          </p:nvSpPr>
          <p:spPr bwMode="auto">
            <a:xfrm>
              <a:off x="539" y="2378"/>
              <a:ext cx="0" cy="12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Line 30"/>
            <p:cNvSpPr>
              <a:spLocks noChangeShapeType="1"/>
            </p:cNvSpPr>
            <p:nvPr/>
          </p:nvSpPr>
          <p:spPr bwMode="auto">
            <a:xfrm>
              <a:off x="539" y="2506"/>
              <a:ext cx="431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970" y="2506"/>
              <a:ext cx="0" cy="16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>
              <a:off x="1401" y="2378"/>
              <a:ext cx="0" cy="12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>
              <a:off x="970" y="2506"/>
              <a:ext cx="431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>
              <a:off x="970" y="2673"/>
              <a:ext cx="64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>
              <a:off x="2155" y="2378"/>
              <a:ext cx="0" cy="29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>
              <a:off x="1616" y="2673"/>
              <a:ext cx="0" cy="10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Line 37"/>
            <p:cNvSpPr>
              <a:spLocks noChangeShapeType="1"/>
            </p:cNvSpPr>
            <p:nvPr/>
          </p:nvSpPr>
          <p:spPr bwMode="auto">
            <a:xfrm>
              <a:off x="1616" y="2673"/>
              <a:ext cx="539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>
              <a:off x="1616" y="2778"/>
              <a:ext cx="102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Line 39"/>
            <p:cNvSpPr>
              <a:spLocks noChangeShapeType="1"/>
            </p:cNvSpPr>
            <p:nvPr/>
          </p:nvSpPr>
          <p:spPr bwMode="auto">
            <a:xfrm>
              <a:off x="1564" y="181"/>
              <a:ext cx="107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Line 40"/>
            <p:cNvSpPr>
              <a:spLocks noChangeShapeType="1"/>
            </p:cNvSpPr>
            <p:nvPr/>
          </p:nvSpPr>
          <p:spPr bwMode="auto">
            <a:xfrm>
              <a:off x="2640" y="181"/>
              <a:ext cx="0" cy="25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5" name="Line 41"/>
            <p:cNvSpPr>
              <a:spLocks noChangeShapeType="1"/>
            </p:cNvSpPr>
            <p:nvPr/>
          </p:nvSpPr>
          <p:spPr bwMode="auto">
            <a:xfrm>
              <a:off x="108" y="518"/>
              <a:ext cx="1131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6" name="Line 42"/>
            <p:cNvSpPr>
              <a:spLocks noChangeShapeType="1"/>
            </p:cNvSpPr>
            <p:nvPr/>
          </p:nvSpPr>
          <p:spPr bwMode="auto">
            <a:xfrm>
              <a:off x="109" y="518"/>
              <a:ext cx="0" cy="234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7" name="Oval 43"/>
            <p:cNvSpPr>
              <a:spLocks noChangeArrowheads="1"/>
            </p:cNvSpPr>
            <p:nvPr/>
          </p:nvSpPr>
          <p:spPr bwMode="auto">
            <a:xfrm>
              <a:off x="54" y="2861"/>
              <a:ext cx="108" cy="12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solidFill>
                  <a:schemeClr val="bg1"/>
                </a:solidFill>
                <a:latin typeface="Garamond" pitchFamily="18" charset="0"/>
              </a:endParaRPr>
            </a:p>
          </p:txBody>
        </p:sp>
        <p:sp>
          <p:nvSpPr>
            <p:cNvPr id="11308" name="Text Box 44"/>
            <p:cNvSpPr txBox="1">
              <a:spLocks noChangeArrowheads="1"/>
            </p:cNvSpPr>
            <p:nvPr/>
          </p:nvSpPr>
          <p:spPr bwMode="auto">
            <a:xfrm>
              <a:off x="0" y="3020"/>
              <a:ext cx="43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24" name="Text Box 45"/>
            <p:cNvSpPr txBox="1">
              <a:spLocks noChangeArrowheads="1"/>
            </p:cNvSpPr>
            <p:nvPr/>
          </p:nvSpPr>
          <p:spPr bwMode="auto">
            <a:xfrm>
              <a:off x="1239" y="2937"/>
              <a:ext cx="485" cy="272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/>
            <a:lstStyle/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( a )</a:t>
              </a:r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</a:rPr>
                <a:t>        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Group 5"/>
          <p:cNvGrpSpPr>
            <a:grpSpLocks/>
          </p:cNvGrpSpPr>
          <p:nvPr/>
        </p:nvGrpSpPr>
        <p:grpSpPr bwMode="auto">
          <a:xfrm>
            <a:off x="5397500" y="1135063"/>
            <a:ext cx="4849813" cy="5029200"/>
            <a:chOff x="2592" y="576"/>
            <a:chExt cx="2784" cy="3168"/>
          </a:xfrm>
        </p:grpSpPr>
        <p:sp>
          <p:nvSpPr>
            <p:cNvPr id="12293" name="Oval 6"/>
            <p:cNvSpPr>
              <a:spLocks noChangeArrowheads="1"/>
            </p:cNvSpPr>
            <p:nvPr/>
          </p:nvSpPr>
          <p:spPr bwMode="auto">
            <a:xfrm>
              <a:off x="3984" y="576"/>
              <a:ext cx="363" cy="36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1 </a:t>
              </a:r>
            </a:p>
          </p:txBody>
        </p:sp>
        <p:sp>
          <p:nvSpPr>
            <p:cNvPr id="12294" name="Oval 7"/>
            <p:cNvSpPr>
              <a:spLocks noChangeArrowheads="1"/>
            </p:cNvSpPr>
            <p:nvPr/>
          </p:nvSpPr>
          <p:spPr bwMode="auto">
            <a:xfrm>
              <a:off x="3984" y="1197"/>
              <a:ext cx="363" cy="36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2  </a:t>
              </a:r>
            </a:p>
          </p:txBody>
        </p:sp>
        <p:sp>
          <p:nvSpPr>
            <p:cNvPr id="12295" name="Oval 8"/>
            <p:cNvSpPr>
              <a:spLocks noChangeArrowheads="1"/>
            </p:cNvSpPr>
            <p:nvPr/>
          </p:nvSpPr>
          <p:spPr bwMode="auto">
            <a:xfrm>
              <a:off x="4832" y="1566"/>
              <a:ext cx="364" cy="41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3  </a:t>
              </a:r>
            </a:p>
          </p:txBody>
        </p:sp>
        <p:sp>
          <p:nvSpPr>
            <p:cNvPr id="12296" name="Oval 9"/>
            <p:cNvSpPr>
              <a:spLocks noChangeArrowheads="1"/>
            </p:cNvSpPr>
            <p:nvPr/>
          </p:nvSpPr>
          <p:spPr bwMode="auto">
            <a:xfrm>
              <a:off x="4045" y="2772"/>
              <a:ext cx="363" cy="36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7b</a:t>
              </a:r>
            </a:p>
          </p:txBody>
        </p:sp>
        <p:sp>
          <p:nvSpPr>
            <p:cNvPr id="12297" name="Oval 10"/>
            <p:cNvSpPr>
              <a:spLocks noChangeArrowheads="1"/>
            </p:cNvSpPr>
            <p:nvPr/>
          </p:nvSpPr>
          <p:spPr bwMode="auto">
            <a:xfrm>
              <a:off x="4045" y="3384"/>
              <a:ext cx="363" cy="36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8 </a:t>
              </a:r>
            </a:p>
          </p:txBody>
        </p:sp>
        <p:sp>
          <p:nvSpPr>
            <p:cNvPr id="12298" name="Oval 11"/>
            <p:cNvSpPr>
              <a:spLocks noChangeArrowheads="1"/>
            </p:cNvSpPr>
            <p:nvPr/>
          </p:nvSpPr>
          <p:spPr bwMode="auto">
            <a:xfrm>
              <a:off x="3439" y="2412"/>
              <a:ext cx="364" cy="36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7a </a:t>
              </a:r>
            </a:p>
          </p:txBody>
        </p:sp>
        <p:sp>
          <p:nvSpPr>
            <p:cNvPr id="12299" name="Oval 12"/>
            <p:cNvSpPr>
              <a:spLocks noChangeArrowheads="1"/>
            </p:cNvSpPr>
            <p:nvPr/>
          </p:nvSpPr>
          <p:spPr bwMode="auto">
            <a:xfrm>
              <a:off x="4045" y="1980"/>
              <a:ext cx="363" cy="36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5 </a:t>
              </a:r>
            </a:p>
          </p:txBody>
        </p:sp>
        <p:sp>
          <p:nvSpPr>
            <p:cNvPr id="12300" name="Oval 13"/>
            <p:cNvSpPr>
              <a:spLocks noChangeArrowheads="1"/>
            </p:cNvSpPr>
            <p:nvPr/>
          </p:nvSpPr>
          <p:spPr bwMode="auto">
            <a:xfrm>
              <a:off x="2834" y="2052"/>
              <a:ext cx="363" cy="36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6 </a:t>
              </a:r>
            </a:p>
          </p:txBody>
        </p:sp>
        <p:sp>
          <p:nvSpPr>
            <p:cNvPr id="12301" name="Oval 14"/>
            <p:cNvSpPr>
              <a:spLocks noChangeArrowheads="1"/>
            </p:cNvSpPr>
            <p:nvPr/>
          </p:nvSpPr>
          <p:spPr bwMode="auto">
            <a:xfrm>
              <a:off x="3379" y="1620"/>
              <a:ext cx="363" cy="36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4 </a:t>
              </a:r>
            </a:p>
          </p:txBody>
        </p:sp>
        <p:sp>
          <p:nvSpPr>
            <p:cNvPr id="12302" name="Line 15"/>
            <p:cNvSpPr>
              <a:spLocks noChangeShapeType="1"/>
            </p:cNvSpPr>
            <p:nvPr/>
          </p:nvSpPr>
          <p:spPr bwMode="auto">
            <a:xfrm>
              <a:off x="4166" y="936"/>
              <a:ext cx="0" cy="26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" name="Line 16"/>
            <p:cNvSpPr>
              <a:spLocks noChangeShapeType="1"/>
            </p:cNvSpPr>
            <p:nvPr/>
          </p:nvSpPr>
          <p:spPr bwMode="auto">
            <a:xfrm flipH="1">
              <a:off x="3682" y="1485"/>
              <a:ext cx="302" cy="19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Line 17"/>
            <p:cNvSpPr>
              <a:spLocks noChangeShapeType="1"/>
            </p:cNvSpPr>
            <p:nvPr/>
          </p:nvSpPr>
          <p:spPr bwMode="auto">
            <a:xfrm flipH="1">
              <a:off x="3139" y="1897"/>
              <a:ext cx="242" cy="19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Line 18"/>
            <p:cNvSpPr>
              <a:spLocks noChangeShapeType="1"/>
            </p:cNvSpPr>
            <p:nvPr/>
          </p:nvSpPr>
          <p:spPr bwMode="auto">
            <a:xfrm>
              <a:off x="3742" y="1897"/>
              <a:ext cx="303" cy="19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19"/>
            <p:cNvSpPr>
              <a:spLocks noChangeShapeType="1"/>
            </p:cNvSpPr>
            <p:nvPr/>
          </p:nvSpPr>
          <p:spPr bwMode="auto">
            <a:xfrm>
              <a:off x="3139" y="2340"/>
              <a:ext cx="300" cy="19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Line 20"/>
            <p:cNvSpPr>
              <a:spLocks noChangeShapeType="1"/>
            </p:cNvSpPr>
            <p:nvPr/>
          </p:nvSpPr>
          <p:spPr bwMode="auto">
            <a:xfrm>
              <a:off x="3742" y="2718"/>
              <a:ext cx="303" cy="19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Line 21"/>
            <p:cNvSpPr>
              <a:spLocks noChangeShapeType="1"/>
            </p:cNvSpPr>
            <p:nvPr/>
          </p:nvSpPr>
          <p:spPr bwMode="auto">
            <a:xfrm>
              <a:off x="4408" y="1485"/>
              <a:ext cx="424" cy="19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Line 22"/>
            <p:cNvSpPr>
              <a:spLocks noChangeShapeType="1"/>
            </p:cNvSpPr>
            <p:nvPr/>
          </p:nvSpPr>
          <p:spPr bwMode="auto">
            <a:xfrm flipH="1">
              <a:off x="4347" y="1980"/>
              <a:ext cx="727" cy="85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Line 23"/>
            <p:cNvSpPr>
              <a:spLocks noChangeShapeType="1"/>
            </p:cNvSpPr>
            <p:nvPr/>
          </p:nvSpPr>
          <p:spPr bwMode="auto">
            <a:xfrm flipH="1">
              <a:off x="3801" y="2266"/>
              <a:ext cx="303" cy="22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Arc 24"/>
            <p:cNvSpPr>
              <a:spLocks noChangeArrowheads="1"/>
            </p:cNvSpPr>
            <p:nvPr/>
          </p:nvSpPr>
          <p:spPr bwMode="auto">
            <a:xfrm flipH="1">
              <a:off x="2592" y="729"/>
              <a:ext cx="1453" cy="2851"/>
            </a:xfrm>
            <a:custGeom>
              <a:avLst/>
              <a:gdLst>
                <a:gd name="T0" fmla="*/ 0 w 22614"/>
                <a:gd name="T1" fmla="*/ 0 h 43200"/>
                <a:gd name="T2" fmla="*/ 0 w 22614"/>
                <a:gd name="T3" fmla="*/ 0 h 43200"/>
                <a:gd name="T4" fmla="*/ 6 w 22614"/>
                <a:gd name="T5" fmla="*/ 6 h 43200"/>
                <a:gd name="T6" fmla="*/ 0 w 22614"/>
                <a:gd name="T7" fmla="*/ 12 h 43200"/>
                <a:gd name="T8" fmla="*/ 0 w 22614"/>
                <a:gd name="T9" fmla="*/ 12 h 43200"/>
                <a:gd name="T10" fmla="*/ 0 w 22614"/>
                <a:gd name="T11" fmla="*/ 0 h 43200"/>
                <a:gd name="T12" fmla="*/ 0 w 22614"/>
                <a:gd name="T13" fmla="*/ 0 h 43200"/>
                <a:gd name="T14" fmla="*/ 6 w 22614"/>
                <a:gd name="T15" fmla="*/ 6 h 43200"/>
                <a:gd name="T16" fmla="*/ 0 w 22614"/>
                <a:gd name="T17" fmla="*/ 12 h 43200"/>
                <a:gd name="T18" fmla="*/ 0 w 22614"/>
                <a:gd name="T19" fmla="*/ 12 h 43200"/>
                <a:gd name="T20" fmla="*/ 0 w 22614"/>
                <a:gd name="T21" fmla="*/ 6 h 43200"/>
                <a:gd name="T22" fmla="*/ 0 w 22614"/>
                <a:gd name="T23" fmla="*/ 0 h 432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614" h="43200" fill="none">
                  <a:moveTo>
                    <a:pt x="1007" y="0"/>
                  </a:moveTo>
                  <a:cubicBezTo>
                    <a:pt x="1009" y="0"/>
                    <a:pt x="1011" y="-1"/>
                    <a:pt x="1014" y="0"/>
                  </a:cubicBezTo>
                  <a:cubicBezTo>
                    <a:pt x="12943" y="0"/>
                    <a:pt x="22614" y="9670"/>
                    <a:pt x="22614" y="21600"/>
                  </a:cubicBezTo>
                  <a:cubicBezTo>
                    <a:pt x="22614" y="33529"/>
                    <a:pt x="12943" y="43200"/>
                    <a:pt x="1014" y="43200"/>
                  </a:cubicBezTo>
                  <a:cubicBezTo>
                    <a:pt x="675" y="43200"/>
                    <a:pt x="337" y="43192"/>
                    <a:pt x="-1" y="43176"/>
                  </a:cubicBezTo>
                </a:path>
                <a:path w="22614" h="43200" stroke="0">
                  <a:moveTo>
                    <a:pt x="1007" y="0"/>
                  </a:moveTo>
                  <a:cubicBezTo>
                    <a:pt x="1009" y="0"/>
                    <a:pt x="1011" y="-1"/>
                    <a:pt x="1014" y="0"/>
                  </a:cubicBezTo>
                  <a:cubicBezTo>
                    <a:pt x="12943" y="0"/>
                    <a:pt x="22614" y="9670"/>
                    <a:pt x="22614" y="21600"/>
                  </a:cubicBezTo>
                  <a:cubicBezTo>
                    <a:pt x="22614" y="33529"/>
                    <a:pt x="12943" y="43200"/>
                    <a:pt x="1014" y="43200"/>
                  </a:cubicBezTo>
                  <a:cubicBezTo>
                    <a:pt x="675" y="43200"/>
                    <a:pt x="337" y="43192"/>
                    <a:pt x="-1" y="43176"/>
                  </a:cubicBezTo>
                  <a:lnTo>
                    <a:pt x="1014" y="21600"/>
                  </a:lnTo>
                  <a:lnTo>
                    <a:pt x="1007" y="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Arc 25"/>
            <p:cNvSpPr>
              <a:spLocks noChangeArrowheads="1"/>
            </p:cNvSpPr>
            <p:nvPr/>
          </p:nvSpPr>
          <p:spPr bwMode="auto">
            <a:xfrm rot="10549583" flipH="1">
              <a:off x="4347" y="697"/>
              <a:ext cx="1029" cy="2218"/>
            </a:xfrm>
            <a:custGeom>
              <a:avLst/>
              <a:gdLst>
                <a:gd name="T0" fmla="*/ 0 w 25146"/>
                <a:gd name="T1" fmla="*/ 0 h 43200"/>
                <a:gd name="T2" fmla="*/ 0 w 25146"/>
                <a:gd name="T3" fmla="*/ 0 h 43200"/>
                <a:gd name="T4" fmla="*/ 2 w 25146"/>
                <a:gd name="T5" fmla="*/ 3 h 43200"/>
                <a:gd name="T6" fmla="*/ 0 w 25146"/>
                <a:gd name="T7" fmla="*/ 6 h 43200"/>
                <a:gd name="T8" fmla="*/ 0 w 25146"/>
                <a:gd name="T9" fmla="*/ 6 h 43200"/>
                <a:gd name="T10" fmla="*/ 0 w 25146"/>
                <a:gd name="T11" fmla="*/ 0 h 43200"/>
                <a:gd name="T12" fmla="*/ 0 w 25146"/>
                <a:gd name="T13" fmla="*/ 0 h 43200"/>
                <a:gd name="T14" fmla="*/ 2 w 25146"/>
                <a:gd name="T15" fmla="*/ 3 h 43200"/>
                <a:gd name="T16" fmla="*/ 0 w 25146"/>
                <a:gd name="T17" fmla="*/ 6 h 43200"/>
                <a:gd name="T18" fmla="*/ 0 w 25146"/>
                <a:gd name="T19" fmla="*/ 6 h 43200"/>
                <a:gd name="T20" fmla="*/ 0 w 25146"/>
                <a:gd name="T21" fmla="*/ 3 h 43200"/>
                <a:gd name="T22" fmla="*/ 0 w 25146"/>
                <a:gd name="T23" fmla="*/ 0 h 432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146" h="43200" fill="none">
                  <a:moveTo>
                    <a:pt x="0" y="293"/>
                  </a:moveTo>
                  <a:cubicBezTo>
                    <a:pt x="1171" y="98"/>
                    <a:pt x="2357" y="-1"/>
                    <a:pt x="3546" y="0"/>
                  </a:cubicBezTo>
                  <a:cubicBezTo>
                    <a:pt x="15475" y="0"/>
                    <a:pt x="25146" y="9670"/>
                    <a:pt x="25146" y="21600"/>
                  </a:cubicBezTo>
                  <a:cubicBezTo>
                    <a:pt x="25146" y="33529"/>
                    <a:pt x="15475" y="43200"/>
                    <a:pt x="3546" y="43200"/>
                  </a:cubicBezTo>
                  <a:cubicBezTo>
                    <a:pt x="3207" y="43200"/>
                    <a:pt x="2869" y="43192"/>
                    <a:pt x="2531" y="43176"/>
                  </a:cubicBezTo>
                </a:path>
                <a:path w="25146" h="43200" stroke="0">
                  <a:moveTo>
                    <a:pt x="0" y="293"/>
                  </a:moveTo>
                  <a:cubicBezTo>
                    <a:pt x="1171" y="98"/>
                    <a:pt x="2357" y="-1"/>
                    <a:pt x="3546" y="0"/>
                  </a:cubicBezTo>
                  <a:cubicBezTo>
                    <a:pt x="15475" y="0"/>
                    <a:pt x="25146" y="9670"/>
                    <a:pt x="25146" y="21600"/>
                  </a:cubicBezTo>
                  <a:cubicBezTo>
                    <a:pt x="25146" y="33529"/>
                    <a:pt x="15475" y="43200"/>
                    <a:pt x="3546" y="43200"/>
                  </a:cubicBezTo>
                  <a:cubicBezTo>
                    <a:pt x="3207" y="43200"/>
                    <a:pt x="2869" y="43192"/>
                    <a:pt x="2531" y="43176"/>
                  </a:cubicBezTo>
                  <a:lnTo>
                    <a:pt x="3546" y="21600"/>
                  </a:lnTo>
                  <a:lnTo>
                    <a:pt x="0" y="293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63600" y="858838"/>
            <a:ext cx="9109075" cy="5876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PDL                                  </a:t>
            </a:r>
          </a:p>
          <a:p>
            <a:pPr algn="just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Procedure</a:t>
            </a:r>
            <a:r>
              <a:rPr kumimoji="1"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: sort                               </a:t>
            </a:r>
            <a:endParaRPr kumimoji="1" lang="en-US" altLang="zh-C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+mn-ea"/>
            </a:endParaRPr>
          </a:p>
          <a:p>
            <a:pPr algn="just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1</a:t>
            </a:r>
            <a:r>
              <a:rPr kumimoji="1"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：</a:t>
            </a: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do while records remain                 </a:t>
            </a:r>
          </a:p>
          <a:p>
            <a:pPr algn="just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2 :      read record</a:t>
            </a:r>
            <a:r>
              <a:rPr kumimoji="1"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；</a:t>
            </a:r>
          </a:p>
          <a:p>
            <a:pPr algn="just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        </a:t>
            </a: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if record field 1=0</a:t>
            </a:r>
          </a:p>
          <a:p>
            <a:pPr algn="just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3 :        then process record;</a:t>
            </a:r>
          </a:p>
          <a:p>
            <a:pPr algn="just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                store in buffer;</a:t>
            </a:r>
          </a:p>
          <a:p>
            <a:pPr algn="just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                </a:t>
            </a:r>
            <a:r>
              <a:rPr kumimoji="1"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increment </a:t>
            </a: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counter;</a:t>
            </a:r>
          </a:p>
          <a:p>
            <a:pPr algn="just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4 :       </a:t>
            </a:r>
            <a:r>
              <a:rPr kumimoji="1"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else if </a:t>
            </a: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record field 2=0  </a:t>
            </a:r>
          </a:p>
          <a:p>
            <a:pPr algn="just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5 :         then reset counter;</a:t>
            </a:r>
          </a:p>
          <a:p>
            <a:pPr algn="just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6 :         else process record;</a:t>
            </a:r>
          </a:p>
          <a:p>
            <a:pPr algn="just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                store in file;</a:t>
            </a:r>
          </a:p>
          <a:p>
            <a:pPr algn="just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7a :     endif</a:t>
            </a:r>
          </a:p>
          <a:p>
            <a:pPr algn="just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        endif</a:t>
            </a:r>
          </a:p>
          <a:p>
            <a:pPr algn="just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7b : </a:t>
            </a:r>
            <a:r>
              <a:rPr kumimoji="1" lang="en-US" altLang="zh-CN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enddo</a:t>
            </a:r>
            <a:endParaRPr kumimoji="1" lang="en-US" altLang="zh-C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+mn-ea"/>
            </a:endParaRPr>
          </a:p>
          <a:p>
            <a:pPr algn="just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8 : end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800475" y="6164263"/>
            <a:ext cx="3284538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由</a:t>
            </a:r>
            <a:r>
              <a:rPr kumimoji="1"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PDL</a:t>
            </a:r>
            <a:r>
              <a:rPr kumimoji="1"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翻译成的流图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6"/>
          <p:cNvSpPr txBox="1">
            <a:spLocks noChangeArrowheads="1"/>
          </p:cNvSpPr>
          <p:nvPr/>
        </p:nvSpPr>
        <p:spPr bwMode="auto">
          <a:xfrm>
            <a:off x="911225" y="188913"/>
            <a:ext cx="7740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包含复合条件的</a:t>
            </a:r>
            <a:r>
              <a:rPr lang="en-US" altLang="zh-CN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PDL</a:t>
            </a: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映射成的流图</a:t>
            </a:r>
          </a:p>
        </p:txBody>
      </p:sp>
      <p:grpSp>
        <p:nvGrpSpPr>
          <p:cNvPr id="23554" name="Group 4"/>
          <p:cNvGrpSpPr>
            <a:grpSpLocks/>
          </p:cNvGrpSpPr>
          <p:nvPr/>
        </p:nvGrpSpPr>
        <p:grpSpPr bwMode="auto">
          <a:xfrm>
            <a:off x="827088" y="1628775"/>
            <a:ext cx="2554287" cy="1901825"/>
            <a:chOff x="1152" y="872"/>
            <a:chExt cx="1609" cy="1198"/>
          </a:xfrm>
        </p:grpSpPr>
        <p:sp>
          <p:nvSpPr>
            <p:cNvPr id="13342" name="Text Box 5"/>
            <p:cNvSpPr txBox="1">
              <a:spLocks noChangeArrowheads="1"/>
            </p:cNvSpPr>
            <p:nvPr/>
          </p:nvSpPr>
          <p:spPr bwMode="auto">
            <a:xfrm>
              <a:off x="1598" y="1826"/>
              <a:ext cx="45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/>
            <a:p>
              <a:pPr algn="just" eaLnBrk="0" hangingPunct="0"/>
              <a:r>
                <a:rPr lang="en-US" altLang="zh-CN" sz="1600" b="1">
                  <a:solidFill>
                    <a:schemeClr val="bg1"/>
                  </a:solidFill>
                  <a:latin typeface="Times New Roman" pitchFamily="18" charset="0"/>
                </a:rPr>
                <a:t>………</a:t>
              </a:r>
            </a:p>
          </p:txBody>
        </p:sp>
        <p:sp>
          <p:nvSpPr>
            <p:cNvPr id="13343" name="Text Box 6"/>
            <p:cNvSpPr txBox="1">
              <a:spLocks noChangeArrowheads="1"/>
            </p:cNvSpPr>
            <p:nvPr/>
          </p:nvSpPr>
          <p:spPr bwMode="auto">
            <a:xfrm>
              <a:off x="1598" y="872"/>
              <a:ext cx="45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/>
            <a:p>
              <a:pPr algn="just" eaLnBrk="0" hangingPunct="0"/>
              <a:r>
                <a:rPr lang="en-US" altLang="zh-CN" sz="1600" b="1">
                  <a:solidFill>
                    <a:schemeClr val="bg1"/>
                  </a:solidFill>
                  <a:latin typeface="Times New Roman" pitchFamily="18" charset="0"/>
                </a:rPr>
                <a:t>………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152" y="1075"/>
              <a:ext cx="1609" cy="8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IF a OR b</a:t>
              </a:r>
            </a:p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  then procedure x</a:t>
              </a:r>
            </a:p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  else procedure y</a:t>
              </a:r>
            </a:p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ENDIF</a:t>
              </a:r>
            </a:p>
          </p:txBody>
        </p:sp>
      </p:grpSp>
      <p:grpSp>
        <p:nvGrpSpPr>
          <p:cNvPr id="23558" name="Group 27"/>
          <p:cNvGrpSpPr>
            <a:grpSpLocks/>
          </p:cNvGrpSpPr>
          <p:nvPr/>
        </p:nvGrpSpPr>
        <p:grpSpPr bwMode="auto">
          <a:xfrm>
            <a:off x="827088" y="4292600"/>
            <a:ext cx="2554287" cy="1901825"/>
            <a:chOff x="1152" y="872"/>
            <a:chExt cx="1609" cy="1198"/>
          </a:xfrm>
        </p:grpSpPr>
        <p:sp>
          <p:nvSpPr>
            <p:cNvPr id="13339" name="Text Box 28"/>
            <p:cNvSpPr txBox="1">
              <a:spLocks noChangeArrowheads="1"/>
            </p:cNvSpPr>
            <p:nvPr/>
          </p:nvSpPr>
          <p:spPr bwMode="auto">
            <a:xfrm>
              <a:off x="1598" y="1826"/>
              <a:ext cx="45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/>
            <a:p>
              <a:pPr algn="just" eaLnBrk="0" hangingPunct="0"/>
              <a:r>
                <a:rPr lang="en-US" altLang="zh-CN" sz="1600" b="1">
                  <a:solidFill>
                    <a:schemeClr val="bg1"/>
                  </a:solidFill>
                  <a:latin typeface="Times New Roman" pitchFamily="18" charset="0"/>
                </a:rPr>
                <a:t>………</a:t>
              </a:r>
            </a:p>
          </p:txBody>
        </p:sp>
        <p:sp>
          <p:nvSpPr>
            <p:cNvPr id="13340" name="Text Box 29"/>
            <p:cNvSpPr txBox="1">
              <a:spLocks noChangeArrowheads="1"/>
            </p:cNvSpPr>
            <p:nvPr/>
          </p:nvSpPr>
          <p:spPr bwMode="auto">
            <a:xfrm>
              <a:off x="1598" y="872"/>
              <a:ext cx="45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/>
            <a:p>
              <a:pPr algn="just" eaLnBrk="0" hangingPunct="0"/>
              <a:r>
                <a:rPr lang="en-US" altLang="zh-CN" sz="1600" b="1">
                  <a:solidFill>
                    <a:schemeClr val="bg1"/>
                  </a:solidFill>
                  <a:latin typeface="Times New Roman" pitchFamily="18" charset="0"/>
                </a:rPr>
                <a:t>………</a:t>
              </a:r>
            </a:p>
          </p:txBody>
        </p:sp>
        <p:sp>
          <p:nvSpPr>
            <p:cNvPr id="12" name="Text Box 30"/>
            <p:cNvSpPr txBox="1">
              <a:spLocks noChangeArrowheads="1"/>
            </p:cNvSpPr>
            <p:nvPr/>
          </p:nvSpPr>
          <p:spPr bwMode="auto">
            <a:xfrm>
              <a:off x="1152" y="1075"/>
              <a:ext cx="1609" cy="8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IF a AND b</a:t>
              </a:r>
            </a:p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  then procedure x</a:t>
              </a:r>
            </a:p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  else procedure y</a:t>
              </a:r>
            </a:p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ENDIF</a:t>
              </a:r>
            </a:p>
          </p:txBody>
        </p:sp>
      </p:grpSp>
      <p:grpSp>
        <p:nvGrpSpPr>
          <p:cNvPr id="23562" name="Group 9"/>
          <p:cNvGrpSpPr>
            <a:grpSpLocks/>
          </p:cNvGrpSpPr>
          <p:nvPr/>
        </p:nvGrpSpPr>
        <p:grpSpPr bwMode="auto">
          <a:xfrm>
            <a:off x="5448300" y="1204913"/>
            <a:ext cx="3455988" cy="4602162"/>
            <a:chOff x="2502" y="240"/>
            <a:chExt cx="1928" cy="2592"/>
          </a:xfrm>
        </p:grpSpPr>
        <p:sp>
          <p:nvSpPr>
            <p:cNvPr id="13323" name="Oval 10"/>
            <p:cNvSpPr>
              <a:spLocks noChangeArrowheads="1"/>
            </p:cNvSpPr>
            <p:nvPr/>
          </p:nvSpPr>
          <p:spPr bwMode="auto">
            <a:xfrm>
              <a:off x="3407" y="670"/>
              <a:ext cx="324" cy="31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a </a:t>
              </a:r>
              <a:r>
                <a:rPr lang="en-US" altLang="zh-CN" sz="16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3324" name="Oval 11"/>
            <p:cNvSpPr>
              <a:spLocks noChangeArrowheads="1"/>
            </p:cNvSpPr>
            <p:nvPr/>
          </p:nvSpPr>
          <p:spPr bwMode="auto">
            <a:xfrm>
              <a:off x="4053" y="1328"/>
              <a:ext cx="323" cy="31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x  </a:t>
              </a:r>
            </a:p>
          </p:txBody>
        </p:sp>
        <p:sp>
          <p:nvSpPr>
            <p:cNvPr id="13325" name="Oval 12"/>
            <p:cNvSpPr>
              <a:spLocks noChangeArrowheads="1"/>
            </p:cNvSpPr>
            <p:nvPr/>
          </p:nvSpPr>
          <p:spPr bwMode="auto">
            <a:xfrm>
              <a:off x="3406" y="1952"/>
              <a:ext cx="324" cy="31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y</a:t>
              </a:r>
              <a:r>
                <a:rPr lang="en-US" altLang="zh-CN" sz="1600" b="1">
                  <a:solidFill>
                    <a:schemeClr val="bg1"/>
                  </a:solidFill>
                  <a:latin typeface="Times New Roman" pitchFamily="18" charset="0"/>
                </a:rPr>
                <a:t>  </a:t>
              </a:r>
            </a:p>
          </p:txBody>
        </p:sp>
        <p:sp>
          <p:nvSpPr>
            <p:cNvPr id="13326" name="Oval 13"/>
            <p:cNvSpPr>
              <a:spLocks noChangeArrowheads="1"/>
            </p:cNvSpPr>
            <p:nvPr/>
          </p:nvSpPr>
          <p:spPr bwMode="auto">
            <a:xfrm>
              <a:off x="4106" y="2262"/>
              <a:ext cx="324" cy="31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b="1">
                  <a:solidFill>
                    <a:schemeClr val="bg1"/>
                  </a:solidFill>
                  <a:latin typeface="Times New Roman" pitchFamily="18" charset="0"/>
                </a:rPr>
                <a:t>  </a:t>
              </a:r>
            </a:p>
          </p:txBody>
        </p:sp>
        <p:sp>
          <p:nvSpPr>
            <p:cNvPr id="13327" name="Oval 14"/>
            <p:cNvSpPr>
              <a:spLocks noChangeArrowheads="1"/>
            </p:cNvSpPr>
            <p:nvPr/>
          </p:nvSpPr>
          <p:spPr bwMode="auto">
            <a:xfrm>
              <a:off x="2827" y="1328"/>
              <a:ext cx="324" cy="31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b </a:t>
              </a:r>
              <a:r>
                <a:rPr lang="en-US" altLang="zh-CN" sz="16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3328" name="Line 15"/>
            <p:cNvSpPr>
              <a:spLocks noChangeShapeType="1"/>
            </p:cNvSpPr>
            <p:nvPr/>
          </p:nvSpPr>
          <p:spPr bwMode="auto">
            <a:xfrm flipH="1">
              <a:off x="3084" y="982"/>
              <a:ext cx="387" cy="34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Line 16"/>
            <p:cNvSpPr>
              <a:spLocks noChangeShapeType="1"/>
            </p:cNvSpPr>
            <p:nvPr/>
          </p:nvSpPr>
          <p:spPr bwMode="auto">
            <a:xfrm>
              <a:off x="3666" y="982"/>
              <a:ext cx="451" cy="3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Line 17"/>
            <p:cNvSpPr>
              <a:spLocks noChangeShapeType="1"/>
            </p:cNvSpPr>
            <p:nvPr/>
          </p:nvSpPr>
          <p:spPr bwMode="auto">
            <a:xfrm>
              <a:off x="3151" y="1505"/>
              <a:ext cx="90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Line 18"/>
            <p:cNvSpPr>
              <a:spLocks noChangeShapeType="1"/>
            </p:cNvSpPr>
            <p:nvPr/>
          </p:nvSpPr>
          <p:spPr bwMode="auto">
            <a:xfrm>
              <a:off x="2955" y="502"/>
              <a:ext cx="0" cy="82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Line 19"/>
            <p:cNvSpPr>
              <a:spLocks noChangeShapeType="1"/>
            </p:cNvSpPr>
            <p:nvPr/>
          </p:nvSpPr>
          <p:spPr bwMode="auto">
            <a:xfrm>
              <a:off x="2955" y="502"/>
              <a:ext cx="469" cy="25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Line 20"/>
            <p:cNvSpPr>
              <a:spLocks noChangeShapeType="1"/>
            </p:cNvSpPr>
            <p:nvPr/>
          </p:nvSpPr>
          <p:spPr bwMode="auto">
            <a:xfrm>
              <a:off x="3536" y="375"/>
              <a:ext cx="0" cy="29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Line 21"/>
            <p:cNvSpPr>
              <a:spLocks noChangeShapeType="1"/>
            </p:cNvSpPr>
            <p:nvPr/>
          </p:nvSpPr>
          <p:spPr bwMode="auto">
            <a:xfrm>
              <a:off x="3084" y="1640"/>
              <a:ext cx="387" cy="36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Line 22"/>
            <p:cNvSpPr>
              <a:spLocks noChangeShapeType="1"/>
            </p:cNvSpPr>
            <p:nvPr/>
          </p:nvSpPr>
          <p:spPr bwMode="auto">
            <a:xfrm>
              <a:off x="3730" y="2222"/>
              <a:ext cx="376" cy="1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2502" y="240"/>
              <a:ext cx="713" cy="2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判定节点</a:t>
              </a:r>
              <a:r>
                <a:rPr lang="zh-CN" altLang="en-US" sz="16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+mn-ea"/>
                </a:rPr>
                <a:t>   </a:t>
              </a:r>
            </a:p>
          </p:txBody>
        </p:sp>
        <p:sp>
          <p:nvSpPr>
            <p:cNvPr id="13337" name="Line 24"/>
            <p:cNvSpPr>
              <a:spLocks noChangeShapeType="1"/>
            </p:cNvSpPr>
            <p:nvPr/>
          </p:nvSpPr>
          <p:spPr bwMode="auto">
            <a:xfrm>
              <a:off x="4286" y="1630"/>
              <a:ext cx="0" cy="63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Line 25"/>
            <p:cNvSpPr>
              <a:spLocks noChangeShapeType="1"/>
            </p:cNvSpPr>
            <p:nvPr/>
          </p:nvSpPr>
          <p:spPr bwMode="auto">
            <a:xfrm>
              <a:off x="4272" y="2592"/>
              <a:ext cx="0" cy="24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79" name="AutoShape 31"/>
          <p:cNvSpPr>
            <a:spLocks noChangeArrowheads="1"/>
          </p:cNvSpPr>
          <p:nvPr/>
        </p:nvSpPr>
        <p:spPr bwMode="auto">
          <a:xfrm>
            <a:off x="3757613" y="2357438"/>
            <a:ext cx="1657350" cy="503237"/>
          </a:xfrm>
          <a:prstGeom prst="rightArrow">
            <a:avLst>
              <a:gd name="adj1" fmla="val 50000"/>
              <a:gd name="adj2" fmla="val 82319"/>
            </a:avLst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23580" name="AutoShape 32"/>
          <p:cNvSpPr>
            <a:spLocks noChangeArrowheads="1"/>
          </p:cNvSpPr>
          <p:nvPr/>
        </p:nvSpPr>
        <p:spPr bwMode="auto">
          <a:xfrm>
            <a:off x="3756025" y="4949825"/>
            <a:ext cx="1657350" cy="503238"/>
          </a:xfrm>
          <a:prstGeom prst="rightArrow">
            <a:avLst>
              <a:gd name="adj1" fmla="val 50000"/>
              <a:gd name="adj2" fmla="val 82319"/>
            </a:avLst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chemeClr val="bg1"/>
              </a:solidFill>
              <a:latin typeface="Garamond" pitchFamily="18" charset="0"/>
            </a:endParaRPr>
          </a:p>
        </p:txBody>
      </p:sp>
      <p:grpSp>
        <p:nvGrpSpPr>
          <p:cNvPr id="23581" name="Group 35"/>
          <p:cNvGrpSpPr>
            <a:grpSpLocks/>
          </p:cNvGrpSpPr>
          <p:nvPr/>
        </p:nvGrpSpPr>
        <p:grpSpPr bwMode="auto">
          <a:xfrm>
            <a:off x="5794375" y="4371975"/>
            <a:ext cx="914400" cy="1512888"/>
            <a:chOff x="3651" y="2704"/>
            <a:chExt cx="576" cy="953"/>
          </a:xfrm>
        </p:grpSpPr>
        <p:pic>
          <p:nvPicPr>
            <p:cNvPr id="13321" name="Picture 3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" y="2704"/>
              <a:ext cx="576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2" name="Picture 3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7" y="3459"/>
              <a:ext cx="19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75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9" grpId="0" animBg="1"/>
      <p:bldP spid="23580" grpId="0" animBg="1"/>
    </p:bldLst>
  </p:timing>
</p:sld>
</file>

<file path=ppt/theme/theme1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演示文稿1</Template>
  <TotalTime>73</TotalTime>
  <Words>763</Words>
  <Application>Microsoft Office PowerPoint</Application>
  <PresentationFormat>自定义</PresentationFormat>
  <Paragraphs>143</Paragraphs>
  <Slides>12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新版软件工程母版</vt:lpstr>
      <vt:lpstr>Microsoft Visio 绘图</vt:lpstr>
      <vt:lpstr>程序复杂程度的定量度量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软件设计</dc:title>
  <dc:creator>HoHo</dc:creator>
  <cp:lastModifiedBy>chy</cp:lastModifiedBy>
  <cp:revision>566</cp:revision>
  <dcterms:created xsi:type="dcterms:W3CDTF">2003-04-17T11:49:48Z</dcterms:created>
  <dcterms:modified xsi:type="dcterms:W3CDTF">2023-10-10T11:36:26Z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3884B4F5627748188C55709F62BB6635</vt:lpwstr>
  </property>
  <property fmtid="{D5CDD505-2E9C-101B-9397-08002B2CF9AE}" pid="3" name="KSOProductBuildVer">
    <vt:lpwstr>2052-11.1.0.10667</vt:lpwstr>
  </property>
</Properties>
</file>