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4" r:id="rId3"/>
    <p:sldId id="285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</p:sldIdLst>
  <p:sldSz cx="12190413" cy="6859588"/>
  <p:notesSz cx="6858000" cy="9144000"/>
  <p:defaultTextStyle>
    <a:defPPr>
      <a:defRPr lang="zh-CN"/>
    </a:defPPr>
    <a:lvl1pPr algn="l" defTabSz="108902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544513" indent="-87313" algn="l" defTabSz="108902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1089025" indent="-174625" algn="l" defTabSz="108902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631950" indent="-260350" algn="l" defTabSz="108902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2176463" indent="-347663" algn="l" defTabSz="108902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76" d="100"/>
          <a:sy n="76" d="100"/>
        </p:scale>
        <p:origin x="-261" y="-48"/>
      </p:cViewPr>
      <p:guideLst>
        <p:guide orient="horz" pos="2161"/>
        <p:guide pos="3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CB724E0C-7F71-4E44-A175-3A90D6C1647E}" type="datetimeFigureOut">
              <a:rPr lang="zh-CN" altLang="en-US"/>
              <a:pPr>
                <a:defRPr/>
              </a:pPr>
              <a:t>2022/5/9</a:t>
            </a:fld>
            <a:endParaRPr lang="zh-CN" altLang="en-US"/>
          </a:p>
        </p:txBody>
      </p:sp>
      <p:sp>
        <p:nvSpPr>
          <p:cNvPr id="2867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AF6AE91-2327-445C-AB14-920C7FB13E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156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D111950C-BF01-41EF-9964-D30427A7841A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2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34074AAD-0579-4164-9AD2-B973267C8EEF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11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1F4857DB-1C99-4435-9AD5-E886B0706684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12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83140B5A-D095-4787-BB63-47B8B345D42B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13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2F2844B6-F57F-4BD3-AAC7-376CC62E802B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14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19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CAD50358-28C8-40D2-B4B8-81D2AFD38C48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15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7CF12A21-DA73-40E3-9F14-95C8D470FDC2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16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356DE6D5-7B12-4B08-87C2-43770B859D2F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17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55ED73B0-42BC-426B-9F57-0EEB7393D4DA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18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7793DE6A-843D-4D40-B768-57555C3E2700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19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337F41DC-55B9-4CC7-8B58-E7F19D36412D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3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25B74597-C201-4756-A4E7-4246AA272A7B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4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63640534-051C-44CF-A851-6A9FB6A2DCE2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5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30E7DFFB-7C32-4862-855D-DFD56350EEB6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6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7573CFC0-DD2E-46A1-95D5-BBA629152650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7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E5D8B9A0-3551-41C6-BC5E-848E4132ACA2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8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584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4A739180-8FC8-4CB3-86C2-9B44665ABDEF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9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1D848EC6-4D9A-47BB-A17C-7F4D397AB008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10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789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>
            <a:spLocks noChangeArrowheads="1"/>
          </p:cNvSpPr>
          <p:nvPr userDrawn="1"/>
        </p:nvSpPr>
        <p:spPr bwMode="auto">
          <a:xfrm>
            <a:off x="2682875" y="4081463"/>
            <a:ext cx="54340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zh-CN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主讲人：冯</a:t>
            </a:r>
            <a:r>
              <a:rPr lang="en-US" altLang="zh-CN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铁</a:t>
            </a:r>
          </a:p>
        </p:txBody>
      </p:sp>
      <p:pic>
        <p:nvPicPr>
          <p:cNvPr id="4" name="图片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838" y="1588"/>
            <a:ext cx="12287251" cy="691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8" descr="吉大校标（白）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71450"/>
            <a:ext cx="23574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9" descr="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9775" y="0"/>
            <a:ext cx="12922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5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240C2-2CCE-4F97-A0C5-0F6DD4B915CE}" type="datetimeFigureOut">
              <a:rPr lang="zh-CN" altLang="en-US"/>
              <a:pPr>
                <a:defRPr/>
              </a:pPr>
              <a:t>2022/5/9</a:t>
            </a:fld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2855E-1371-4264-9B04-B1FDF712A4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0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528D7-C39B-4B42-B11D-7EE2851B908C}" type="datetimeFigureOut">
              <a:rPr lang="zh-CN" altLang="en-US"/>
              <a:pPr>
                <a:defRPr/>
              </a:pPr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31B43-208B-4540-A402-645339B430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62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4067" y="274702"/>
            <a:ext cx="3655008" cy="5854467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694" y="274702"/>
            <a:ext cx="10768198" cy="5854467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BA264-15B3-4433-95F6-C637D4503808}" type="datetimeFigureOut">
              <a:rPr lang="zh-CN" altLang="en-US"/>
              <a:pPr>
                <a:defRPr/>
              </a:pPr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17F8D-53BF-4C18-9486-697D94E449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68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0413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六边形 4"/>
          <p:cNvSpPr/>
          <p:nvPr userDrawn="1"/>
        </p:nvSpPr>
        <p:spPr>
          <a:xfrm rot="5400000">
            <a:off x="266700" y="171450"/>
            <a:ext cx="400050" cy="34290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kumimoji="1" lang="zh-CN" altLang="en-US" noProof="1"/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173832" y="457994"/>
            <a:ext cx="400050" cy="344487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kumimoji="1" lang="zh-CN" altLang="en-US" noProof="1"/>
          </a:p>
        </p:txBody>
      </p:sp>
      <p:sp>
        <p:nvSpPr>
          <p:cNvPr id="7" name="六边形 6"/>
          <p:cNvSpPr/>
          <p:nvPr userDrawn="1"/>
        </p:nvSpPr>
        <p:spPr>
          <a:xfrm rot="5400000">
            <a:off x="623888" y="542925"/>
            <a:ext cx="203200" cy="174625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kumimoji="1" lang="zh-CN" altLang="en-US" noProof="1"/>
          </a:p>
        </p:txBody>
      </p:sp>
      <p:cxnSp>
        <p:nvCxnSpPr>
          <p:cNvPr id="8" name="直接连接符 7"/>
          <p:cNvCxnSpPr/>
          <p:nvPr userDrawn="1"/>
        </p:nvCxnSpPr>
        <p:spPr>
          <a:xfrm flipV="1">
            <a:off x="-9525" y="881063"/>
            <a:ext cx="12199938" cy="95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11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9775" y="0"/>
            <a:ext cx="12922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4" y="261442"/>
            <a:ext cx="5767178" cy="615569"/>
          </a:xfrm>
        </p:spPr>
        <p:txBody>
          <a:bodyPr>
            <a:noAutofit/>
          </a:bodyPr>
          <a:lstStyle>
            <a:lvl1pPr algn="l"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485579"/>
            <a:ext cx="10971372" cy="4642004"/>
          </a:xfrm>
        </p:spPr>
        <p:txBody>
          <a:bodyPr/>
          <a:lstStyle>
            <a:lvl1pPr marL="457200" indent="-457200">
              <a:buClr>
                <a:srgbClr val="FFE066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884555" indent="-340360"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  <a:defRPr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1242C-B481-415B-80F8-13279A3637AD}" type="datetimeFigureOut">
              <a:rPr lang="zh-CN" altLang="en-US"/>
              <a:pPr>
                <a:defRPr/>
              </a:pPr>
              <a:t>2022/5/9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BEFC4-88A0-4E83-AD8D-41ED18DD15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52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1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5883A-1E5C-4B54-BE3A-657E7F8066B3}" type="datetimeFigureOut">
              <a:rPr lang="zh-CN" altLang="en-US"/>
              <a:pPr>
                <a:defRPr/>
              </a:pPr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1A4F4-7B98-4336-9984-81F7B7CA30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63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695" y="1600571"/>
            <a:ext cx="7210545" cy="452859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6413" y="1600571"/>
            <a:ext cx="7212661" cy="452859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82F97-648A-4EFA-84DC-5C1181211040}" type="datetimeFigureOut">
              <a:rPr lang="zh-CN" altLang="en-US"/>
              <a:pPr>
                <a:defRPr/>
              </a:pPr>
              <a:t>2022/5/9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94CCD-B4BF-40B9-8F4B-E0E9DEA349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46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5967A-3BDB-4D9F-83B2-A5F4D167BE7A}" type="datetimeFigureOut">
              <a:rPr lang="zh-CN" altLang="en-US"/>
              <a:pPr>
                <a:defRPr/>
              </a:pPr>
              <a:t>2022/5/9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D7084-6181-4BB6-97EC-4C67CF4D41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33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六边形 3"/>
          <p:cNvSpPr/>
          <p:nvPr userDrawn="1"/>
        </p:nvSpPr>
        <p:spPr>
          <a:xfrm rot="5400000">
            <a:off x="266700" y="171450"/>
            <a:ext cx="400050" cy="34290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kumimoji="1" lang="zh-CN" altLang="en-US" noProof="1"/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173832" y="457994"/>
            <a:ext cx="400050" cy="344487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kumimoji="1" lang="zh-CN" altLang="en-US" noProof="1"/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623888" y="542925"/>
            <a:ext cx="203200" cy="174625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kumimoji="1" lang="zh-CN" altLang="en-US" noProof="1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-9525" y="890588"/>
            <a:ext cx="1219993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10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9775" y="0"/>
            <a:ext cx="12922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 txBox="1">
            <a:spLocks noChangeArrowheads="1"/>
          </p:cNvSpPr>
          <p:nvPr userDrawn="1"/>
        </p:nvSpPr>
        <p:spPr bwMode="auto">
          <a:xfrm>
            <a:off x="831850" y="261938"/>
            <a:ext cx="5767388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>
            <a:lvl1pPr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indent="-3476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indent="-3476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indent="-3476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indent="-3476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 eaLnBrk="1" hangingPunct="1"/>
            <a:endParaRPr lang="zh-CN" altLang="en-US" sz="3600" b="1">
              <a:solidFill>
                <a:srgbClr val="00F2F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标题 1"/>
          <p:cNvSpPr txBox="1">
            <a:spLocks noChangeArrowheads="1"/>
          </p:cNvSpPr>
          <p:nvPr userDrawn="1"/>
        </p:nvSpPr>
        <p:spPr bwMode="auto">
          <a:xfrm>
            <a:off x="838200" y="261938"/>
            <a:ext cx="5767388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>
            <a:lvl1pPr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indent="-3476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indent="-3476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indent="-3476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indent="-3476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 eaLnBrk="1" hangingPunct="1"/>
            <a:endParaRPr lang="zh-CN" altLang="en-US" sz="3600" b="1">
              <a:solidFill>
                <a:srgbClr val="00F2F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29FE0-E1EC-49A2-AFB2-09E167BDAB49}" type="datetimeFigureOut">
              <a:rPr lang="zh-CN" altLang="en-US"/>
              <a:pPr>
                <a:defRPr/>
              </a:pPr>
              <a:t>2022/5/9</a:t>
            </a:fld>
            <a:endParaRPr lang="zh-CN" altLang="en-US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E4867-B61C-4F8F-90B4-1AC6F08B18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147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B5159-C0F8-4B23-ADC8-11F91F3E8E3D}" type="datetimeFigureOut">
              <a:rPr lang="zh-CN" altLang="en-US"/>
              <a:pPr>
                <a:defRPr/>
              </a:pPr>
              <a:t>2022/5/9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37CCE-DEFB-498C-9A5C-31CD24B597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80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433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63215-074E-4B9B-BF43-0C7408305CAC}" type="datetimeFigureOut">
              <a:rPr lang="zh-CN" altLang="en-US"/>
              <a:pPr>
                <a:defRPr/>
              </a:pPr>
              <a:t>2022/5/9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6F7F6-307D-427D-9C7A-5ABCDE585F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0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pPr lvl="0"/>
            <a:r>
              <a:rPr lang="zh-CN" altLang="en-US" noProof="1" smtClean="0"/>
              <a:t>单击图标添加图片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F8CA6-2581-4CC9-A0FA-2D288A035C9D}" type="datetimeFigureOut">
              <a:rPr lang="zh-CN" altLang="en-US"/>
              <a:pPr>
                <a:defRPr/>
              </a:pPr>
              <a:t>2022/5/9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D31A9-7F8B-44B2-9067-7CAC9EC59E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77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12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1213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7938"/>
            <a:ext cx="2844800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 fontAlgn="auto">
              <a:defRPr sz="14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1F30D66-B999-4907-B4A1-754D67D598B5}" type="datetimeFigureOut">
              <a:rPr lang="zh-CN" altLang="en-US"/>
              <a:pPr>
                <a:defRPr/>
              </a:pPr>
              <a:t>2022/5/9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7938"/>
            <a:ext cx="3859213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 fontAlgn="auto">
              <a:defRPr sz="14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013" y="6357938"/>
            <a:ext cx="2844800" cy="365125"/>
          </a:xfrm>
          <a:prstGeom prst="rect">
            <a:avLst/>
          </a:prstGeom>
        </p:spPr>
        <p:txBody>
          <a:bodyPr vert="horz" wrap="square" lIns="108850" tIns="54425" rIns="108850" bIns="54425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C4312D1-30DA-425F-8085-1DE5D0D77F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83" r:id="rId3"/>
    <p:sldLayoutId id="2147483684" r:id="rId4"/>
    <p:sldLayoutId id="2147483685" r:id="rId5"/>
    <p:sldLayoutId id="2147483693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defTabSz="1089025" rtl="0" eaLnBrk="0" fontAlgn="base" hangingPunct="0">
        <a:spcBef>
          <a:spcPct val="0"/>
        </a:spcBef>
        <a:spcAft>
          <a:spcPct val="0"/>
        </a:spcAft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defTabSz="1089025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defTabSz="1089025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defTabSz="1089025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defTabSz="1089025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07988" indent="-407988" algn="l" defTabSz="1089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238" indent="-339725" algn="l" defTabSz="1089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488" indent="-271463" algn="l" defTabSz="1089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3050" algn="l" defTabSz="1089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513" indent="-273050" algn="l" defTabSz="1089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ctrTitle"/>
          </p:nvPr>
        </p:nvSpPr>
        <p:spPr>
          <a:xfrm>
            <a:off x="914400" y="2130425"/>
            <a:ext cx="8924925" cy="147161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编 码</a:t>
            </a:r>
          </a:p>
        </p:txBody>
      </p:sp>
      <p:pic>
        <p:nvPicPr>
          <p:cNvPr id="5123" name="图片 3" descr="吉大校标（白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71450"/>
            <a:ext cx="23574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图片 4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9775" y="0"/>
            <a:ext cx="12922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idx="1"/>
          </p:nvPr>
        </p:nvSpPr>
        <p:spPr>
          <a:xfrm>
            <a:off x="1846911" y="1269644"/>
            <a:ext cx="8496787" cy="4896214"/>
          </a:xfrm>
        </p:spPr>
        <p:txBody>
          <a:bodyPr lIns="91456" tIns="45728" rIns="91456" bIns="45728"/>
          <a:lstStyle/>
          <a:p>
            <a:pPr marL="342900" indent="-342900" defTabSz="914400" eaLnBrk="1" hangingPunct="1">
              <a:lnSpc>
                <a:spcPts val="3840"/>
              </a:lnSpc>
              <a:buClr>
                <a:schemeClr val="hlink"/>
              </a:buClr>
              <a:defRPr/>
            </a:pPr>
            <a:r>
              <a:rPr lang="zh-CN" altLang="en-US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使程序中数据说明更易于理解和维护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：</a:t>
            </a:r>
          </a:p>
          <a:p>
            <a:pPr marL="742950" lvl="1" indent="-285750" defTabSz="914400" eaLnBrk="1" hangingPunct="1">
              <a:lnSpc>
                <a:spcPts val="384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数据说明的次序应当</a:t>
            </a:r>
            <a:r>
              <a:rPr lang="zh-CN" altLang="en-US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规范化</a:t>
            </a:r>
            <a:endParaRPr lang="en-US" altLang="zh-CN" b="1" kern="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lvl="2">
              <a:lnSpc>
                <a:spcPct val="125000"/>
              </a:lnSpc>
            </a:pP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常量说明→简单变量类型说明→数组说明→公用数据块说明→所有的文件说明</a:t>
            </a:r>
          </a:p>
          <a:p>
            <a:pPr lvl="2">
              <a:lnSpc>
                <a:spcPct val="125000"/>
              </a:lnSpc>
            </a:pP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整型量→实型量→字符量→逻辑</a:t>
            </a:r>
            <a:r>
              <a:rPr lang="zh-CN" alt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量</a:t>
            </a:r>
            <a:endParaRPr lang="zh-CN" altLang="en-US" sz="1800" b="1" kern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  <a:p>
            <a:pPr marL="742950" lvl="1" indent="-285750" defTabSz="914400" eaLnBrk="1" hangingPunct="1">
              <a:lnSpc>
                <a:spcPts val="384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说明语句中变量安排</a:t>
            </a:r>
            <a:r>
              <a:rPr lang="zh-CN" altLang="en-US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有序化</a:t>
            </a:r>
            <a:endParaRPr lang="en-US" altLang="zh-CN" b="1" kern="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lvl="2">
              <a:lnSpc>
                <a:spcPct val="125000"/>
              </a:lnSpc>
              <a:defRPr/>
            </a:pP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变量按字母的顺序排列</a:t>
            </a:r>
          </a:p>
          <a:p>
            <a:pPr marL="742950" lvl="1" indent="-285750" defTabSz="914400" eaLnBrk="1" hangingPunct="1">
              <a:lnSpc>
                <a:spcPts val="384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使用</a:t>
            </a:r>
            <a:r>
              <a:rPr lang="zh-CN" altLang="en-US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注释说明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复杂数据结构</a:t>
            </a:r>
          </a:p>
        </p:txBody>
      </p:sp>
      <p:sp>
        <p:nvSpPr>
          <p:cNvPr id="14339" name="Rectangle 3"/>
          <p:cNvSpPr>
            <a:spLocks noRot="1" noChangeArrowheads="1"/>
          </p:cNvSpPr>
          <p:nvPr/>
        </p:nvSpPr>
        <p:spPr bwMode="auto">
          <a:xfrm>
            <a:off x="982663" y="117475"/>
            <a:ext cx="89662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编码风格：数据说明</a:t>
            </a:r>
          </a:p>
        </p:txBody>
      </p:sp>
      <p:sp>
        <p:nvSpPr>
          <p:cNvPr id="1434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4C60B4C-65DA-461E-8453-59188958118A}" type="slidenum">
              <a:rPr lang="en-US" altLang="zh-CN" sz="1200" smtClean="0">
                <a:solidFill>
                  <a:srgbClr val="898989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200" smtClean="0">
              <a:solidFill>
                <a:srgbClr val="898989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idx="1"/>
          </p:nvPr>
        </p:nvSpPr>
        <p:spPr>
          <a:xfrm>
            <a:off x="1846263" y="2062163"/>
            <a:ext cx="8231187" cy="1871662"/>
          </a:xfrm>
        </p:spPr>
        <p:txBody>
          <a:bodyPr lIns="91456" tIns="45728" rIns="91456" bIns="45728"/>
          <a:lstStyle/>
          <a:p>
            <a:pPr marL="342900" indent="-342900" defTabSz="914400" eaLnBrk="1" hangingPunct="1">
              <a:buClr>
                <a:schemeClr val="hlink"/>
              </a:buClr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语句构造力求</a:t>
            </a:r>
            <a:r>
              <a:rPr lang="zh-CN" altLang="en-US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简单、直接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，不能为了片面追求效率而使语句复杂化。</a:t>
            </a:r>
          </a:p>
        </p:txBody>
      </p:sp>
      <p:sp>
        <p:nvSpPr>
          <p:cNvPr id="15363" name="Rectangle 3"/>
          <p:cNvSpPr>
            <a:spLocks noRot="1" noChangeArrowheads="1"/>
          </p:cNvSpPr>
          <p:nvPr/>
        </p:nvSpPr>
        <p:spPr bwMode="auto">
          <a:xfrm>
            <a:off x="909638" y="117475"/>
            <a:ext cx="89677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编码风格：语句构造</a:t>
            </a:r>
          </a:p>
        </p:txBody>
      </p:sp>
      <p:sp>
        <p:nvSpPr>
          <p:cNvPr id="1536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685DAA3-2156-4DC1-A562-64E3284E5497}" type="slidenum">
              <a:rPr lang="en-US" altLang="zh-CN" sz="1200" smtClean="0">
                <a:solidFill>
                  <a:srgbClr val="898989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200" dirty="0" smtClean="0">
              <a:solidFill>
                <a:srgbClr val="898989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idx="1"/>
          </p:nvPr>
        </p:nvSpPr>
        <p:spPr>
          <a:xfrm>
            <a:off x="1703388" y="1125538"/>
            <a:ext cx="9288462" cy="5257800"/>
          </a:xfrm>
        </p:spPr>
        <p:txBody>
          <a:bodyPr lIns="91456" tIns="45728" rIns="91456" bIns="45728"/>
          <a:lstStyle/>
          <a:p>
            <a:pPr marL="342900" indent="-342900" defTabSz="914400" eaLnBrk="1" hangingPunct="1">
              <a:lnSpc>
                <a:spcPts val="384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1. 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在一行内只写一条语句。</a:t>
            </a:r>
          </a:p>
          <a:p>
            <a:pPr marL="342900" indent="-342900" defTabSz="914400" eaLnBrk="1" hangingPunct="1">
              <a:lnSpc>
                <a:spcPts val="384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2.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避免采用过于复杂的条件测试。</a:t>
            </a:r>
          </a:p>
          <a:p>
            <a:pPr marL="342900" indent="-342900" defTabSz="914400" eaLnBrk="1" hangingPunct="1">
              <a:lnSpc>
                <a:spcPts val="384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3.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尽量减少 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+mn-ea"/>
              </a:rPr>
              <a:t>“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非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+mn-ea"/>
              </a:rPr>
              <a:t>”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条件的测试。</a:t>
            </a:r>
          </a:p>
          <a:p>
            <a:pPr marL="342900" indent="-342900" defTabSz="914400" eaLnBrk="1" hangingPunct="1">
              <a:lnSpc>
                <a:spcPts val="384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          </a:t>
            </a:r>
            <a:r>
              <a:rPr lang="en-US" altLang="zh-CN" sz="20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IF  NOT ((CHAR&lt;</a:t>
            </a:r>
            <a:r>
              <a:rPr lang="en-US" altLang="zh-CN" sz="20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+mn-ea"/>
              </a:rPr>
              <a:t>‘</a:t>
            </a:r>
            <a:r>
              <a:rPr lang="en-US" altLang="zh-CN" sz="20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0</a:t>
            </a:r>
            <a:r>
              <a:rPr lang="en-US" altLang="zh-CN" sz="20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+mn-ea"/>
              </a:rPr>
              <a:t>’</a:t>
            </a:r>
            <a:r>
              <a:rPr lang="en-US" altLang="zh-CN" sz="20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) OR (CHAR&gt;</a:t>
            </a:r>
            <a:r>
              <a:rPr lang="en-US" altLang="zh-CN" sz="20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+mn-ea"/>
              </a:rPr>
              <a:t>‘</a:t>
            </a:r>
            <a:r>
              <a:rPr lang="en-US" altLang="zh-CN" sz="20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9</a:t>
            </a:r>
            <a:r>
              <a:rPr lang="en-US" altLang="zh-CN" sz="20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+mn-ea"/>
              </a:rPr>
              <a:t>’</a:t>
            </a:r>
            <a:r>
              <a:rPr lang="en-US" altLang="zh-CN" sz="20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))  THEN</a:t>
            </a:r>
            <a:r>
              <a:rPr lang="en-US" altLang="zh-CN" sz="20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+mn-ea"/>
              </a:rPr>
              <a:t>…</a:t>
            </a:r>
            <a:r>
              <a:rPr lang="en-US" altLang="zh-CN" sz="20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 </a:t>
            </a:r>
            <a:r>
              <a:rPr lang="en-US" altLang="zh-CN" sz="20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+mn-ea"/>
              </a:rPr>
              <a:t>…</a:t>
            </a:r>
            <a:endParaRPr lang="en-US" altLang="zh-CN" sz="2000" b="1" kern="0" dirty="0" smtClean="0">
              <a:solidFill>
                <a:srgbClr val="00B0F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marL="342900" indent="-342900" defTabSz="914400" eaLnBrk="1" hangingPunct="1">
              <a:lnSpc>
                <a:spcPts val="384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          IF (CHAR&gt;=</a:t>
            </a:r>
            <a:r>
              <a:rPr lang="en-US" altLang="zh-CN" sz="20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+mn-ea"/>
              </a:rPr>
              <a:t>‘</a:t>
            </a:r>
            <a:r>
              <a:rPr lang="en-US" altLang="zh-CN" sz="20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0</a:t>
            </a:r>
            <a:r>
              <a:rPr lang="en-US" altLang="zh-CN" sz="20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+mn-ea"/>
              </a:rPr>
              <a:t>’</a:t>
            </a:r>
            <a:r>
              <a:rPr lang="en-US" altLang="zh-CN" sz="20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) AND (CHAR&lt;=</a:t>
            </a:r>
            <a:r>
              <a:rPr lang="en-US" altLang="zh-CN" sz="20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+mn-ea"/>
              </a:rPr>
              <a:t>‘</a:t>
            </a:r>
            <a:r>
              <a:rPr lang="en-US" altLang="zh-CN" sz="20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9</a:t>
            </a:r>
            <a:r>
              <a:rPr lang="en-US" altLang="zh-CN" sz="20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+mn-ea"/>
              </a:rPr>
              <a:t>’</a:t>
            </a:r>
            <a:r>
              <a:rPr lang="en-US" altLang="zh-CN" sz="20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)   THEN </a:t>
            </a:r>
            <a:r>
              <a:rPr lang="en-US" altLang="zh-CN" sz="20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+mn-ea"/>
              </a:rPr>
              <a:t>…</a:t>
            </a:r>
            <a:r>
              <a:rPr lang="en-US" altLang="zh-CN" sz="20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 </a:t>
            </a:r>
            <a:r>
              <a:rPr lang="en-US" altLang="zh-CN" sz="20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+mn-ea"/>
              </a:rPr>
              <a:t>…</a:t>
            </a:r>
            <a:endParaRPr lang="en-US" altLang="zh-CN" sz="2000" b="1" kern="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marL="342900" indent="-342900" defTabSz="914400" eaLnBrk="1" hangingPunct="1">
              <a:lnSpc>
                <a:spcPts val="384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4.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避免大量使用循环嵌套和条件嵌套。</a:t>
            </a:r>
          </a:p>
          <a:p>
            <a:pPr marL="342900" indent="-342900" defTabSz="914400" eaLnBrk="1" hangingPunct="1">
              <a:lnSpc>
                <a:spcPts val="384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5.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利用括号使逻辑表达式或算术表达式的运算次序清晰直观。</a:t>
            </a:r>
          </a:p>
        </p:txBody>
      </p:sp>
      <p:sp>
        <p:nvSpPr>
          <p:cNvPr id="16387" name="Rectangle 3"/>
          <p:cNvSpPr>
            <a:spLocks noRot="1" noChangeArrowheads="1"/>
          </p:cNvSpPr>
          <p:nvPr/>
        </p:nvSpPr>
        <p:spPr bwMode="auto">
          <a:xfrm>
            <a:off x="909638" y="117475"/>
            <a:ext cx="89677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编码风格：语句构造</a:t>
            </a:r>
          </a:p>
        </p:txBody>
      </p:sp>
      <p:sp>
        <p:nvSpPr>
          <p:cNvPr id="1638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A82E6A-C7BB-4541-BD5C-24EE3E8C34CD}" type="slidenum">
              <a:rPr lang="en-US" altLang="zh-CN" sz="1200" smtClean="0">
                <a:solidFill>
                  <a:srgbClr val="898989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200" smtClean="0">
              <a:solidFill>
                <a:srgbClr val="898989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idx="1"/>
          </p:nvPr>
        </p:nvSpPr>
        <p:spPr>
          <a:xfrm>
            <a:off x="1630896" y="1196975"/>
            <a:ext cx="9000625" cy="5257800"/>
          </a:xfrm>
        </p:spPr>
        <p:txBody>
          <a:bodyPr lIns="91456" tIns="45728" rIns="91456" bIns="45728"/>
          <a:lstStyle/>
          <a:p>
            <a:pPr marL="342900" indent="-342900" defTabSz="914400" eaLnBrk="1" hangingPunct="1">
              <a:lnSpc>
                <a:spcPts val="384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6.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除非对效率有特殊的要求，程序编写要做到清晰第一，效率第二。不要为了追求效率而丧失了清晰性。事实上，程序效率的提高主要应通过选择高效的算法来实现。</a:t>
            </a:r>
          </a:p>
          <a:p>
            <a:pPr marL="342900" indent="-342900" defTabSz="914400" eaLnBrk="1" hangingPunct="1"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b="1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411" name="Rectangle 3"/>
          <p:cNvSpPr>
            <a:spLocks noRot="1" noChangeArrowheads="1"/>
          </p:cNvSpPr>
          <p:nvPr/>
        </p:nvSpPr>
        <p:spPr bwMode="auto">
          <a:xfrm>
            <a:off x="982663" y="117475"/>
            <a:ext cx="89662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编码风格：语句构造</a:t>
            </a:r>
          </a:p>
        </p:txBody>
      </p:sp>
      <p:sp>
        <p:nvSpPr>
          <p:cNvPr id="435205" name="Text Box 5"/>
          <p:cNvSpPr txBox="1">
            <a:spLocks noChangeArrowheads="1"/>
          </p:cNvSpPr>
          <p:nvPr/>
        </p:nvSpPr>
        <p:spPr bwMode="auto">
          <a:xfrm>
            <a:off x="2638425" y="3717925"/>
            <a:ext cx="2916238" cy="9207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defTabSz="914400" fontAlgn="auto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r>
              <a:rPr kumimoji="1"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A[ </a:t>
            </a:r>
            <a:r>
              <a:rPr kumimoji="1" lang="en-US" altLang="zh-CN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I ] </a:t>
            </a:r>
            <a:r>
              <a:rPr kumimoji="1"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=A[ I ]</a:t>
            </a:r>
            <a:r>
              <a:rPr kumimoji="1" lang="zh-CN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＋</a:t>
            </a:r>
            <a:r>
              <a:rPr kumimoji="1"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A[ T ]</a:t>
            </a:r>
            <a:r>
              <a:rPr kumimoji="1" lang="zh-CN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；</a:t>
            </a:r>
            <a:r>
              <a:rPr kumimoji="1"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A[ </a:t>
            </a:r>
            <a:r>
              <a:rPr kumimoji="1" lang="en-US" altLang="zh-CN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T ]=</a:t>
            </a:r>
            <a:r>
              <a:rPr kumimoji="1"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A[ I ]</a:t>
            </a:r>
            <a:r>
              <a:rPr kumimoji="1" lang="zh-CN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－</a:t>
            </a:r>
            <a:r>
              <a:rPr kumimoji="1"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A[ T ]</a:t>
            </a:r>
            <a:r>
              <a:rPr kumimoji="1" lang="zh-CN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；</a:t>
            </a:r>
            <a:r>
              <a:rPr kumimoji="1"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A[ I ] =A[ I ]</a:t>
            </a:r>
            <a:r>
              <a:rPr kumimoji="1" lang="zh-CN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－</a:t>
            </a:r>
            <a:r>
              <a:rPr kumimoji="1"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A[ T ]</a:t>
            </a:r>
            <a:r>
              <a:rPr kumimoji="1" lang="zh-CN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；</a:t>
            </a:r>
            <a:endParaRPr lang="zh-CN" altLang="en-US" sz="2000" b="1" dirty="0"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435206" name="Text Box 6"/>
          <p:cNvSpPr txBox="1">
            <a:spLocks noChangeArrowheads="1"/>
          </p:cNvSpPr>
          <p:nvPr/>
        </p:nvSpPr>
        <p:spPr bwMode="auto">
          <a:xfrm>
            <a:off x="6346825" y="3717925"/>
            <a:ext cx="2916000" cy="921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defTabSz="914400" fontAlgn="auto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r>
              <a:rPr kumimoji="1" lang="en-US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WORK = A[</a:t>
            </a:r>
            <a:r>
              <a:rPr kumimoji="1"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 </a:t>
            </a:r>
            <a:r>
              <a:rPr kumimoji="1" lang="en-US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T</a:t>
            </a:r>
            <a:r>
              <a:rPr kumimoji="1"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 </a:t>
            </a:r>
            <a:r>
              <a:rPr kumimoji="1" lang="en-US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]；</a:t>
            </a:r>
          </a:p>
          <a:p>
            <a:pPr algn="ctr" defTabSz="914400" fontAlgn="auto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r>
              <a:rPr kumimoji="1" lang="en-US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A</a:t>
            </a:r>
            <a:r>
              <a:rPr kumimoji="1" lang="en-US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[</a:t>
            </a:r>
            <a:r>
              <a:rPr kumimoji="1"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 </a:t>
            </a:r>
            <a:r>
              <a:rPr kumimoji="1" lang="en-US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T</a:t>
            </a:r>
            <a:r>
              <a:rPr kumimoji="1"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 </a:t>
            </a:r>
            <a:r>
              <a:rPr kumimoji="1" lang="en-US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] </a:t>
            </a:r>
            <a:r>
              <a:rPr kumimoji="1"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  </a:t>
            </a:r>
            <a:r>
              <a:rPr kumimoji="1" lang="en-US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= A[</a:t>
            </a:r>
            <a:r>
              <a:rPr kumimoji="1"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 </a:t>
            </a:r>
            <a:r>
              <a:rPr kumimoji="1" lang="en-US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I</a:t>
            </a:r>
            <a:r>
              <a:rPr kumimoji="1"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 </a:t>
            </a:r>
            <a:r>
              <a:rPr kumimoji="1" lang="en-US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]；</a:t>
            </a:r>
            <a:br>
              <a:rPr kumimoji="1" lang="en-US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</a:br>
            <a:r>
              <a:rPr kumimoji="1" lang="en-US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   </a:t>
            </a:r>
            <a:r>
              <a:rPr kumimoji="1" lang="en-US" altLang="en-US" sz="2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A</a:t>
            </a:r>
            <a:r>
              <a:rPr kumimoji="1" lang="en-US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[</a:t>
            </a:r>
            <a:r>
              <a:rPr kumimoji="1"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 </a:t>
            </a:r>
            <a:r>
              <a:rPr kumimoji="1" lang="en-US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I</a:t>
            </a:r>
            <a:r>
              <a:rPr kumimoji="1"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 </a:t>
            </a:r>
            <a:r>
              <a:rPr kumimoji="1" lang="en-US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] </a:t>
            </a:r>
            <a:r>
              <a:rPr kumimoji="1"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   </a:t>
            </a:r>
            <a:r>
              <a:rPr kumimoji="1" lang="en-US" alt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= WORK；</a:t>
            </a:r>
            <a:endParaRPr lang="zh-CN" altLang="en-US" sz="2000" b="1" dirty="0"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17414" name="灯片编号占位符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FCC367-6CF3-47A3-A809-3788F839E923}" type="slidenum">
              <a:rPr lang="en-US" altLang="zh-CN" sz="1200" smtClean="0">
                <a:solidFill>
                  <a:srgbClr val="898989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200" smtClean="0">
              <a:solidFill>
                <a:srgbClr val="898989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5" grpId="0" animBg="1"/>
      <p:bldP spid="43520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idx="1"/>
          </p:nvPr>
        </p:nvSpPr>
        <p:spPr>
          <a:xfrm>
            <a:off x="1990725" y="1196975"/>
            <a:ext cx="8231188" cy="5257800"/>
          </a:xfrm>
        </p:spPr>
        <p:txBody>
          <a:bodyPr lIns="91456" tIns="45728" rIns="91456" bIns="45728"/>
          <a:lstStyle/>
          <a:p>
            <a:pPr marL="342900" indent="-342900" defTabSz="914400" eaLnBrk="1" hangingPunct="1"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7.程序要能直截了当地说明程序员的用意。</a:t>
            </a:r>
            <a:endParaRPr lang="zh-CN" altLang="en-US" b="1" kern="0" dirty="0"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  <a:p>
            <a:pPr marL="342900" indent="-342900" defTabSz="914400" eaLnBrk="1" hangingPunct="1">
              <a:buClr>
                <a:schemeClr val="hlink"/>
              </a:buClr>
              <a:defRPr/>
            </a:pPr>
            <a:endParaRPr lang="zh-CN" altLang="en-US" b="1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435" name="Rectangle 3"/>
          <p:cNvSpPr>
            <a:spLocks noRot="1" noChangeArrowheads="1"/>
          </p:cNvSpPr>
          <p:nvPr/>
        </p:nvSpPr>
        <p:spPr bwMode="auto">
          <a:xfrm>
            <a:off x="909638" y="117475"/>
            <a:ext cx="89677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编码风格：语句构造</a:t>
            </a:r>
          </a:p>
        </p:txBody>
      </p:sp>
      <p:sp>
        <p:nvSpPr>
          <p:cNvPr id="437253" name="Text Box 5"/>
          <p:cNvSpPr txBox="1">
            <a:spLocks noChangeArrowheads="1"/>
          </p:cNvSpPr>
          <p:nvPr/>
        </p:nvSpPr>
        <p:spPr bwMode="auto">
          <a:xfrm>
            <a:off x="3575050" y="2062163"/>
            <a:ext cx="4791075" cy="118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defTabSz="914400" fontAlgn="auto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r>
              <a:rPr kumimoji="1"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for ( </a:t>
            </a:r>
            <a:r>
              <a:rPr kumimoji="1" lang="en-US" altLang="en-US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i</a:t>
            </a:r>
            <a:r>
              <a:rPr kumimoji="1"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 = 1; </a:t>
            </a:r>
            <a:r>
              <a:rPr kumimoji="1" lang="en-US" altLang="en-US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i</a:t>
            </a:r>
            <a:r>
              <a:rPr kumimoji="1"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 &lt;= n; </a:t>
            </a:r>
            <a:r>
              <a:rPr kumimoji="1" lang="en-US" altLang="en-US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i</a:t>
            </a:r>
            <a:r>
              <a:rPr kumimoji="1"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++ )</a:t>
            </a:r>
            <a:br>
              <a:rPr kumimoji="1"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</a:br>
            <a:r>
              <a:rPr kumimoji="1"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           for ( j = 1; j &lt;= n; j++ )</a:t>
            </a:r>
            <a:br>
              <a:rPr kumimoji="1"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</a:br>
            <a:r>
              <a:rPr kumimoji="1"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              V[</a:t>
            </a:r>
            <a:r>
              <a:rPr kumimoji="1" lang="en-US" altLang="en-US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i</a:t>
            </a:r>
            <a:r>
              <a:rPr kumimoji="1"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][j] </a:t>
            </a:r>
            <a:r>
              <a:rPr kumimoji="1"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=</a:t>
            </a:r>
            <a:r>
              <a:rPr kumimoji="1"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 ( </a:t>
            </a:r>
            <a:r>
              <a:rPr kumimoji="1" lang="en-US" altLang="en-US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i／j</a:t>
            </a:r>
            <a:r>
              <a:rPr kumimoji="1"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 ) * ( </a:t>
            </a:r>
            <a:r>
              <a:rPr kumimoji="1" lang="en-US" altLang="en-US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j／i</a:t>
            </a:r>
            <a:r>
              <a:rPr kumimoji="1"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 )</a:t>
            </a:r>
            <a:endParaRPr kumimoji="1" lang="en-US" altLang="zh-C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</p:txBody>
      </p:sp>
      <p:sp>
        <p:nvSpPr>
          <p:cNvPr id="437254" name="Text Box 6"/>
          <p:cNvSpPr txBox="1">
            <a:spLocks noChangeArrowheads="1"/>
          </p:cNvSpPr>
          <p:nvPr/>
        </p:nvSpPr>
        <p:spPr bwMode="auto">
          <a:xfrm>
            <a:off x="3568700" y="4005263"/>
            <a:ext cx="4789488" cy="2124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defTabSz="914400" fontAlgn="auto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r>
              <a:rPr kumimoji="1" lang="en-US" alt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for ( i＝1; i &lt;= n; i++ )</a:t>
            </a:r>
            <a:br>
              <a:rPr kumimoji="1" lang="en-US" alt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</a:br>
            <a:r>
              <a:rPr kumimoji="1" lang="en-US" alt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           for ( j＝1; j &lt;= n; j++ )</a:t>
            </a:r>
            <a:br>
              <a:rPr kumimoji="1" lang="en-US" alt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</a:br>
            <a:r>
              <a:rPr kumimoji="1" lang="en-US" alt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                if ( i == j ) </a:t>
            </a:r>
            <a:br>
              <a:rPr kumimoji="1" lang="en-US" alt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</a:br>
            <a:r>
              <a:rPr kumimoji="1" lang="en-US" alt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                     V[i][j] </a:t>
            </a:r>
            <a:r>
              <a:rPr kumimoji="1" lang="en-US" altLang="zh-CN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=</a:t>
            </a:r>
            <a:r>
              <a:rPr kumimoji="1" lang="en-US" alt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 1;</a:t>
            </a:r>
            <a:br>
              <a:rPr kumimoji="1" lang="en-US" alt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</a:br>
            <a:r>
              <a:rPr kumimoji="1" lang="en-US" alt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                </a:t>
            </a:r>
            <a:r>
              <a:rPr kumimoji="1" lang="en-US" altLang="zh-CN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else</a:t>
            </a:r>
            <a:r>
              <a:rPr kumimoji="1" lang="en-US" alt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/>
            </a:r>
            <a:br>
              <a:rPr kumimoji="1" lang="en-US" alt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</a:br>
            <a:r>
              <a:rPr kumimoji="1" lang="en-US" alt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                     V[i][j] </a:t>
            </a:r>
            <a:r>
              <a:rPr kumimoji="1" lang="en-US" altLang="zh-CN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=</a:t>
            </a:r>
            <a:r>
              <a:rPr kumimoji="1" lang="en-US" alt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 0;</a:t>
            </a:r>
          </a:p>
        </p:txBody>
      </p:sp>
      <p:sp>
        <p:nvSpPr>
          <p:cNvPr id="18438" name="灯片编号占位符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D831F85-2B10-4D36-9871-07D0040DE680}" type="slidenum">
              <a:rPr lang="en-US" altLang="zh-CN" sz="1200" smtClean="0">
                <a:solidFill>
                  <a:srgbClr val="898989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200" smtClean="0">
              <a:solidFill>
                <a:srgbClr val="898989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3" grpId="0" animBg="1"/>
      <p:bldP spid="437254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idx="1"/>
          </p:nvPr>
        </p:nvSpPr>
        <p:spPr>
          <a:xfrm>
            <a:off x="1774906" y="1269644"/>
            <a:ext cx="8231187" cy="3529013"/>
          </a:xfrm>
        </p:spPr>
        <p:txBody>
          <a:bodyPr lIns="91456" tIns="45728" rIns="91456" bIns="45728"/>
          <a:lstStyle/>
          <a:p>
            <a:pPr marL="342900" indent="-342900" defTabSz="914400" eaLnBrk="1" hangingPunct="1"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8.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首先要保证程序正确</a:t>
            </a:r>
            <a:r>
              <a:rPr lang="en-US" altLang="zh-CN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,   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然后才要求提高速度。</a:t>
            </a:r>
            <a:endParaRPr lang="en-US" altLang="zh-CN" b="1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marL="342900" indent="-342900" defTabSz="914400" eaLnBrk="1" hangingPunct="1"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9.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让编译程序做简单的优化。</a:t>
            </a:r>
          </a:p>
          <a:p>
            <a:pPr marL="342900" indent="-342900" defTabSz="914400" eaLnBrk="1" hangingPunct="1"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10.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尽可能使用库函数。</a:t>
            </a:r>
          </a:p>
          <a:p>
            <a:pPr marL="342900" indent="-342900" defTabSz="914400" eaLnBrk="1" hangingPunct="1"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11.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避免使用临时变量而使可读性下降。</a:t>
            </a:r>
          </a:p>
          <a:p>
            <a:pPr marL="342900" indent="-342900" defTabSz="914400" eaLnBrk="1" hangingPunct="1"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          </a:t>
            </a:r>
            <a:r>
              <a:rPr lang="zh-CN" altLang="en-US" sz="28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将</a:t>
            </a:r>
            <a:r>
              <a:rPr lang="en-US" altLang="zh-CN" sz="28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X=A [I] + 1/A [I] </a:t>
            </a:r>
            <a:r>
              <a:rPr lang="zh-CN" altLang="en-US" sz="28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写成 </a:t>
            </a:r>
            <a:r>
              <a:rPr lang="en-US" altLang="zh-CN" sz="28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AI=A[I]; X=AI+1/AI</a:t>
            </a:r>
            <a:r>
              <a:rPr lang="zh-CN" altLang="en-US" sz="28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？</a:t>
            </a:r>
            <a:endParaRPr lang="zh-CN" altLang="en-US" b="1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marL="342900" indent="-342900" defTabSz="914400" eaLnBrk="1" hangingPunct="1">
              <a:spcBef>
                <a:spcPct val="5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12.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避免不必要的转移。</a:t>
            </a:r>
          </a:p>
        </p:txBody>
      </p:sp>
      <p:sp>
        <p:nvSpPr>
          <p:cNvPr id="19459" name="Rectangle 3"/>
          <p:cNvSpPr>
            <a:spLocks noRot="1" noChangeArrowheads="1"/>
          </p:cNvSpPr>
          <p:nvPr/>
        </p:nvSpPr>
        <p:spPr bwMode="auto">
          <a:xfrm>
            <a:off x="909638" y="117475"/>
            <a:ext cx="89677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编码风格：语句构造</a:t>
            </a:r>
          </a:p>
        </p:txBody>
      </p:sp>
      <p:sp>
        <p:nvSpPr>
          <p:cNvPr id="1946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F7586FA-72F0-491D-9A14-443EDA108FA7}" type="slidenum">
              <a:rPr lang="en-US" altLang="zh-CN" sz="1200" smtClean="0">
                <a:solidFill>
                  <a:srgbClr val="898989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200" smtClean="0">
              <a:solidFill>
                <a:srgbClr val="898989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1346" name="Rectangle 2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342876" y="1413654"/>
                <a:ext cx="10296715" cy="3168650"/>
              </a:xfrm>
            </p:spPr>
            <p:txBody>
              <a:bodyPr lIns="91456" tIns="45728" rIns="91456" bIns="45728"/>
              <a:lstStyle/>
              <a:p>
                <a:pPr marL="342900" indent="-342900" defTabSz="914400" eaLnBrk="1" hangingPunct="1">
                  <a:buClr>
                    <a:schemeClr val="hlink"/>
                  </a:buClr>
                  <a:buFont typeface="Wingdings" panose="05000000000000000000" pitchFamily="2" charset="2"/>
                  <a:buNone/>
                  <a:defRPr/>
                </a:pPr>
                <a:r>
                  <a:rPr lang="en-US" altLang="zh-CN" b="1" kern="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13. </a:t>
                </a:r>
                <a:r>
                  <a:rPr lang="zh-CN" altLang="en-US" b="1" kern="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尽量只采用三种基本的控制结构来编写程序。</a:t>
                </a:r>
              </a:p>
              <a:p>
                <a:pPr marL="342900" indent="-342900" defTabSz="914400" eaLnBrk="1" hangingPunct="1">
                  <a:buClr>
                    <a:schemeClr val="hlink"/>
                  </a:buClr>
                  <a:buFont typeface="Wingdings" panose="05000000000000000000" pitchFamily="2" charset="2"/>
                  <a:buNone/>
                  <a:defRPr/>
                </a:pPr>
                <a:r>
                  <a:rPr lang="en-US" altLang="zh-CN" b="1" kern="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14. </a:t>
                </a:r>
                <a:r>
                  <a:rPr lang="zh-CN" altLang="en-US" b="1" kern="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避免使用空的</a:t>
                </a:r>
                <a:r>
                  <a:rPr lang="en-US" altLang="zh-CN" b="1" kern="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ELSE</a:t>
                </a:r>
                <a:r>
                  <a:rPr lang="zh-CN" altLang="en-US" b="1" kern="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语句和</a:t>
                </a:r>
                <a:r>
                  <a:rPr lang="en-US" altLang="zh-CN" b="1" kern="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IF</a:t>
                </a:r>
                <a:r>
                  <a:rPr lang="en-US" altLang="zh-CN" b="1" kern="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/>
                    <a:ea typeface="+mn-ea"/>
                  </a:rPr>
                  <a:t>…</a:t>
                </a:r>
                <a:r>
                  <a:rPr lang="en-US" altLang="zh-CN" b="1" kern="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  THEN IF</a:t>
                </a:r>
                <a:r>
                  <a:rPr lang="en-US" altLang="zh-CN" b="1" kern="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/>
                    <a:ea typeface="+mn-ea"/>
                  </a:rPr>
                  <a:t>…</a:t>
                </a:r>
                <a:r>
                  <a:rPr lang="zh-CN" altLang="en-US" b="1" kern="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的语句。</a:t>
                </a:r>
              </a:p>
              <a:p>
                <a:pPr marL="342900" indent="-342900" defTabSz="914400" eaLnBrk="1" hangingPunct="1">
                  <a:buClr>
                    <a:schemeClr val="hlink"/>
                  </a:buClr>
                  <a:buFont typeface="Wingdings" panose="05000000000000000000" pitchFamily="2" charset="2"/>
                  <a:buNone/>
                  <a:defRPr/>
                </a:pPr>
                <a:r>
                  <a:rPr lang="en-US" altLang="zh-CN" b="1" kern="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15. </a:t>
                </a:r>
                <a:r>
                  <a:rPr lang="zh-CN" altLang="en-US" b="1" kern="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不要单独进行浮点数的比较，而是采用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b="1" i="0" kern="0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/>
                        <a:ea typeface="+mn-ea"/>
                      </a:rPr>
                      <m:t>|</m:t>
                    </m:r>
                    <m:sSub>
                      <m:sSubPr>
                        <m:ctrlPr>
                          <a:rPr lang="en-US" altLang="zh-CN" sz="2800" b="1" i="1" kern="0" dirty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1" i="1" kern="0" dirty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/>
                            <a:ea typeface="+mn-ea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kern="0" dirty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/>
                            <a:ea typeface="+mn-ea"/>
                          </a:rPr>
                          <m:t>𝟎</m:t>
                        </m:r>
                      </m:sub>
                    </m:sSub>
                    <m:r>
                      <a:rPr lang="en-US" altLang="zh-CN" sz="2800" b="1" i="1" kern="0" dirty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/>
                        <a:ea typeface="+mn-ea"/>
                      </a:rPr>
                      <m:t>−</m:t>
                    </m:r>
                    <m:sSub>
                      <m:sSubPr>
                        <m:ctrlPr>
                          <a:rPr lang="en-US" altLang="zh-CN" sz="2800" b="1" i="1" kern="0" dirty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1" i="1" kern="0" dirty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/>
                            <a:ea typeface="+mn-ea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kern="0" dirty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800" b="1" i="0" kern="0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/>
                        <a:ea typeface="+mn-ea"/>
                      </a:rPr>
                      <m:t>|</m:t>
                    </m:r>
                    <m:r>
                      <a:rPr lang="en-US" altLang="zh-CN" sz="2800" b="1" i="1" kern="0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/>
                        <a:ea typeface="Cambria Math"/>
                      </a:rPr>
                      <m:t>&lt;</m:t>
                    </m:r>
                    <m:r>
                      <a:rPr lang="zh-CN" altLang="en-US" sz="2800" b="1" i="1" kern="0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/>
                        <a:ea typeface="Cambria Math"/>
                      </a:rPr>
                      <m:t>𝜺</m:t>
                    </m:r>
                  </m:oMath>
                </a14:m>
                <a:endParaRPr lang="en-US" altLang="zh-CN" b="1" kern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endParaRPr>
              </a:p>
              <a:p>
                <a:pPr marL="342900" indent="-342900" defTabSz="914400" eaLnBrk="1" hangingPunct="1">
                  <a:buClr>
                    <a:schemeClr val="hlink"/>
                  </a:buClr>
                  <a:buFont typeface="Wingdings" panose="05000000000000000000" pitchFamily="2" charset="2"/>
                  <a:buNone/>
                  <a:defRPr/>
                </a:pPr>
                <a:r>
                  <a:rPr lang="en-US" altLang="zh-CN" b="1" kern="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16. </a:t>
                </a:r>
                <a:r>
                  <a:rPr lang="zh-CN" altLang="en-US" b="1" kern="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尽可能用通俗易懂的伪码来描述程序的流程，然后再翻译成必须使用的语言。</a:t>
                </a:r>
              </a:p>
              <a:p>
                <a:pPr marL="342900" indent="-342900" defTabSz="914400" eaLnBrk="1" hangingPunct="1">
                  <a:buClr>
                    <a:schemeClr val="hlink"/>
                  </a:buClr>
                  <a:buFont typeface="Wingdings" panose="05000000000000000000" pitchFamily="2" charset="2"/>
                  <a:buNone/>
                  <a:defRPr/>
                </a:pPr>
                <a:r>
                  <a:rPr lang="en-US" altLang="zh-CN" b="1" kern="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/>
                    <a:ea typeface="+mn-ea"/>
                  </a:rPr>
                  <a:t>……</a:t>
                </a:r>
              </a:p>
            </p:txBody>
          </p:sp>
        </mc:Choice>
        <mc:Fallback xmlns="">
          <p:sp>
            <p:nvSpPr>
              <p:cNvPr id="44134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2876" y="1413654"/>
                <a:ext cx="10296715" cy="3168650"/>
              </a:xfrm>
              <a:blipFill rotWithShape="1">
                <a:blip r:embed="rId3"/>
                <a:stretch>
                  <a:fillRect l="-1539" t="-3654" r="-947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3" name="Rectangle 3"/>
          <p:cNvSpPr>
            <a:spLocks noRot="1" noChangeArrowheads="1"/>
          </p:cNvSpPr>
          <p:nvPr/>
        </p:nvSpPr>
        <p:spPr bwMode="auto">
          <a:xfrm>
            <a:off x="909638" y="117475"/>
            <a:ext cx="89677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编码风格：语句构造</a:t>
            </a:r>
          </a:p>
        </p:txBody>
      </p:sp>
      <p:sp>
        <p:nvSpPr>
          <p:cNvPr id="2048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6F00C5A-A06D-437F-B609-C574FBE417CA}" type="slidenum">
              <a:rPr lang="en-US" altLang="zh-CN" sz="1200" smtClean="0">
                <a:solidFill>
                  <a:srgbClr val="898989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200" smtClean="0">
              <a:solidFill>
                <a:srgbClr val="898989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2205038"/>
            <a:ext cx="10729913" cy="2162175"/>
          </a:xfrm>
        </p:spPr>
        <p:txBody>
          <a:bodyPr lIns="91456" tIns="45728" rIns="91456" bIns="45728"/>
          <a:lstStyle/>
          <a:p>
            <a:pPr marL="342900" indent="-342900" defTabSz="914400" eaLnBrk="1" hangingPunct="1">
              <a:buClr>
                <a:schemeClr val="hlink"/>
              </a:buClr>
              <a:defRPr/>
            </a:pPr>
            <a:endParaRPr lang="zh-CN" altLang="en-US" b="1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marL="742950" lvl="1" indent="-285750" defTabSz="914400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40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+mn-ea"/>
              </a:rPr>
              <a:t>“</a:t>
            </a:r>
            <a:r>
              <a:rPr lang="zh-CN" altLang="en-US" sz="40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如果我不是编码的人，那么能看懂它吗？</a:t>
            </a:r>
            <a:r>
              <a:rPr lang="zh-CN" altLang="en-US" sz="40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+mn-ea"/>
              </a:rPr>
              <a:t>”</a:t>
            </a:r>
          </a:p>
        </p:txBody>
      </p:sp>
      <p:sp>
        <p:nvSpPr>
          <p:cNvPr id="21507" name="Rectangle 3"/>
          <p:cNvSpPr>
            <a:spLocks noRot="1" noChangeArrowheads="1"/>
          </p:cNvSpPr>
          <p:nvPr/>
        </p:nvSpPr>
        <p:spPr bwMode="auto">
          <a:xfrm>
            <a:off x="982663" y="117475"/>
            <a:ext cx="89662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编码风格：语句构造</a:t>
            </a:r>
          </a:p>
        </p:txBody>
      </p:sp>
      <p:sp>
        <p:nvSpPr>
          <p:cNvPr id="2150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62EC50D-7DE3-4114-B1E1-BF79506FC927}" type="slidenum">
              <a:rPr lang="en-US" altLang="zh-CN" sz="1200" smtClean="0">
                <a:solidFill>
                  <a:srgbClr val="898989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200" smtClean="0">
              <a:solidFill>
                <a:srgbClr val="898989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3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3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3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idx="1"/>
          </p:nvPr>
        </p:nvSpPr>
        <p:spPr>
          <a:xfrm>
            <a:off x="1127125" y="1196975"/>
            <a:ext cx="10799763" cy="5257800"/>
          </a:xfrm>
        </p:spPr>
        <p:txBody>
          <a:bodyPr lIns="91456" tIns="45728" rIns="91456" bIns="45728"/>
          <a:lstStyle/>
          <a:p>
            <a:pPr marL="742950" lvl="1" indent="-285750" defTabSz="914400" eaLnBrk="1" hangingPunct="1">
              <a:lnSpc>
                <a:spcPts val="384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1.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对所有的输入数据都要进行检验；</a:t>
            </a:r>
          </a:p>
          <a:p>
            <a:pPr marL="742950" lvl="1" indent="-285750" defTabSz="914400" eaLnBrk="1" hangingPunct="1">
              <a:lnSpc>
                <a:spcPts val="384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2.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检查输入项的各种重要组合的合理性，必要时报告输入状态信息；</a:t>
            </a:r>
          </a:p>
          <a:p>
            <a:pPr marL="742950" lvl="1" indent="-285750" defTabSz="914400" eaLnBrk="1" hangingPunct="1">
              <a:lnSpc>
                <a:spcPts val="384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3.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使得输入的步骤和操作尽可能简单，并保持简单的输入格式；</a:t>
            </a:r>
          </a:p>
          <a:p>
            <a:pPr marL="742950" lvl="1" indent="-285750" defTabSz="914400" eaLnBrk="1" hangingPunct="1">
              <a:lnSpc>
                <a:spcPts val="384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4.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输入数据时，应允许使用自由格式输入；</a:t>
            </a:r>
          </a:p>
          <a:p>
            <a:pPr marL="742950" lvl="1" indent="-285750" defTabSz="914400" eaLnBrk="1" hangingPunct="1">
              <a:lnSpc>
                <a:spcPts val="384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5.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应允许缺省值；</a:t>
            </a:r>
          </a:p>
          <a:p>
            <a:pPr marL="742950" lvl="1" indent="-285750" defTabSz="914400" eaLnBrk="1" hangingPunct="1">
              <a:lnSpc>
                <a:spcPts val="384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6.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输入一批数据时，最好使用输入结束标志，而不要由用户指定输入数据数目；</a:t>
            </a:r>
          </a:p>
          <a:p>
            <a:pPr marL="342900" indent="-342900" defTabSz="914400" eaLnBrk="1" hangingPunct="1">
              <a:lnSpc>
                <a:spcPts val="3840"/>
              </a:lnSpc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b="1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2531" name="Rectangle 3"/>
          <p:cNvSpPr>
            <a:spLocks noRot="1" noChangeArrowheads="1"/>
          </p:cNvSpPr>
          <p:nvPr/>
        </p:nvSpPr>
        <p:spPr bwMode="auto">
          <a:xfrm>
            <a:off x="909638" y="117475"/>
            <a:ext cx="89677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编码风格：输入／输出</a:t>
            </a:r>
          </a:p>
        </p:txBody>
      </p:sp>
      <p:sp>
        <p:nvSpPr>
          <p:cNvPr id="2253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8E8BC07-D00D-41DE-B60F-838817B208D3}" type="slidenum">
              <a:rPr lang="en-US" altLang="zh-CN" sz="1200" smtClean="0">
                <a:solidFill>
                  <a:srgbClr val="898989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200" smtClean="0">
              <a:solidFill>
                <a:srgbClr val="898989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idx="1"/>
          </p:nvPr>
        </p:nvSpPr>
        <p:spPr>
          <a:xfrm>
            <a:off x="766763" y="1196975"/>
            <a:ext cx="10801350" cy="5437188"/>
          </a:xfrm>
        </p:spPr>
        <p:txBody>
          <a:bodyPr lIns="91456" tIns="45728" rIns="91456" bIns="45728"/>
          <a:lstStyle/>
          <a:p>
            <a:pPr marL="742950" lvl="1" indent="-285750" defTabSz="914400" eaLnBrk="1" hangingPunct="1">
              <a:lnSpc>
                <a:spcPts val="384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7.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在交互式输入输出时，要在屏幕上使用提示符明确提示交互输入的请求，指明可使用选择项的种类和取值范围。同时，在数据输入的过程中和输入结束时，也要在屏幕上给出状态信息；</a:t>
            </a:r>
          </a:p>
          <a:p>
            <a:pPr marL="742950" lvl="1" indent="-285750" defTabSz="914400" eaLnBrk="1" hangingPunct="1">
              <a:lnSpc>
                <a:spcPts val="384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 </a:t>
            </a:r>
            <a:r>
              <a:rPr lang="en-US" altLang="zh-CN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8.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 应保持输入格式与输入语句要求的一致性；</a:t>
            </a:r>
          </a:p>
          <a:p>
            <a:pPr marL="742950" lvl="1" indent="-285750" defTabSz="914400" eaLnBrk="1" hangingPunct="1">
              <a:lnSpc>
                <a:spcPts val="384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 </a:t>
            </a:r>
            <a:r>
              <a:rPr lang="en-US" altLang="zh-CN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9. 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给所有的输出加注解，并设计输出报表格式。</a:t>
            </a:r>
            <a:endParaRPr lang="en-US" altLang="zh-CN" b="1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marL="742950" lvl="1" indent="-285750" algn="just" defTabSz="914400" eaLnBrk="1" hangingPunct="1">
              <a:lnSpc>
                <a:spcPct val="9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/>
            </a:r>
            <a:b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</a:br>
            <a:endParaRPr lang="zh-CN" altLang="en-US" b="1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3555" name="Rectangle 3"/>
          <p:cNvSpPr>
            <a:spLocks noRot="1" noChangeArrowheads="1"/>
          </p:cNvSpPr>
          <p:nvPr/>
        </p:nvSpPr>
        <p:spPr bwMode="auto">
          <a:xfrm>
            <a:off x="909638" y="117475"/>
            <a:ext cx="89677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编码风格：输入／输出</a:t>
            </a:r>
          </a:p>
        </p:txBody>
      </p:sp>
      <p:sp>
        <p:nvSpPr>
          <p:cNvPr id="2355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5EC5EB8-1824-4608-B08A-D2A4A24965C1}" type="slidenum">
              <a:rPr lang="en-US" altLang="zh-CN" sz="1200" smtClean="0">
                <a:solidFill>
                  <a:srgbClr val="898989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200" smtClean="0">
              <a:solidFill>
                <a:srgbClr val="898989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idx="1"/>
          </p:nvPr>
        </p:nvSpPr>
        <p:spPr>
          <a:xfrm>
            <a:off x="1630363" y="1846263"/>
            <a:ext cx="9145587" cy="2016125"/>
          </a:xfrm>
        </p:spPr>
        <p:txBody>
          <a:bodyPr lIns="91465" tIns="45732" rIns="91465" bIns="45732"/>
          <a:lstStyle/>
          <a:p>
            <a:pPr marL="342900" indent="-342900" defTabSz="914400" eaLnBrk="1" hangingPunct="1">
              <a:buClr>
                <a:schemeClr val="hlink"/>
              </a:buClr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任务：伪代码程序</a:t>
            </a:r>
            <a:r>
              <a:rPr lang="en-US" altLang="zh-CN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---&gt;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程序设计语言程序。</a:t>
            </a:r>
            <a:endParaRPr lang="zh-CN" altLang="en-US" b="1" kern="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marL="342900" indent="-342900" defTabSz="914400" eaLnBrk="1" hangingPunct="1">
              <a:buClr>
                <a:schemeClr val="hlink"/>
              </a:buClr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程序设计语言的</a:t>
            </a:r>
            <a:r>
              <a:rPr lang="zh-CN" altLang="en-US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特性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和程序设计</a:t>
            </a:r>
            <a:r>
              <a:rPr lang="zh-CN" altLang="en-US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风格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会深刻地影响软件的质量和可维护性。</a:t>
            </a:r>
          </a:p>
        </p:txBody>
      </p:sp>
      <p:sp>
        <p:nvSpPr>
          <p:cNvPr id="6147" name="Rectangle 3"/>
          <p:cNvSpPr>
            <a:spLocks noRot="1" noChangeArrowheads="1"/>
          </p:cNvSpPr>
          <p:nvPr/>
        </p:nvSpPr>
        <p:spPr bwMode="auto">
          <a:xfrm>
            <a:off x="982663" y="117475"/>
            <a:ext cx="89677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从设计向编码过渡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idx="1"/>
          </p:nvPr>
        </p:nvSpPr>
        <p:spPr>
          <a:xfrm>
            <a:off x="1414463" y="1485900"/>
            <a:ext cx="9937750" cy="3708400"/>
          </a:xfrm>
        </p:spPr>
        <p:txBody>
          <a:bodyPr lIns="91456" tIns="45728" rIns="91456" bIns="45728"/>
          <a:lstStyle/>
          <a:p>
            <a:pPr marL="342900" indent="-342900" defTabSz="914400" eaLnBrk="1" hangingPunct="1">
              <a:lnSpc>
                <a:spcPts val="3840"/>
              </a:lnSpc>
              <a:buClr>
                <a:schemeClr val="hlink"/>
              </a:buClr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程序效率是指程序的</a:t>
            </a:r>
            <a:r>
              <a:rPr lang="zh-CN" altLang="en-US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运行速度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及程序占用的</a:t>
            </a:r>
            <a:r>
              <a:rPr lang="zh-CN" altLang="en-US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存储空间</a:t>
            </a:r>
            <a:endParaRPr lang="zh-CN" altLang="en-US" b="1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marL="742950" lvl="1" indent="-285750" defTabSz="914400" eaLnBrk="1" hangingPunct="1">
              <a:lnSpc>
                <a:spcPts val="384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效率是性能要求，因此应该在需求分析阶段确定效率方面的要求。</a:t>
            </a:r>
          </a:p>
          <a:p>
            <a:pPr marL="742950" lvl="1" indent="-285750" defTabSz="914400" eaLnBrk="1" hangingPunct="1">
              <a:lnSpc>
                <a:spcPts val="384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效率是靠好设计来提高的。</a:t>
            </a:r>
          </a:p>
          <a:p>
            <a:pPr marL="742950" lvl="1" indent="-285750" defTabSz="914400" eaLnBrk="1" hangingPunct="1">
              <a:lnSpc>
                <a:spcPts val="384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程序的效率和程序的简单程度是一致的，不要牺牲程序的清晰性和可读性来不必要地提高效率。</a:t>
            </a:r>
          </a:p>
          <a:p>
            <a:pPr marL="742950" lvl="1" indent="-285750" defTabSz="914400" eaLnBrk="1" hangingPunct="1">
              <a:lnSpc>
                <a:spcPts val="384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lang="zh-CN" altLang="en-US" sz="3200" b="1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4579" name="Rectangle 3"/>
          <p:cNvSpPr>
            <a:spLocks noRot="1" noChangeArrowheads="1"/>
          </p:cNvSpPr>
          <p:nvPr/>
        </p:nvSpPr>
        <p:spPr bwMode="auto">
          <a:xfrm>
            <a:off x="909638" y="117475"/>
            <a:ext cx="89677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编码风格：效率问题</a:t>
            </a:r>
          </a:p>
        </p:txBody>
      </p:sp>
      <p:sp>
        <p:nvSpPr>
          <p:cNvPr id="2458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F7308AF-B4CD-423E-BA31-8FC42D2095A7}" type="slidenum">
              <a:rPr lang="en-US" altLang="zh-CN" sz="1200" smtClean="0">
                <a:solidFill>
                  <a:srgbClr val="898989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200" smtClean="0">
              <a:solidFill>
                <a:srgbClr val="898989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3" name="Rectangle 3"/>
          <p:cNvSpPr>
            <a:spLocks noGrp="1" noChangeArrowheads="1"/>
          </p:cNvSpPr>
          <p:nvPr>
            <p:ph idx="1"/>
          </p:nvPr>
        </p:nvSpPr>
        <p:spPr>
          <a:xfrm>
            <a:off x="1127125" y="1270000"/>
            <a:ext cx="10440988" cy="4679950"/>
          </a:xfrm>
        </p:spPr>
        <p:txBody>
          <a:bodyPr lIns="91456" tIns="45728" rIns="91456" bIns="45728"/>
          <a:lstStyle/>
          <a:p>
            <a:pPr marL="342900" indent="-342900" defTabSz="914400" eaLnBrk="1" hangingPunct="1">
              <a:lnSpc>
                <a:spcPts val="3800"/>
              </a:lnSpc>
              <a:buClr>
                <a:schemeClr val="hlink"/>
              </a:buClr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程序运行时间：</a:t>
            </a:r>
            <a:r>
              <a:rPr lang="zh-CN" altLang="en-US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算法的效率、程序的风格</a:t>
            </a:r>
          </a:p>
          <a:p>
            <a:pPr marL="742950" lvl="1" indent="-285750" defTabSz="914400" eaLnBrk="1" hangingPunct="1">
              <a:lnSpc>
                <a:spcPts val="38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写程序之前先简化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算术和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逻辑的表达式；</a:t>
            </a:r>
          </a:p>
          <a:p>
            <a:pPr marL="742950" lvl="1" indent="-285750" defTabSz="914400" eaLnBrk="1" hangingPunct="1">
              <a:lnSpc>
                <a:spcPts val="38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仔细研究嵌套的循环，以确定是否有语句可以从内层往外移；</a:t>
            </a:r>
          </a:p>
          <a:p>
            <a:pPr marL="742950" lvl="1" indent="-285750" defTabSz="914400" eaLnBrk="1" hangingPunct="1">
              <a:lnSpc>
                <a:spcPts val="38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尽量避免使用多维数组；</a:t>
            </a:r>
          </a:p>
          <a:p>
            <a:pPr marL="742950" lvl="1" indent="-285750" defTabSz="914400" eaLnBrk="1" hangingPunct="1">
              <a:lnSpc>
                <a:spcPts val="38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尽量避免使用指针和复杂的表；</a:t>
            </a:r>
          </a:p>
          <a:p>
            <a:pPr marL="742950" lvl="1" indent="-285750" defTabSz="914400" eaLnBrk="1" hangingPunct="1">
              <a:lnSpc>
                <a:spcPts val="38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使用执行时间短的算术运算；</a:t>
            </a:r>
          </a:p>
          <a:p>
            <a:pPr marL="742950" lvl="1" indent="-285750" defTabSz="914400" eaLnBrk="1" hangingPunct="1">
              <a:lnSpc>
                <a:spcPts val="38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不要混合使用不同的数据类型；</a:t>
            </a:r>
          </a:p>
          <a:p>
            <a:pPr marL="742950" lvl="1" indent="-285750" defTabSz="914400" eaLnBrk="1" hangingPunct="1">
              <a:lnSpc>
                <a:spcPts val="38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尽量使用整数运算和布尔表达式。</a:t>
            </a:r>
          </a:p>
        </p:txBody>
      </p:sp>
      <p:sp>
        <p:nvSpPr>
          <p:cNvPr id="2560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F81EA6A-F428-48F8-81A9-E96CC14A1A77}" type="slidenum">
              <a:rPr lang="en-US" altLang="zh-CN" sz="1200" smtClean="0">
                <a:solidFill>
                  <a:srgbClr val="898989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200" smtClean="0">
              <a:solidFill>
                <a:srgbClr val="898989"/>
              </a:solidFill>
              <a:latin typeface="Arial" pitchFamily="34" charset="0"/>
            </a:endParaRPr>
          </a:p>
        </p:txBody>
      </p:sp>
      <p:sp>
        <p:nvSpPr>
          <p:cNvPr id="5" name="Rectangle 3"/>
          <p:cNvSpPr>
            <a:spLocks noRot="1" noChangeArrowheads="1"/>
          </p:cNvSpPr>
          <p:nvPr/>
        </p:nvSpPr>
        <p:spPr bwMode="auto">
          <a:xfrm>
            <a:off x="909638" y="117475"/>
            <a:ext cx="89677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编码风格：效率问题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idx="1"/>
          </p:nvPr>
        </p:nvSpPr>
        <p:spPr>
          <a:xfrm>
            <a:off x="406400" y="1089025"/>
            <a:ext cx="10872788" cy="3565525"/>
          </a:xfrm>
        </p:spPr>
        <p:txBody>
          <a:bodyPr lIns="91456" tIns="45728" rIns="91456" bIns="45728"/>
          <a:lstStyle/>
          <a:p>
            <a:pPr marL="342900" indent="-342900" defTabSz="914400" eaLnBrk="1" hangingPunct="1">
              <a:lnSpc>
                <a:spcPts val="3840"/>
              </a:lnSpc>
              <a:buClr>
                <a:schemeClr val="hlink"/>
              </a:buClr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存储器效率：</a:t>
            </a:r>
          </a:p>
          <a:p>
            <a:pPr marL="742950" lvl="1" indent="-285750" defTabSz="914400" eaLnBrk="1" hangingPunct="1">
              <a:lnSpc>
                <a:spcPts val="384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在大中型计算机中必须考虑操作系统</a:t>
            </a:r>
            <a:r>
              <a:rPr lang="zh-CN" altLang="en-US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页式调度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的特点。</a:t>
            </a:r>
          </a:p>
          <a:p>
            <a:pPr marL="742950" lvl="1" indent="-285750" defTabSz="914400" eaLnBrk="1" hangingPunct="1">
              <a:lnSpc>
                <a:spcPts val="384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在微处理机中选用可生成较短目标代码且存储压缩性能优良的</a:t>
            </a:r>
            <a:r>
              <a:rPr lang="zh-CN" altLang="en-US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编译程序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，在非常必要时可以使用</a:t>
            </a:r>
            <a:r>
              <a:rPr lang="zh-CN" altLang="en-US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汇编语言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。</a:t>
            </a:r>
          </a:p>
          <a:p>
            <a:pPr marL="742950" lvl="1" indent="-285750" defTabSz="914400" eaLnBrk="1" hangingPunct="1">
              <a:lnSpc>
                <a:spcPts val="384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提高执行效率的技术通常也能提高存储器效率。提高存储器效率的关键同样是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+mn-ea"/>
              </a:rPr>
              <a:t>“</a:t>
            </a:r>
            <a:r>
              <a:rPr lang="zh-CN" altLang="en-US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简单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+mn-ea"/>
              </a:rPr>
              <a:t>”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。</a:t>
            </a:r>
          </a:p>
        </p:txBody>
      </p:sp>
      <p:sp>
        <p:nvSpPr>
          <p:cNvPr id="2662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BBCAFBE-8DFE-4ACE-91A7-20C66F0A217E}" type="slidenum">
              <a:rPr lang="en-US" altLang="zh-CN" sz="1200" smtClean="0">
                <a:solidFill>
                  <a:srgbClr val="898989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200" smtClean="0">
              <a:solidFill>
                <a:srgbClr val="898989"/>
              </a:solidFill>
              <a:latin typeface="Arial" pitchFamily="34" charset="0"/>
            </a:endParaRPr>
          </a:p>
        </p:txBody>
      </p:sp>
      <p:sp>
        <p:nvSpPr>
          <p:cNvPr id="5" name="Rectangle 3"/>
          <p:cNvSpPr>
            <a:spLocks noRot="1" noChangeArrowheads="1"/>
          </p:cNvSpPr>
          <p:nvPr/>
        </p:nvSpPr>
        <p:spPr bwMode="auto">
          <a:xfrm>
            <a:off x="909638" y="117475"/>
            <a:ext cx="89677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编码风格：效率问题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idx="1"/>
          </p:nvPr>
        </p:nvSpPr>
        <p:spPr>
          <a:xfrm>
            <a:off x="1127125" y="1089025"/>
            <a:ext cx="10080625" cy="5221288"/>
          </a:xfrm>
        </p:spPr>
        <p:txBody>
          <a:bodyPr lIns="91456" tIns="45728" rIns="91456" bIns="45728"/>
          <a:lstStyle/>
          <a:p>
            <a:pPr marL="342900" indent="-342900" defTabSz="914400" eaLnBrk="1" hangingPunct="1">
              <a:lnSpc>
                <a:spcPts val="3840"/>
              </a:lnSpc>
              <a:buClr>
                <a:schemeClr val="hlink"/>
              </a:buClr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输入输出的效率：</a:t>
            </a:r>
          </a:p>
          <a:p>
            <a:pPr marL="742950" lvl="1" indent="-285750" defTabSz="914400" eaLnBrk="1" hangingPunct="1">
              <a:lnSpc>
                <a:spcPts val="384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简单清晰是关键；</a:t>
            </a:r>
          </a:p>
          <a:p>
            <a:pPr marL="742950" lvl="1" indent="-285750" defTabSz="914400" eaLnBrk="1" hangingPunct="1">
              <a:lnSpc>
                <a:spcPts val="384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硬件之间的通信效率：</a:t>
            </a:r>
          </a:p>
          <a:p>
            <a:pPr marL="1143000" lvl="2" indent="-228600" defTabSz="914400" eaLnBrk="1" hangingPunct="1">
              <a:lnSpc>
                <a:spcPts val="384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所有输入输出都应该有缓冲，以减少用于通信的额外开销；</a:t>
            </a:r>
          </a:p>
          <a:p>
            <a:pPr marL="1143000" lvl="2" indent="-228600" defTabSz="914400" eaLnBrk="1" hangingPunct="1">
              <a:lnSpc>
                <a:spcPts val="384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对二级存储器</a:t>
            </a:r>
            <a:r>
              <a:rPr lang="en-US" altLang="zh-CN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(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如磁盘</a:t>
            </a:r>
            <a:r>
              <a:rPr lang="en-US" altLang="zh-CN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)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应选用最简单的访问方法；</a:t>
            </a:r>
          </a:p>
          <a:p>
            <a:pPr marL="1143000" lvl="2" indent="-228600" defTabSz="914400" eaLnBrk="1" hangingPunct="1">
              <a:lnSpc>
                <a:spcPts val="384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二级存储器的输入输出应该以信息组为单位进行；</a:t>
            </a:r>
          </a:p>
          <a:p>
            <a:pPr marL="1143000" lvl="2" indent="-228600" defTabSz="914400" eaLnBrk="1" hangingPunct="1">
              <a:lnSpc>
                <a:spcPts val="384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如果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+mn-ea"/>
              </a:rPr>
              <a:t>“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超高效的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+mn-ea"/>
              </a:rPr>
              <a:t>”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输入输出很难被人理解，则不应采用这种方法。</a:t>
            </a:r>
          </a:p>
          <a:p>
            <a:pPr marL="742950" lvl="1" indent="-285750" defTabSz="914400" eaLnBrk="1" hangingPunct="1">
              <a:lnSpc>
                <a:spcPts val="384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lang="zh-CN" altLang="en-US" b="1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27651" name="Rectangle 3"/>
          <p:cNvSpPr>
            <a:spLocks noRot="1" noChangeArrowheads="1"/>
          </p:cNvSpPr>
          <p:nvPr/>
        </p:nvSpPr>
        <p:spPr bwMode="auto">
          <a:xfrm>
            <a:off x="909638" y="117475"/>
            <a:ext cx="89677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编码风格：效率问题</a:t>
            </a:r>
          </a:p>
        </p:txBody>
      </p:sp>
      <p:sp>
        <p:nvSpPr>
          <p:cNvPr id="2765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7CC428A-39DA-487F-AFAF-1468CD52EEB3}" type="slidenum">
              <a:rPr lang="en-US" altLang="zh-CN" sz="1200" smtClean="0">
                <a:solidFill>
                  <a:srgbClr val="898989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200" smtClean="0">
              <a:solidFill>
                <a:srgbClr val="898989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idx="1"/>
          </p:nvPr>
        </p:nvSpPr>
        <p:spPr>
          <a:xfrm>
            <a:off x="2998788" y="1125538"/>
            <a:ext cx="5761037" cy="4970462"/>
          </a:xfrm>
        </p:spPr>
        <p:txBody>
          <a:bodyPr lIns="91465" tIns="45732" rIns="91465" bIns="45732"/>
          <a:lstStyle/>
          <a:p>
            <a:pPr marL="342900" indent="-342900" defTabSz="914400" eaLnBrk="1" hangingPunct="1">
              <a:buClr>
                <a:schemeClr val="hlink"/>
              </a:buClr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系统用户的要求</a:t>
            </a:r>
          </a:p>
          <a:p>
            <a:pPr marL="342900" indent="-342900" defTabSz="914400" eaLnBrk="1" hangingPunct="1">
              <a:buClr>
                <a:schemeClr val="hlink"/>
              </a:buClr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可以使用的编译程序</a:t>
            </a:r>
          </a:p>
          <a:p>
            <a:pPr marL="342900" indent="-342900" defTabSz="914400" eaLnBrk="1" hangingPunct="1">
              <a:buClr>
                <a:schemeClr val="hlink"/>
              </a:buClr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可以得到的软件工具</a:t>
            </a:r>
          </a:p>
          <a:p>
            <a:pPr marL="342900" indent="-342900" defTabSz="914400" eaLnBrk="1" hangingPunct="1">
              <a:buClr>
                <a:schemeClr val="hlink"/>
              </a:buClr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工程规模</a:t>
            </a:r>
          </a:p>
          <a:p>
            <a:pPr marL="342900" indent="-342900" defTabSz="914400" eaLnBrk="1" hangingPunct="1">
              <a:buClr>
                <a:schemeClr val="hlink"/>
              </a:buClr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程序员的知识</a:t>
            </a:r>
          </a:p>
          <a:p>
            <a:pPr marL="342900" indent="-342900" defTabSz="914400" eaLnBrk="1" hangingPunct="1">
              <a:buClr>
                <a:schemeClr val="hlink"/>
              </a:buClr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软件可移植性要求</a:t>
            </a:r>
          </a:p>
          <a:p>
            <a:pPr marL="342900" indent="-342900" defTabSz="914400" eaLnBrk="1" hangingPunct="1">
              <a:buClr>
                <a:schemeClr val="hlink"/>
              </a:buClr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软件的应用领域</a:t>
            </a:r>
          </a:p>
        </p:txBody>
      </p:sp>
      <p:sp>
        <p:nvSpPr>
          <p:cNvPr id="7171" name="Rectangle 3"/>
          <p:cNvSpPr>
            <a:spLocks noRot="1" noChangeArrowheads="1"/>
          </p:cNvSpPr>
          <p:nvPr/>
        </p:nvSpPr>
        <p:spPr bwMode="auto">
          <a:xfrm>
            <a:off x="838200" y="117475"/>
            <a:ext cx="8967788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选择程序设计语言的实用标准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idx="1"/>
          </p:nvPr>
        </p:nvSpPr>
        <p:spPr>
          <a:xfrm>
            <a:off x="1919288" y="1196975"/>
            <a:ext cx="8231187" cy="3386138"/>
          </a:xfrm>
        </p:spPr>
        <p:txBody>
          <a:bodyPr lIns="91456" tIns="45728" rIns="91456" bIns="45728"/>
          <a:lstStyle/>
          <a:p>
            <a:pPr marL="342900" indent="-342900" defTabSz="914400" eaLnBrk="1" hangingPunct="1">
              <a:buClr>
                <a:schemeClr val="hlink"/>
              </a:buClr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好程序的代码逻辑简明清晰、易读易懂：</a:t>
            </a:r>
          </a:p>
        </p:txBody>
      </p:sp>
      <p:sp>
        <p:nvSpPr>
          <p:cNvPr id="8195" name="Rectangle 3"/>
          <p:cNvSpPr>
            <a:spLocks noRot="1" noChangeArrowheads="1"/>
          </p:cNvSpPr>
          <p:nvPr/>
        </p:nvSpPr>
        <p:spPr bwMode="auto">
          <a:xfrm>
            <a:off x="982663" y="117475"/>
            <a:ext cx="89662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编码风格</a:t>
            </a:r>
          </a:p>
        </p:txBody>
      </p:sp>
      <p:sp>
        <p:nvSpPr>
          <p:cNvPr id="8196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DE463AD-DAA0-48C4-8829-6BC5C2C5BACA}" type="slidenum">
              <a:rPr lang="en-US" altLang="zh-CN" sz="1200" smtClean="0">
                <a:solidFill>
                  <a:srgbClr val="898989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200" smtClean="0">
              <a:solidFill>
                <a:srgbClr val="898989"/>
              </a:solidFill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6488" y="2278063"/>
            <a:ext cx="4392612" cy="22463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742950" lvl="1" indent="-285750" defTabSz="914400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程序的内部文档</a:t>
            </a:r>
          </a:p>
          <a:p>
            <a:pPr marL="742950" lvl="1" indent="-285750" defTabSz="914400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数据说明</a:t>
            </a:r>
          </a:p>
          <a:p>
            <a:pPr marL="742950" lvl="1" indent="-285750" defTabSz="914400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语句构造</a:t>
            </a:r>
          </a:p>
          <a:p>
            <a:pPr marL="742950" lvl="1" indent="-285750" defTabSz="914400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输入／输出方法</a:t>
            </a:r>
          </a:p>
          <a:p>
            <a:pPr marL="742950" lvl="1" indent="-285750" defTabSz="914400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效率问题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idx="1"/>
          </p:nvPr>
        </p:nvSpPr>
        <p:spPr>
          <a:xfrm>
            <a:off x="1271588" y="1196975"/>
            <a:ext cx="9720262" cy="5257800"/>
          </a:xfrm>
        </p:spPr>
        <p:txBody>
          <a:bodyPr lIns="91456" tIns="45728" rIns="91456" bIns="45728"/>
          <a:lstStyle/>
          <a:p>
            <a:pPr marL="342900" indent="-342900" defTabSz="914400" eaLnBrk="1" hangingPunct="1">
              <a:buClr>
                <a:schemeClr val="hlink"/>
              </a:buClr>
              <a:defRPr/>
            </a:pPr>
            <a:r>
              <a:rPr lang="zh-CN" altLang="en-US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标识符的命名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：</a:t>
            </a:r>
          </a:p>
          <a:p>
            <a:pPr marL="742950" lvl="1" indent="-285750" defTabSz="914400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标识符即符号名，包括模块名、变量名、常量名、标号名、子程序名、数据区名以及缓冲区名等。</a:t>
            </a:r>
          </a:p>
          <a:p>
            <a:pPr marL="742950" lvl="1" indent="-285750" defTabSz="914400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应能反映它所代表的实际东西，应有一定实际意义。</a:t>
            </a:r>
            <a:endParaRPr lang="en-US" altLang="zh-CN" b="1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marL="742950" lvl="1" indent="-285750" defTabSz="914400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   (</a:t>
            </a:r>
            <a:r>
              <a:rPr lang="zh-CN" altLang="en-US" sz="20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例如，表示次数的量用</a:t>
            </a:r>
            <a:r>
              <a:rPr lang="en-US" altLang="zh-CN" sz="20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Times</a:t>
            </a:r>
            <a:r>
              <a:rPr lang="zh-CN" altLang="en-US" sz="20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，表示总量的用</a:t>
            </a:r>
            <a:r>
              <a:rPr lang="en-US" altLang="zh-CN" sz="20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Total</a:t>
            </a:r>
            <a:r>
              <a:rPr lang="zh-CN" altLang="en-US" sz="20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，表示平均值的用</a:t>
            </a:r>
            <a:r>
              <a:rPr lang="en-US" altLang="zh-CN" sz="20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Average</a:t>
            </a:r>
            <a:r>
              <a:rPr lang="zh-CN" altLang="en-US" sz="20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，表示和的量用</a:t>
            </a:r>
            <a:r>
              <a:rPr lang="en-US" altLang="zh-CN" sz="20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Sum</a:t>
            </a:r>
            <a:r>
              <a:rPr lang="zh-CN" altLang="en-US" sz="20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等。</a:t>
            </a:r>
            <a:r>
              <a:rPr lang="en-US" altLang="zh-CN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)</a:t>
            </a:r>
          </a:p>
          <a:p>
            <a:pPr marL="742950" lvl="1" indent="-285750" defTabSz="914400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名字不是越长越好，应精炼且意义明确。</a:t>
            </a:r>
          </a:p>
          <a:p>
            <a:pPr marL="742950" lvl="1" indent="-285750" defTabSz="914400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缩写规则要一致，并且要给每一个名字加注释。</a:t>
            </a:r>
          </a:p>
          <a:p>
            <a:pPr marL="742950" lvl="1" indent="-285750" defTabSz="914400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在一个程序中，一个变量只应用于一种用途。</a:t>
            </a:r>
          </a:p>
        </p:txBody>
      </p:sp>
      <p:sp>
        <p:nvSpPr>
          <p:cNvPr id="9219" name="Rectangle 3"/>
          <p:cNvSpPr>
            <a:spLocks noRot="1" noChangeArrowheads="1"/>
          </p:cNvSpPr>
          <p:nvPr/>
        </p:nvSpPr>
        <p:spPr bwMode="auto">
          <a:xfrm>
            <a:off x="982663" y="117475"/>
            <a:ext cx="89662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编码风格：程序的内部文档</a:t>
            </a:r>
          </a:p>
        </p:txBody>
      </p:sp>
      <p:sp>
        <p:nvSpPr>
          <p:cNvPr id="922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CE7F108-BEE8-4B9D-B52E-220C4DEA0DF6}" type="slidenum">
              <a:rPr lang="en-US" altLang="zh-CN" sz="1200" smtClean="0">
                <a:solidFill>
                  <a:srgbClr val="898989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200" smtClean="0">
              <a:solidFill>
                <a:srgbClr val="898989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idx="1"/>
          </p:nvPr>
        </p:nvSpPr>
        <p:spPr>
          <a:xfrm>
            <a:off x="1990725" y="1196975"/>
            <a:ext cx="8231188" cy="5257800"/>
          </a:xfrm>
        </p:spPr>
        <p:txBody>
          <a:bodyPr lIns="91456" tIns="45728" rIns="91456" bIns="45728"/>
          <a:lstStyle/>
          <a:p>
            <a:pPr marL="342900" indent="-342900" defTabSz="914400" eaLnBrk="1" hangingPunct="1">
              <a:buClr>
                <a:schemeClr val="hlink"/>
              </a:buClr>
              <a:defRPr/>
            </a:pPr>
            <a:r>
              <a:rPr lang="en-US" altLang="en-US" b="1" kern="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程序的注解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：</a:t>
            </a:r>
          </a:p>
          <a:p>
            <a:pPr marL="742950" lvl="1" indent="-285750" defTabSz="914400" eaLnBrk="1" hangingPunct="1">
              <a:lnSpc>
                <a:spcPts val="38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夹在程序中的注释是程序员与日后的程序读者之间通信的重要手段。</a:t>
            </a:r>
          </a:p>
          <a:p>
            <a:pPr marL="742950" lvl="1" indent="-285750" defTabSz="914400" eaLnBrk="1" hangingPunct="1">
              <a:lnSpc>
                <a:spcPts val="38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注释决不是可有可无的。</a:t>
            </a:r>
          </a:p>
          <a:p>
            <a:pPr marL="742950" lvl="1" indent="-285750" defTabSz="914400" eaLnBrk="1" hangingPunct="1">
              <a:lnSpc>
                <a:spcPts val="38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一些正规的程序文本中，注释行的数量占到整个源程序的</a:t>
            </a:r>
            <a:r>
              <a:rPr lang="en-US" altLang="zh-CN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1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／</a:t>
            </a:r>
            <a:r>
              <a:rPr lang="en-US" altLang="zh-CN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3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到</a:t>
            </a:r>
            <a:r>
              <a:rPr lang="en-US" altLang="zh-CN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1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／</a:t>
            </a:r>
            <a:r>
              <a:rPr lang="en-US" altLang="zh-CN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2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，甚至更多。</a:t>
            </a:r>
          </a:p>
          <a:p>
            <a:pPr marL="742950" lvl="1" indent="-285750" defTabSz="914400" eaLnBrk="1" hangingPunct="1">
              <a:lnSpc>
                <a:spcPts val="38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注释分为</a:t>
            </a:r>
            <a:r>
              <a:rPr lang="zh-CN" altLang="en-US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序言性注释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和</a:t>
            </a:r>
            <a:r>
              <a:rPr lang="zh-CN" altLang="en-US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功能性注释。</a:t>
            </a:r>
          </a:p>
        </p:txBody>
      </p:sp>
      <p:sp>
        <p:nvSpPr>
          <p:cNvPr id="10243" name="Rectangle 3"/>
          <p:cNvSpPr>
            <a:spLocks noRot="1" noChangeArrowheads="1"/>
          </p:cNvSpPr>
          <p:nvPr/>
        </p:nvSpPr>
        <p:spPr bwMode="auto">
          <a:xfrm>
            <a:off x="982663" y="117475"/>
            <a:ext cx="89662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编码风格：程序的内部文档</a:t>
            </a:r>
          </a:p>
        </p:txBody>
      </p:sp>
      <p:sp>
        <p:nvSpPr>
          <p:cNvPr id="1024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4A61597-3134-401D-A9AA-5C2031C98AE6}" type="slidenum">
              <a:rPr lang="en-US" altLang="zh-CN" sz="1200" smtClean="0">
                <a:solidFill>
                  <a:srgbClr val="898989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200" smtClean="0">
              <a:solidFill>
                <a:srgbClr val="898989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idx="1"/>
          </p:nvPr>
        </p:nvSpPr>
        <p:spPr>
          <a:xfrm>
            <a:off x="1558925" y="1196975"/>
            <a:ext cx="8662988" cy="5257800"/>
          </a:xfrm>
        </p:spPr>
        <p:txBody>
          <a:bodyPr lIns="91456" tIns="45728" rIns="91456" bIns="45728"/>
          <a:lstStyle/>
          <a:p>
            <a:pPr marL="742950" lvl="1" indent="-285750" defTabSz="914400" eaLnBrk="1" hangingPunct="1">
              <a:lnSpc>
                <a:spcPct val="9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序言性注释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：</a:t>
            </a:r>
          </a:p>
          <a:p>
            <a:pPr marL="1143000" lvl="2" indent="-228600" defTabSz="914400" eaLnBrk="1" hangingPunct="1"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通常置于每个程序模块的开头部分，它应当给出程序的整体说明。</a:t>
            </a:r>
          </a:p>
          <a:p>
            <a:pPr marL="1600200" lvl="3" indent="-228600" defTabSz="914400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0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程序标题；</a:t>
            </a:r>
          </a:p>
          <a:p>
            <a:pPr marL="1600200" lvl="3" indent="-228600" defTabSz="914400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0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有关本模块功能和目的的说明；</a:t>
            </a:r>
          </a:p>
          <a:p>
            <a:pPr marL="1600200" lvl="3" indent="-228600" defTabSz="914400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0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主要算法；</a:t>
            </a:r>
          </a:p>
          <a:p>
            <a:pPr marL="1600200" lvl="3" indent="-228600" defTabSz="914400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0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接口说明：包括调用形式，参数描述，子程序清单；</a:t>
            </a:r>
          </a:p>
          <a:p>
            <a:pPr marL="1600200" lvl="3" indent="-228600" defTabSz="914400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0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有关数据描述：重要的变量及其用途，约束或限制条件，以及其它有关信息；</a:t>
            </a:r>
          </a:p>
          <a:p>
            <a:pPr marL="1600200" lvl="3" indent="-228600" defTabSz="914400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0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模块位置：在哪一个源文件中，或隶属于哪一个软件包；</a:t>
            </a:r>
          </a:p>
          <a:p>
            <a:pPr marL="1600200" lvl="3" indent="-228600" defTabSz="914400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0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开发简历：模块设计者，复审者，复审日期，修改日期及有关说明等。</a:t>
            </a:r>
          </a:p>
        </p:txBody>
      </p:sp>
      <p:sp>
        <p:nvSpPr>
          <p:cNvPr id="11267" name="Rectangle 3"/>
          <p:cNvSpPr>
            <a:spLocks noRot="1" noChangeArrowheads="1"/>
          </p:cNvSpPr>
          <p:nvPr/>
        </p:nvSpPr>
        <p:spPr bwMode="auto">
          <a:xfrm>
            <a:off x="982663" y="117475"/>
            <a:ext cx="89662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编码风格：程序的内部文档</a:t>
            </a:r>
          </a:p>
        </p:txBody>
      </p:sp>
      <p:sp>
        <p:nvSpPr>
          <p:cNvPr id="1126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0F9D0E-03E4-438C-9ACB-BDD0DF149B1C}" type="slidenum">
              <a:rPr lang="en-US" altLang="zh-CN" sz="1200" smtClean="0">
                <a:solidFill>
                  <a:srgbClr val="898989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200" smtClean="0">
              <a:solidFill>
                <a:srgbClr val="898989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idx="1"/>
          </p:nvPr>
        </p:nvSpPr>
        <p:spPr>
          <a:xfrm>
            <a:off x="1486886" y="1413654"/>
            <a:ext cx="9000625" cy="3384550"/>
          </a:xfrm>
        </p:spPr>
        <p:txBody>
          <a:bodyPr lIns="91456" tIns="45728" rIns="91456" bIns="45728"/>
          <a:lstStyle/>
          <a:p>
            <a:pPr marL="742950" lvl="1" indent="-285750" defTabSz="914400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zh-CN" sz="32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功能性注释</a:t>
            </a:r>
            <a:r>
              <a:rPr lang="zh-CN" altLang="en-US" sz="32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：</a:t>
            </a:r>
          </a:p>
          <a:p>
            <a:pPr marL="1143000" lvl="2" indent="-228600" defTabSz="914400" eaLnBrk="1" hangingPunct="1">
              <a:lnSpc>
                <a:spcPts val="38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功能性注释嵌在源程序体中，用以描述其后的语句或程序段是在</a:t>
            </a:r>
            <a:r>
              <a:rPr lang="zh-CN" altLang="en-US" sz="28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做什么工作，</a:t>
            </a:r>
            <a:r>
              <a:rPr lang="zh-CN" altLang="en-US" sz="28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或是执行了下面的语句会怎么样。而</a:t>
            </a:r>
            <a:r>
              <a:rPr lang="zh-CN" altLang="en-US" sz="28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不要解释下面怎么做。</a:t>
            </a:r>
          </a:p>
        </p:txBody>
      </p:sp>
      <p:sp>
        <p:nvSpPr>
          <p:cNvPr id="12291" name="Rectangle 3"/>
          <p:cNvSpPr>
            <a:spLocks noRot="1" noChangeArrowheads="1"/>
          </p:cNvSpPr>
          <p:nvPr/>
        </p:nvSpPr>
        <p:spPr bwMode="auto">
          <a:xfrm>
            <a:off x="909638" y="117475"/>
            <a:ext cx="89677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编码风格：程序的内部文档</a:t>
            </a:r>
          </a:p>
        </p:txBody>
      </p:sp>
      <p:sp>
        <p:nvSpPr>
          <p:cNvPr id="1229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74C6EA4-AB4E-4B4C-9C1B-C074CB8B0B21}" type="slidenum">
              <a:rPr lang="en-US" altLang="zh-CN" sz="1200" smtClean="0">
                <a:solidFill>
                  <a:srgbClr val="898989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200" smtClean="0">
              <a:solidFill>
                <a:srgbClr val="898989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idx="1"/>
          </p:nvPr>
        </p:nvSpPr>
        <p:spPr>
          <a:xfrm>
            <a:off x="1990725" y="1630363"/>
            <a:ext cx="8231188" cy="3240087"/>
          </a:xfrm>
        </p:spPr>
        <p:txBody>
          <a:bodyPr lIns="91456" tIns="45728" rIns="91456" bIns="45728"/>
          <a:lstStyle/>
          <a:p>
            <a:pPr marL="342900" indent="-342900" defTabSz="914400" eaLnBrk="1" hangingPunct="1">
              <a:buClr>
                <a:schemeClr val="hlink"/>
              </a:buClr>
              <a:defRPr/>
            </a:pPr>
            <a:r>
              <a:rPr lang="en-US" altLang="en-US" b="1" kern="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视觉组织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：</a:t>
            </a:r>
          </a:p>
          <a:p>
            <a:pPr marL="742950" lvl="1" indent="-285750" defTabSz="914400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恰当地利用空格，可以突出运算的优先性。</a:t>
            </a:r>
          </a:p>
          <a:p>
            <a:pPr marL="742950" lvl="1" indent="-285750" defTabSz="914400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自然的程序段之间可用空行隔开。</a:t>
            </a:r>
          </a:p>
          <a:p>
            <a:pPr marL="742950" lvl="1" indent="-285750" defTabSz="914400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正确使用缩进。</a:t>
            </a:r>
          </a:p>
          <a:p>
            <a:pPr marL="742950" lvl="1" indent="-285750" defTabSz="914400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对于选择语句和循环语句，把其中的程序段语句向右做阶梯式移行。</a:t>
            </a:r>
          </a:p>
        </p:txBody>
      </p:sp>
      <p:sp>
        <p:nvSpPr>
          <p:cNvPr id="13315" name="Rectangle 3"/>
          <p:cNvSpPr>
            <a:spLocks noRot="1" noChangeArrowheads="1"/>
          </p:cNvSpPr>
          <p:nvPr/>
        </p:nvSpPr>
        <p:spPr bwMode="auto">
          <a:xfrm>
            <a:off x="982663" y="117475"/>
            <a:ext cx="89662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编码风格：程序的内部文档</a:t>
            </a:r>
          </a:p>
        </p:txBody>
      </p:sp>
      <p:sp>
        <p:nvSpPr>
          <p:cNvPr id="1331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3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988DCDB-C336-471E-8E45-BB692C5D0CCF}" type="slidenum">
              <a:rPr lang="en-US" altLang="zh-CN" sz="1200" smtClean="0">
                <a:solidFill>
                  <a:srgbClr val="898989"/>
                </a:solidFill>
                <a:latin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200" smtClean="0">
              <a:solidFill>
                <a:srgbClr val="898989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新版软件工程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1503</Words>
  <Application>Microsoft Office PowerPoint</Application>
  <PresentationFormat>自定义</PresentationFormat>
  <Paragraphs>172</Paragraphs>
  <Slides>23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新版软件工程母版</vt:lpstr>
      <vt:lpstr>编 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chy</dc:creator>
  <cp:lastModifiedBy>chy</cp:lastModifiedBy>
  <cp:revision>20</cp:revision>
  <dcterms:created xsi:type="dcterms:W3CDTF">2021-07-20T05:30:00Z</dcterms:created>
  <dcterms:modified xsi:type="dcterms:W3CDTF">2022-05-09T07:34:58Z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C26DAE320DB94835A96272AEC9705C99</vt:lpwstr>
  </property>
  <property fmtid="{D5CDD505-2E9C-101B-9397-08002B2CF9AE}" pid="3" name="KSOProductBuildVer">
    <vt:lpwstr>2052-11.1.0.10667</vt:lpwstr>
  </property>
</Properties>
</file>