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505" r:id="rId2"/>
    <p:sldId id="543" r:id="rId3"/>
    <p:sldId id="506" r:id="rId4"/>
    <p:sldId id="507" r:id="rId5"/>
    <p:sldId id="508" r:id="rId6"/>
    <p:sldId id="509" r:id="rId7"/>
    <p:sldId id="546" r:id="rId8"/>
    <p:sldId id="510" r:id="rId9"/>
    <p:sldId id="511" r:id="rId10"/>
    <p:sldId id="547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2336"/>
    <a:srgbClr val="3EFAB7"/>
    <a:srgbClr val="000099"/>
    <a:srgbClr val="FF9900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5"/>
    <p:restoredTop sz="50000" autoAdjust="0"/>
  </p:normalViewPr>
  <p:slideViewPr>
    <p:cSldViewPr>
      <p:cViewPr varScale="1">
        <p:scale>
          <a:sx n="80" d="100"/>
          <a:sy n="80" d="100"/>
        </p:scale>
        <p:origin x="-606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48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55436C88-694B-4FAA-9535-175084CBF8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012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77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fld id="{7A8836D6-55D7-45BD-B1D9-190C0D626D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565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E1D42-D2BB-4405-8347-DAE0B26BC91B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61603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C4688-6962-4DFB-8402-96CDB2D29FD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6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66813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943DF6-21CB-4F47-901A-E329115FEAE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5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07697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C4BFF3-A584-4C41-A950-B4053337CBF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2294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171178-D7B6-44B6-98CA-CEAAD552658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40670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200A6C-6452-434C-A271-B8B5E40AA5C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42077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CD9ECC-252B-4F5C-9C29-A9758A451C2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80900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31519-3C91-4041-83FA-A9E5CCF7071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5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4415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5C3FF-FC26-4DAF-98ED-F68A72A9384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8952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4888D-589A-42CE-8DA8-7261511FCC1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14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50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81251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81252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1253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1254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1255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1256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1257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8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125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126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1261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8126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第七章 实现</a:t>
            </a:r>
          </a:p>
        </p:txBody>
      </p:sp>
      <p:sp>
        <p:nvSpPr>
          <p:cNvPr id="18126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C32D598-74FF-4063-8172-7BA43D4BFB1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2060CE-466D-4C0C-8F78-600FD65E203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第七章 实现</a:t>
            </a: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046974-D10C-40C1-9A7B-DB621F472D6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第七章 实现</a:t>
            </a: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CC3E2D7-E349-4846-8B3F-156F432070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第七章 实现</a:t>
            </a: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E8DF46E-4050-4439-8937-0A29D1D50DF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第七章 实现</a:t>
            </a: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639336-9871-47B9-AEE8-61779E73056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第七章 实现</a:t>
            </a: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1449C0-7D5A-4C27-A882-142F9BAFC85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第七章 实现</a:t>
            </a: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E56B81-2D5A-47C5-8D53-39C64462435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第七章 实现</a:t>
            </a: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7F0A28-D10C-4DCD-BA19-E9EA3B05298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第七章 实现</a:t>
            </a: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4407C6-28AD-48CB-9954-46CE8C993C8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第七章 实现</a:t>
            </a: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7F50F-38BA-4DE7-A793-5753F5700E4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第七章 实现</a:t>
            </a: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F9762E-3300-4F3B-8178-56D9C12C7F6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第七章 实现</a:t>
            </a: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63AB4A-9C7E-4A2F-854C-36121577010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软件工程 - 2013 - 第七章 实现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198350B-8DF0-4C49-AAF1-CEC73339DD4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802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80229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8023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23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23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23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23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023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023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023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itchFamily="34" charset="0"/>
              </a:defRPr>
            </a:lvl1pPr>
          </a:lstStyle>
          <a:p>
            <a:r>
              <a:rPr lang="en-US" altLang="zh-CN"/>
              <a:t>软件工程 - 2013 - 第七章 实现</a:t>
            </a:r>
          </a:p>
        </p:txBody>
      </p:sp>
      <p:sp>
        <p:nvSpPr>
          <p:cNvPr id="18023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random/>
  </p:transition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B0492F-753E-4FEA-8182-C5A39FC9757B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66978" name="Rectangle 2"/>
          <p:cNvSpPr>
            <a:spLocks noRot="1" noChangeArrowheads="1"/>
          </p:cNvSpPr>
          <p:nvPr/>
        </p:nvSpPr>
        <p:spPr bwMode="auto">
          <a:xfrm>
            <a:off x="179388" y="130175"/>
            <a:ext cx="8785225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调试</a:t>
            </a:r>
          </a:p>
        </p:txBody>
      </p:sp>
      <p:sp>
        <p:nvSpPr>
          <p:cNvPr id="766979" name="Line 3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766980" name="Rectangle 4"/>
          <p:cNvSpPr>
            <a:spLocks noChangeArrowheads="1"/>
          </p:cNvSpPr>
          <p:nvPr/>
        </p:nvSpPr>
        <p:spPr bwMode="auto">
          <a:xfrm>
            <a:off x="428596" y="2571744"/>
            <a:ext cx="8229600" cy="1874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软件调试是在进行了成功的测试之后才开始的工作。它与软件测试不同，调试的任务是进一步诊断和改正程序中潜在的错误。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5028A1-96BC-4807-AA21-98E3269C678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60162" name="Rectangle 2"/>
          <p:cNvSpPr>
            <a:spLocks noRot="1" noChangeArrowheads="1"/>
          </p:cNvSpPr>
          <p:nvPr/>
        </p:nvSpPr>
        <p:spPr bwMode="auto">
          <a:xfrm>
            <a:off x="179388" y="130175"/>
            <a:ext cx="8785225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调试原则</a:t>
            </a:r>
          </a:p>
        </p:txBody>
      </p:sp>
      <p:sp>
        <p:nvSpPr>
          <p:cNvPr id="860163" name="Line 3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60164" name="Rectangle 4"/>
          <p:cNvSpPr>
            <a:spLocks noChangeArrowheads="1"/>
          </p:cNvSpPr>
          <p:nvPr/>
        </p:nvSpPr>
        <p:spPr bwMode="auto">
          <a:xfrm>
            <a:off x="179388" y="1197247"/>
            <a:ext cx="8785225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确定错误的性质和位置的原则</a:t>
            </a:r>
          </a:p>
          <a:p>
            <a:pPr marL="742950" lvl="1" indent="-285750">
              <a:lnSpc>
                <a:spcPct val="105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用头脑去分析思考与错误征兆有关的信息；</a:t>
            </a:r>
          </a:p>
          <a:p>
            <a:pPr marL="742950" lvl="1" indent="-285750">
              <a:lnSpc>
                <a:spcPct val="105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避开死胡同；</a:t>
            </a:r>
          </a:p>
          <a:p>
            <a:pPr marL="742950" lvl="1" indent="-285750">
              <a:lnSpc>
                <a:spcPct val="105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只把调试工具当做辅助手段来使用；</a:t>
            </a:r>
          </a:p>
          <a:p>
            <a:pPr marL="742950" lvl="1" indent="-285750">
              <a:lnSpc>
                <a:spcPct val="105000"/>
              </a:lnSpc>
              <a:spcBef>
                <a:spcPct val="3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避免用试探法；</a:t>
            </a:r>
          </a:p>
          <a:p>
            <a:pPr marL="342900" indent="-342900">
              <a:lnSpc>
                <a:spcPct val="110000"/>
              </a:lnSpc>
              <a:spcBef>
                <a:spcPct val="3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修改错误的原则</a:t>
            </a:r>
          </a:p>
          <a:p>
            <a:pPr marL="742950" lvl="1" indent="-285750">
              <a:lnSpc>
                <a:spcPct val="105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在出现错误的地方，很可能还有别的错误；</a:t>
            </a:r>
          </a:p>
          <a:p>
            <a:pPr marL="742950" lvl="1" indent="-285750">
              <a:lnSpc>
                <a:spcPct val="105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避免只修改错误的征兆或表现，而没有修改错误的本质；</a:t>
            </a:r>
          </a:p>
          <a:p>
            <a:pPr marL="742950" lvl="1" indent="-285750">
              <a:lnSpc>
                <a:spcPct val="105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当心修改一个错误的同时引入新的错误；</a:t>
            </a:r>
          </a:p>
          <a:p>
            <a:pPr marL="742950" lvl="1" indent="-285750">
              <a:lnSpc>
                <a:spcPct val="105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考虑是否同样的错误也在程序其他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地方存在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?</a:t>
            </a:r>
          </a:p>
          <a:p>
            <a:pPr marL="742950" lvl="1" indent="-285750">
              <a:lnSpc>
                <a:spcPct val="105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考虑为防止今后出现类似的错误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应该做什么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?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B39B21-65FE-472B-83D7-AC8A02A913CE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51970" name="Rectangle 2"/>
          <p:cNvSpPr>
            <a:spLocks noRot="1" noChangeArrowheads="1"/>
          </p:cNvSpPr>
          <p:nvPr/>
        </p:nvSpPr>
        <p:spPr bwMode="auto">
          <a:xfrm>
            <a:off x="179388" y="130175"/>
            <a:ext cx="8785225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调试的步骤</a:t>
            </a:r>
          </a:p>
        </p:txBody>
      </p:sp>
      <p:sp>
        <p:nvSpPr>
          <p:cNvPr id="851971" name="Line 3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51972" name="Rectangle 4"/>
          <p:cNvSpPr>
            <a:spLocks noChangeArrowheads="1"/>
          </p:cNvSpPr>
          <p:nvPr/>
        </p:nvSpPr>
        <p:spPr bwMode="auto">
          <a:xfrm>
            <a:off x="179388" y="1125239"/>
            <a:ext cx="8785225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调试活动包括两部分：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确定程序中可疑错误的确切性质和位置；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对程序（设计、编码）进行修改，排除这个错误。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具体为：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从错误的外部表现入手，确定程序中出错的位置；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分析有关程序代码，找出错误的内在原因；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修改程序代码，排除这个错误；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重复进行暴露了这个错误的原始测试以及某些回归测试，以确保该错误确实被排除且没有引入新的错误；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如果所做的修正无效，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则撤销这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次改动，重复上述过程，直到找到一个有效的办法为止。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3B1A35-A2A0-4B5F-A41A-973E468B98CA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769026" name="Rectangle 2"/>
          <p:cNvSpPr>
            <a:spLocks noRot="1" noChangeArrowheads="1"/>
          </p:cNvSpPr>
          <p:nvPr/>
        </p:nvSpPr>
        <p:spPr bwMode="auto">
          <a:xfrm>
            <a:off x="179388" y="130175"/>
            <a:ext cx="8785225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调试</a:t>
            </a:r>
          </a:p>
        </p:txBody>
      </p:sp>
      <p:sp>
        <p:nvSpPr>
          <p:cNvPr id="769027" name="Line 3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769028" name="Rectangle 4"/>
          <p:cNvSpPr>
            <a:spLocks noChangeArrowheads="1"/>
          </p:cNvSpPr>
          <p:nvPr/>
        </p:nvSpPr>
        <p:spPr bwMode="auto">
          <a:xfrm>
            <a:off x="250825" y="1269256"/>
            <a:ext cx="8893175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从技术角度来看，查找错误的难度在于：</a:t>
            </a:r>
          </a:p>
          <a:p>
            <a:pPr marL="742950" lvl="1" indent="-285750">
              <a:lnSpc>
                <a:spcPct val="105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现象与原因所处的位置可能相距甚远。</a:t>
            </a:r>
          </a:p>
          <a:p>
            <a:pPr marL="742950" lvl="1" indent="-285750">
              <a:lnSpc>
                <a:spcPct val="105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当其他错误得到纠正时，这一错误所表现出的现象可能会暂时消失，但并未实际排除。</a:t>
            </a:r>
          </a:p>
          <a:p>
            <a:pPr marL="742950" lvl="1" indent="-285750">
              <a:lnSpc>
                <a:spcPct val="105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现象实际上是由一些非错误原因</a:t>
            </a:r>
            <a:r>
              <a:rPr lang="en-US" altLang="zh-CN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zh-CN" alt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例如，舍入不精确</a:t>
            </a:r>
            <a:r>
              <a:rPr lang="en-US" altLang="zh-CN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zh-CN" alt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引起的。</a:t>
            </a:r>
          </a:p>
          <a:p>
            <a:pPr marL="742950" lvl="1" indent="-285750">
              <a:lnSpc>
                <a:spcPct val="105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现象可能是由于一些不容易发现的人为错误引起的。</a:t>
            </a:r>
          </a:p>
          <a:p>
            <a:pPr marL="742950" lvl="1" indent="-285750">
              <a:lnSpc>
                <a:spcPct val="105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错误是由于时序问题引起的，与处理过程无关。</a:t>
            </a:r>
          </a:p>
          <a:p>
            <a:pPr marL="742950" lvl="1" indent="-285750">
              <a:lnSpc>
                <a:spcPct val="105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现象是由于难于精确再现的输入状态（例如，实时应用中输入顺序不确定）引起。</a:t>
            </a:r>
          </a:p>
          <a:p>
            <a:pPr marL="742950" lvl="1" indent="-285750">
              <a:lnSpc>
                <a:spcPct val="105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现象可能是周期出现的。在软、硬件结合的嵌入式系统中常常遇到。</a:t>
            </a:r>
          </a:p>
          <a:p>
            <a:pPr marL="742950" lvl="1" indent="-285750">
              <a:lnSpc>
                <a:spcPct val="105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现象可能是由分布在许多任务中的原因引起的，这些任务运行在不同的处理机上。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06D58D-F452-43A2-B375-33E3A2D3C55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71074" name="Rectangle 2"/>
          <p:cNvSpPr>
            <a:spLocks noRot="1" noChangeArrowheads="1"/>
          </p:cNvSpPr>
          <p:nvPr/>
        </p:nvSpPr>
        <p:spPr bwMode="auto">
          <a:xfrm>
            <a:off x="179388" y="130175"/>
            <a:ext cx="8785225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几种主要的调试方法</a:t>
            </a:r>
          </a:p>
        </p:txBody>
      </p:sp>
      <p:sp>
        <p:nvSpPr>
          <p:cNvPr id="771075" name="Line 3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771076" name="Rectangle 4"/>
          <p:cNvSpPr>
            <a:spLocks noChangeArrowheads="1"/>
          </p:cNvSpPr>
          <p:nvPr/>
        </p:nvSpPr>
        <p:spPr bwMode="auto">
          <a:xfrm>
            <a:off x="500034" y="1785926"/>
            <a:ext cx="8229600" cy="3517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蛮干法（强行排错，</a:t>
            </a: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brute force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这种调试方法目前使用较多，效率较低。它不需要过多的思考，比较省脑筋。</a:t>
            </a:r>
          </a:p>
          <a:p>
            <a:pPr marL="1143000" lvl="2" indent="-228600">
              <a:lnSpc>
                <a:spcPct val="115000"/>
              </a:lnSpc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通过内存全部打印来调试（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Memory Dump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  <a:p>
            <a:pPr marL="1143000" lvl="2" indent="-228600">
              <a:lnSpc>
                <a:spcPct val="115000"/>
              </a:lnSpc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在程序特定部位设置打印语句</a:t>
            </a:r>
          </a:p>
          <a:p>
            <a:pPr marL="1143000" lvl="2" indent="-228600">
              <a:lnSpc>
                <a:spcPct val="115000"/>
              </a:lnSpc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自动调试工具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82830-E36C-4651-BFE4-0242E06ADAED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773122" name="Rectangle 2"/>
          <p:cNvSpPr>
            <a:spLocks noRot="1" noChangeArrowheads="1"/>
          </p:cNvSpPr>
          <p:nvPr/>
        </p:nvSpPr>
        <p:spPr bwMode="auto">
          <a:xfrm>
            <a:off x="179388" y="130175"/>
            <a:ext cx="8785225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几种主要的调试方法</a:t>
            </a:r>
          </a:p>
        </p:txBody>
      </p:sp>
      <p:sp>
        <p:nvSpPr>
          <p:cNvPr id="773123" name="Line 3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773124" name="Rectangle 4"/>
          <p:cNvSpPr>
            <a:spLocks noChangeArrowheads="1"/>
          </p:cNvSpPr>
          <p:nvPr/>
        </p:nvSpPr>
        <p:spPr bwMode="auto">
          <a:xfrm>
            <a:off x="500034" y="1643050"/>
            <a:ext cx="822960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回溯法（</a:t>
            </a: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backtracking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这是在小程序中常用的一种有效的调试方法。</a:t>
            </a:r>
            <a:b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一旦发现了错误，先分析错误征兆，确定最先发现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“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症状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”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的位置；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然后，人工沿程序的控制流程，向回追踪源程序代码，直到找到错误根源或确定错误产生的范围。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863342-8B18-4E86-A077-02D6CA2C289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775170" name="Rectangle 2"/>
          <p:cNvSpPr>
            <a:spLocks noRot="1" noChangeArrowheads="1"/>
          </p:cNvSpPr>
          <p:nvPr/>
        </p:nvSpPr>
        <p:spPr bwMode="auto">
          <a:xfrm>
            <a:off x="179388" y="130175"/>
            <a:ext cx="8785225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几种主要的调试方法</a:t>
            </a:r>
          </a:p>
        </p:txBody>
      </p:sp>
      <p:sp>
        <p:nvSpPr>
          <p:cNvPr id="775171" name="Line 3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071538" y="2285992"/>
            <a:ext cx="6858048" cy="2446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原因排除法（</a:t>
            </a: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cause elimination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对分查找法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归纳法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演绎法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9DAC5F-AE54-4267-96CB-0D10D36B201A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58114" name="Rectangle 2"/>
          <p:cNvSpPr>
            <a:spLocks noRot="1" noChangeArrowheads="1"/>
          </p:cNvSpPr>
          <p:nvPr/>
        </p:nvSpPr>
        <p:spPr bwMode="auto">
          <a:xfrm>
            <a:off x="179388" y="130175"/>
            <a:ext cx="8785225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几种主要的调试方法</a:t>
            </a:r>
          </a:p>
        </p:txBody>
      </p:sp>
      <p:sp>
        <p:nvSpPr>
          <p:cNvPr id="858115" name="Line 3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58116" name="Rectangle 4"/>
          <p:cNvSpPr>
            <a:spLocks noChangeArrowheads="1"/>
          </p:cNvSpPr>
          <p:nvPr/>
        </p:nvSpPr>
        <p:spPr bwMode="auto">
          <a:xfrm>
            <a:off x="357158" y="1928802"/>
            <a:ext cx="8229600" cy="387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对分查找法：如果已经知道每个变量在程序内若干个关键点的正确值，则可以用赋值语句或输入语句在程序中点附近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“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注入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”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这些变量的正确值，然后运行程序并检查所得到的输出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如果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输出结果是正确的，则错误原因在程序的前半部分；反之，错误原因在程序的后半部分。对错误原因所在的那部分再重复使用这个方法，直到把出错范围缩小到容易诊断的程度为止。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3E3C2-2DF7-4163-A2F3-63B70B03890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777218" name="Rectangle 2"/>
          <p:cNvSpPr>
            <a:spLocks noRot="1" noChangeArrowheads="1"/>
          </p:cNvSpPr>
          <p:nvPr/>
        </p:nvSpPr>
        <p:spPr bwMode="auto">
          <a:xfrm>
            <a:off x="179388" y="130175"/>
            <a:ext cx="8785225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几种主要的调试方法</a:t>
            </a:r>
          </a:p>
        </p:txBody>
      </p:sp>
      <p:sp>
        <p:nvSpPr>
          <p:cNvPr id="777219" name="Line 3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777220" name="Rectangle 4"/>
          <p:cNvSpPr>
            <a:spLocks noChangeArrowheads="1"/>
          </p:cNvSpPr>
          <p:nvPr/>
        </p:nvSpPr>
        <p:spPr bwMode="auto">
          <a:xfrm>
            <a:off x="179388" y="1052513"/>
            <a:ext cx="8856662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归纳法：</a:t>
            </a:r>
            <a:r>
              <a:rPr lang="zh-CN" altLang="en-US" sz="2600" b="1">
                <a:effectLst>
                  <a:outerShdw blurRad="38100" dist="38100" dir="2700000" algn="tl">
                    <a:srgbClr val="000000"/>
                  </a:outerShdw>
                </a:effectLst>
              </a:rPr>
              <a:t>是从个别现象推断出一般性结论的思维方法</a:t>
            </a:r>
            <a:r>
              <a:rPr lang="zh-CN" altLang="en-US" sz="2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。首先把和错误有关的数据组织起来进行分析，以便发现可能的错误原因。然后导出对错误原因的一个或多个假设，并利用已有的数据来证明或排除这些假设。如果已有的数据尚不足以证明或排除这些假设，则需设计并执行一些新的测试用例，以获得更多的数据。 </a:t>
            </a:r>
          </a:p>
        </p:txBody>
      </p:sp>
      <p:pic>
        <p:nvPicPr>
          <p:cNvPr id="777224" name="Picture 8" descr="调试归纳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3860800"/>
            <a:ext cx="6624637" cy="2519363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B88BEB-E8B8-4775-A4FD-EE513FE3C58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779266" name="Rectangle 2"/>
          <p:cNvSpPr>
            <a:spLocks noRot="1" noChangeArrowheads="1"/>
          </p:cNvSpPr>
          <p:nvPr/>
        </p:nvSpPr>
        <p:spPr bwMode="auto">
          <a:xfrm>
            <a:off x="179388" y="130175"/>
            <a:ext cx="8785225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几种主要的调试方法</a:t>
            </a:r>
          </a:p>
        </p:txBody>
      </p:sp>
      <p:sp>
        <p:nvSpPr>
          <p:cNvPr id="779267" name="Line 3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779268" name="Rectangle 4"/>
          <p:cNvSpPr>
            <a:spLocks noChangeArrowheads="1"/>
          </p:cNvSpPr>
          <p:nvPr/>
        </p:nvSpPr>
        <p:spPr bwMode="auto">
          <a:xfrm>
            <a:off x="179388" y="1196975"/>
            <a:ext cx="8785225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zh-CN" altLang="en-US" sz="2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演绎法：</a:t>
            </a:r>
            <a:r>
              <a:rPr lang="zh-CN" altLang="en-US" sz="2600" b="1">
                <a:effectLst>
                  <a:outerShdw blurRad="38100" dist="38100" dir="2700000" algn="tl">
                    <a:srgbClr val="000000"/>
                  </a:outerShdw>
                </a:effectLst>
              </a:rPr>
              <a:t>是一种从一般原理或前提出发，经过排除和精化的过程来推导出结论的思考方法</a:t>
            </a:r>
            <a:r>
              <a:rPr lang="zh-CN" altLang="en-US" sz="2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。演绎法排错是测试人员首先根据已有的测试用例，设想及枚举出所有可能出错的原因作为假设；然后再用原始测试数据或新的测试，从中逐个排除不可能正确的假设；最后，再用测试数据验证余下的假设确是出错的原因。</a:t>
            </a:r>
          </a:p>
        </p:txBody>
      </p:sp>
      <p:pic>
        <p:nvPicPr>
          <p:cNvPr id="779269" name="Picture 5" descr="调试演绎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4076700"/>
            <a:ext cx="8713788" cy="187325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pitchFamily="2" charset="-122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10248</TotalTime>
  <Words>823</Words>
  <Application>Microsoft Office PowerPoint</Application>
  <PresentationFormat>全屏显示(4:3)</PresentationFormat>
  <Paragraphs>76</Paragraphs>
  <Slides>10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Stream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 实现</dc:title>
  <dc:creator>HoHo</dc:creator>
  <cp:lastModifiedBy>chy</cp:lastModifiedBy>
  <cp:revision>754</cp:revision>
  <dcterms:created xsi:type="dcterms:W3CDTF">2003-04-17T11:49:48Z</dcterms:created>
  <dcterms:modified xsi:type="dcterms:W3CDTF">2022-05-14T01:34:49Z</dcterms:modified>
</cp:coreProperties>
</file>