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1" r:id="rId3"/>
    <p:sldId id="262" r:id="rId4"/>
    <p:sldId id="263" r:id="rId5"/>
    <p:sldId id="264" r:id="rId6"/>
    <p:sldId id="265" r:id="rId7"/>
    <p:sldId id="266" r:id="rId8"/>
    <p:sldId id="267" r:id="rId9"/>
    <p:sldId id="258" r:id="rId10"/>
    <p:sldId id="272" r:id="rId11"/>
    <p:sldId id="270" r:id="rId1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2022/5/9</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82869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6387" name="Rectangle 2"/>
          <p:cNvSpPr>
            <a:spLocks noGrp="1" noRot="1" noChangeAspect="1" noTextEdit="1"/>
          </p:cNvSpPr>
          <p:nvPr>
            <p:ph type="sldImg"/>
          </p:nvPr>
        </p:nvSpPr>
        <p:spPr>
          <a:xfrm>
            <a:off x="687388" y="1143000"/>
            <a:ext cx="5483225" cy="3086100"/>
          </a:xfrm>
        </p:spPr>
      </p:sp>
      <p:sp>
        <p:nvSpPr>
          <p:cNvPr id="1638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7411" name="Rectangle 2"/>
          <p:cNvSpPr>
            <a:spLocks noGrp="1" noRot="1" noChangeAspect="1" noTextEdit="1"/>
          </p:cNvSpPr>
          <p:nvPr>
            <p:ph type="sldImg"/>
          </p:nvPr>
        </p:nvSpPr>
        <p:spPr>
          <a:xfrm>
            <a:off x="687388" y="1143000"/>
            <a:ext cx="5483225" cy="3086100"/>
          </a:xfrm>
        </p:spPr>
      </p:sp>
      <p:sp>
        <p:nvSpPr>
          <p:cNvPr id="174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8435" name="Rectangle 2"/>
          <p:cNvSpPr>
            <a:spLocks noGrp="1" noRot="1" noChangeAspect="1" noTextEdit="1"/>
          </p:cNvSpPr>
          <p:nvPr>
            <p:ph type="sldImg"/>
          </p:nvPr>
        </p:nvSpPr>
        <p:spPr>
          <a:xfrm>
            <a:off x="687388" y="1143000"/>
            <a:ext cx="5483225" cy="3086100"/>
          </a:xfrm>
        </p:spPr>
      </p:sp>
      <p:sp>
        <p:nvSpPr>
          <p:cNvPr id="1843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9459" name="Rectangle 2"/>
          <p:cNvSpPr>
            <a:spLocks noGrp="1" noRot="1" noChangeAspect="1" noTextEdit="1"/>
          </p:cNvSpPr>
          <p:nvPr>
            <p:ph type="sldImg"/>
          </p:nvPr>
        </p:nvSpPr>
        <p:spPr>
          <a:xfrm>
            <a:off x="687388" y="1143000"/>
            <a:ext cx="5483225" cy="3086100"/>
          </a:xfrm>
        </p:spPr>
      </p:sp>
      <p:sp>
        <p:nvSpPr>
          <p:cNvPr id="1946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7</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20483" name="Rectangle 2"/>
          <p:cNvSpPr>
            <a:spLocks noGrp="1" noRot="1" noChangeAspect="1" noTextEdit="1"/>
          </p:cNvSpPr>
          <p:nvPr>
            <p:ph type="sldImg"/>
          </p:nvPr>
        </p:nvSpPr>
        <p:spPr>
          <a:xfrm>
            <a:off x="687388" y="1143000"/>
            <a:ext cx="5483225" cy="3086100"/>
          </a:xfrm>
        </p:spPr>
      </p:sp>
      <p:sp>
        <p:nvSpPr>
          <p:cNvPr id="2048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8</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21507" name="Rectangle 2"/>
          <p:cNvSpPr>
            <a:spLocks noGrp="1" noRot="1" noChangeAspect="1" noTextEdit="1"/>
          </p:cNvSpPr>
          <p:nvPr>
            <p:ph type="sldImg"/>
          </p:nvPr>
        </p:nvSpPr>
        <p:spPr>
          <a:xfrm>
            <a:off x="687388" y="1143000"/>
            <a:ext cx="5483225" cy="3086100"/>
          </a:xfrm>
        </p:spPr>
      </p:sp>
      <p:sp>
        <p:nvSpPr>
          <p:cNvPr id="2150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11</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24579" name="Rectangle 2"/>
          <p:cNvSpPr>
            <a:spLocks noGrp="1" noRot="1" noChangeAspect="1" noTextEdit="1"/>
          </p:cNvSpPr>
          <p:nvPr>
            <p:ph type="sldImg"/>
          </p:nvPr>
        </p:nvSpPr>
        <p:spPr>
          <a:xfrm>
            <a:off x="687388" y="1143000"/>
            <a:ext cx="5483225" cy="3086100"/>
          </a:xfrm>
        </p:spPr>
      </p:sp>
      <p:sp>
        <p:nvSpPr>
          <p:cNvPr id="2458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cstate="print"/>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cstate="print"/>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cstate="print"/>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cstate="print"/>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pPr/>
              <a:t>2022/5/9</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8853333" cy="1470365"/>
          </a:xfrm>
        </p:spPr>
        <p:txBody>
          <a:bodyPr/>
          <a:lstStyle/>
          <a:p>
            <a:r>
              <a:rPr lang="zh-CN" altLang="en-US" dirty="0"/>
              <a:t>单元测试</a:t>
            </a:r>
          </a:p>
        </p:txBody>
      </p:sp>
      <p:pic>
        <p:nvPicPr>
          <p:cNvPr id="4" name="图片 3" descr="吉大校标（白）"/>
          <p:cNvPicPr>
            <a:picLocks noChangeAspect="1"/>
          </p:cNvPicPr>
          <p:nvPr/>
        </p:nvPicPr>
        <p:blipFill>
          <a:blip r:embed="rId2" cstate="print"/>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cstate="print"/>
          <a:stretch>
            <a:fillRect/>
          </a:stretch>
        </p:blipFill>
        <p:spPr>
          <a:xfrm>
            <a:off x="10899775" y="0"/>
            <a:ext cx="1292225" cy="881380"/>
          </a:xfrm>
          <a:prstGeom prst="rect">
            <a:avLst/>
          </a:prstGeom>
        </p:spPr>
      </p:pic>
      <p:sp>
        <p:nvSpPr>
          <p:cNvPr id="6" name="文本框 4"/>
          <p:cNvSpPr txBox="1"/>
          <p:nvPr/>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subTitle" sz="quarter" idx="1"/>
          </p:nvPr>
        </p:nvSpPr>
        <p:spPr>
          <a:xfrm>
            <a:off x="1702718" y="1773610"/>
            <a:ext cx="8569553" cy="3688174"/>
          </a:xfrm>
        </p:spPr>
        <p:txBody>
          <a:bodyPr vert="horz" wrap="square" lIns="91456" tIns="45728" rIns="91456" bIns="45728" numCol="1" anchor="t" anchorCtr="0" compatLnSpc="1"/>
          <a:lstStyle/>
          <a:p>
            <a:pPr marL="287655" marR="0" lvl="0" indent="-635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TEST  DRIVER(*</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测试正文编辑模块用的驱动程序*</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lnSpc>
                <a:spcPts val="336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说明长度为</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2500</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个字符的一个缓冲区；</a:t>
            </a:r>
          </a:p>
          <a:p>
            <a:pPr marL="287655" marR="0" lvl="0" indent="-6350" algn="l" defTabSz="914400" rtl="0" eaLnBrk="1" fontAlgn="base" latinLnBrk="0" hangingPunct="1">
              <a:lnSpc>
                <a:spcPts val="336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把</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CFUNCT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置为希望测试的状态；</a:t>
            </a:r>
          </a:p>
          <a:p>
            <a:pPr marL="287655" marR="0" lvl="0" indent="-6350" algn="l" defTabSz="914400" rtl="0" eaLnBrk="1" fontAlgn="base" latinLnBrk="0" hangingPunct="1">
              <a:lnSpc>
                <a:spcPts val="336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输入字符串；</a:t>
            </a:r>
          </a:p>
          <a:p>
            <a:pPr marL="287655" marR="0" lvl="0" indent="-6350" algn="l" defTabSz="914400" rtl="0" eaLnBrk="1" fontAlgn="base" latinLnBrk="0" hangingPunct="1">
              <a:lnSpc>
                <a:spcPts val="336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调用正文编辑模块；</a:t>
            </a:r>
          </a:p>
          <a:p>
            <a:pPr marL="287655" marR="0" lvl="0" indent="-6350" algn="l" defTabSz="914400" rtl="0" eaLnBrk="1" fontAlgn="base" latinLnBrk="0" hangingPunct="1">
              <a:lnSpc>
                <a:spcPts val="336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停止或再次初启；</a:t>
            </a:r>
          </a:p>
          <a:p>
            <a:pPr marL="287655" marR="0" lvl="0" indent="-635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END   TEST   DRIVER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idx="1"/>
          </p:nvPr>
        </p:nvSpPr>
        <p:spPr>
          <a:xfrm>
            <a:off x="934720" y="1196975"/>
            <a:ext cx="9913014" cy="3600971"/>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编写驱动程序和存根程序是软件测试活动中不可避免的一种工作开销。</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可以采用渐增式测试方法，在集成测试的过程中同时完成对单一模块的详尽测试。</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模块内聚度高可以简化单元测试过程。</a:t>
            </a:r>
          </a:p>
        </p:txBody>
      </p:sp>
      <p:sp>
        <p:nvSpPr>
          <p:cNvPr id="500739" name="Rectangle 3"/>
          <p:cNvSpPr>
            <a:spLocks noRot="1" noChangeArrowheads="1"/>
          </p:cNvSpPr>
          <p:nvPr/>
        </p:nvSpPr>
        <p:spPr bwMode="auto">
          <a:xfrm>
            <a:off x="875665" y="130175"/>
            <a:ext cx="979233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计算机测试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idx="1"/>
          </p:nvPr>
        </p:nvSpPr>
        <p:spPr>
          <a:xfrm>
            <a:off x="761365" y="1196975"/>
            <a:ext cx="9295130" cy="5041265"/>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None/>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 </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模块接口</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参数的数目、次序、属性或单位系统与变元是否一致；</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是否修改了只作输入用的变元；</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全局变量的定义和用法在各个模块中是否一致。</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None/>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2.</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局部数据结构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：发现局部数据说明、初始化、默认值等方面的错误。</a:t>
            </a:r>
            <a:endPar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None/>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3.</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重要的执行通路</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：选择最有代表性、最可能发现错误的执行通路进行测试。</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p>
        </p:txBody>
      </p:sp>
      <p:sp>
        <p:nvSpPr>
          <p:cNvPr id="488451"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测试重点</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idx="1"/>
          </p:nvPr>
        </p:nvSpPr>
        <p:spPr>
          <a:xfrm>
            <a:off x="901700" y="1196975"/>
            <a:ext cx="9154795" cy="5041265"/>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None/>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4.</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出错处理通路</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对错误的描述是难以理解的；</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记下的错误与实际遇到的错误不同；</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在对错误进行处理之前，错误条件已经引起系统干预；</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对错误的处理不正确；</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描述错误的信息不足以帮助确定造成错误的位置。</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p>
        </p:txBody>
      </p:sp>
      <p:sp>
        <p:nvSpPr>
          <p:cNvPr id="490499" name="Rectangle 3"/>
          <p:cNvSpPr>
            <a:spLocks noRot="1" noChangeArrowheads="1"/>
          </p:cNvSpPr>
          <p:nvPr/>
        </p:nvSpPr>
        <p:spPr bwMode="auto">
          <a:xfrm>
            <a:off x="845185" y="130175"/>
            <a:ext cx="98228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测试重点</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idx="1"/>
          </p:nvPr>
        </p:nvSpPr>
        <p:spPr>
          <a:xfrm>
            <a:off x="836295" y="1196975"/>
            <a:ext cx="9220200" cy="504126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5.</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边界条件</a:t>
            </a:r>
            <a:r>
              <a:rPr lang="en-US" altLang="zh-CN" b="1" kern="0" dirty="0" smtClean="0">
                <a:effectLst>
                  <a:outerShdw blurRad="38100" dist="38100" dir="2700000" algn="tl">
                    <a:srgbClr val="000000"/>
                  </a:outerShdw>
                </a:effectLst>
                <a:latin typeface="+mn-lt"/>
                <a:ea typeface="+mn-ea"/>
              </a:rPr>
              <a:t>:</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软件常常在它的边界上失效 。</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使用刚好小于、刚好等于和刚好大于最大值或最小值的数据结构、控制量和数据值的测试方案，非常可能发现软件中的错误。</a:t>
            </a:r>
          </a:p>
        </p:txBody>
      </p:sp>
      <p:sp>
        <p:nvSpPr>
          <p:cNvPr id="492547" name="Rectangle 3"/>
          <p:cNvSpPr>
            <a:spLocks noRot="1" noChangeArrowheads="1"/>
          </p:cNvSpPr>
          <p:nvPr/>
        </p:nvSpPr>
        <p:spPr bwMode="auto">
          <a:xfrm>
            <a:off x="815340" y="130175"/>
            <a:ext cx="985266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测试重点</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idx="1"/>
          </p:nvPr>
        </p:nvSpPr>
        <p:spPr>
          <a:xfrm>
            <a:off x="608886" y="1197289"/>
            <a:ext cx="10958928" cy="4642004"/>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代码审查</a:t>
            </a:r>
            <a:r>
              <a:rPr lang="zh-CN" altLang="en-US" b="1" kern="0" dirty="0" smtClean="0">
                <a:effectLst>
                  <a:outerShdw blurRad="38100" dist="38100" dir="2700000" algn="tl">
                    <a:srgbClr val="000000"/>
                  </a:outerShdw>
                </a:effectLst>
                <a:latin typeface="+mn-lt"/>
                <a:ea typeface="+mn-ea"/>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可以查出</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30%</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到</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70%</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的逻辑设计错误和编码错误</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审查小组的组成</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组长</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程序的设计者</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程序的编写者</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程序的测试者</a:t>
            </a:r>
          </a:p>
        </p:txBody>
      </p:sp>
      <p:sp>
        <p:nvSpPr>
          <p:cNvPr id="732164" name="Rectangle 4"/>
          <p:cNvSpPr>
            <a:spLocks noRot="1" noChangeArrowheads="1"/>
          </p:cNvSpPr>
          <p:nvPr/>
        </p:nvSpPr>
        <p:spPr bwMode="auto">
          <a:xfrm>
            <a:off x="815340" y="130175"/>
            <a:ext cx="985266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代码审查</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idx="1"/>
          </p:nvPr>
        </p:nvSpPr>
        <p:spPr>
          <a:xfrm>
            <a:off x="857884" y="1196975"/>
            <a:ext cx="10925954" cy="5041265"/>
          </a:xfrm>
        </p:spPr>
        <p:txBody>
          <a:bodyPr vert="horz" wrap="square" lIns="91456" tIns="45728" rIns="91456" bIns="45728" numCol="1" anchor="t" anchorCtr="0" compatLnSpc="1">
            <a:normAutofit/>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由审查小组对源程序正式进行人工测试。</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审查之前，小组成员应该先研究设计说明书，力求理解这个设计。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审查会上倾听程序编写者的解释，并力图发现其中的错误。</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对照程序设计</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常见错误清单，分析审查这个程序。</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预排：由一个人扮演</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测试者</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，其他人扮演</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计算机</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代码审查的优越性：一次审查会上可以发现许多错误，减少系统验证的总工作量</a:t>
            </a:r>
          </a:p>
        </p:txBody>
      </p:sp>
      <p:sp>
        <p:nvSpPr>
          <p:cNvPr id="494595" name="Rectangle 3"/>
          <p:cNvSpPr>
            <a:spLocks noRot="1" noChangeArrowheads="1"/>
          </p:cNvSpPr>
          <p:nvPr/>
        </p:nvSpPr>
        <p:spPr bwMode="auto">
          <a:xfrm>
            <a:off x="974090" y="130175"/>
            <a:ext cx="96939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代码审查</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idx="1"/>
          </p:nvPr>
        </p:nvSpPr>
        <p:spPr>
          <a:xfrm>
            <a:off x="1198662" y="1557586"/>
            <a:ext cx="10009112" cy="3600971"/>
          </a:xfrm>
        </p:spPr>
        <p:txBody>
          <a:bodyPr vert="horz" wrap="square" lIns="91456" tIns="45728" rIns="91456" bIns="45728" numCol="1" anchor="t" anchorCtr="0" compatLnSpc="1"/>
          <a:lstStyle/>
          <a:p>
            <a:pPr marL="342900" marR="0" lvl="0" indent="-342900" algn="l" defTabSz="914400" rtl="0" eaLnBrk="1" fontAlgn="base" latinLnBrk="0" hangingPunct="1">
              <a:lnSpc>
                <a:spcPts val="37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需要编写</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驱动程序</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driver</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）和</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存根程序</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stub</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base" latinLnBrk="0" hangingPunct="1">
              <a:lnSpc>
                <a:spcPts val="37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驱动程序也就是一个</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主程序</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lang="zh-CN" altLang="en-US" sz="2800" b="1" kern="0" dirty="0" smtClean="0">
                <a:effectLst>
                  <a:outerShdw blurRad="38100" dist="38100" dir="2700000" algn="tl">
                    <a:srgbClr val="000000"/>
                  </a:outerShdw>
                </a:effectLst>
                <a:latin typeface="+mn-lt"/>
                <a:ea typeface="+mn-ea"/>
              </a:rPr>
              <a: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接收测试数据，把这些数据传送给被测试的模块，印出有关结果。 </a:t>
            </a:r>
          </a:p>
          <a:p>
            <a:pPr marL="342900" marR="0" lvl="0" indent="-342900" algn="l" defTabSz="914400" rtl="0" eaLnBrk="1" fontAlgn="base" latinLnBrk="0" hangingPunct="1">
              <a:lnSpc>
                <a:spcPts val="37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存根程序代替被测试的模块所调用的模块，也可以称为</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虚拟子程序</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lang="zh-CN" altLang="en-US" sz="2800" b="1" kern="0" dirty="0" smtClean="0">
                <a:effectLst>
                  <a:outerShdw blurRad="38100" dist="38100" dir="2700000" algn="tl">
                    <a:srgbClr val="000000"/>
                  </a:outerShdw>
                </a:effectLst>
                <a:latin typeface="Arial" panose="020B0604020202020204"/>
                <a:ea typeface="+mn-ea"/>
              </a:rPr>
              <a:t>和“桩模块”</a:t>
            </a:r>
            <a:r>
              <a:rPr lang="zh-CN" altLang="en-US" sz="2800" b="1" kern="0" dirty="0" smtClean="0">
                <a:effectLst>
                  <a:outerShdw blurRad="38100" dist="38100" dir="2700000" algn="tl">
                    <a:srgbClr val="000000"/>
                  </a:outerShdw>
                </a:effectLst>
                <a:latin typeface="+mn-lt"/>
                <a:ea typeface="+mn-ea"/>
              </a:rPr>
              <a: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做最少量的数据操作，印出对入口的检验或操作结果，把控制归还给调用它的模块。</a:t>
            </a:r>
          </a:p>
        </p:txBody>
      </p:sp>
      <p:sp>
        <p:nvSpPr>
          <p:cNvPr id="496643" name="Rectangle 3"/>
          <p:cNvSpPr>
            <a:spLocks noRot="1" noChangeArrowheads="1"/>
          </p:cNvSpPr>
          <p:nvPr/>
        </p:nvSpPr>
        <p:spPr bwMode="auto">
          <a:xfrm>
            <a:off x="888365" y="130175"/>
            <a:ext cx="97796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计算机测试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Rot="1" noChangeArrowheads="1"/>
          </p:cNvSpPr>
          <p:nvPr/>
        </p:nvSpPr>
        <p:spPr bwMode="auto">
          <a:xfrm>
            <a:off x="857885" y="130175"/>
            <a:ext cx="98101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计算机测试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10246" name="Group 53"/>
          <p:cNvGrpSpPr/>
          <p:nvPr/>
        </p:nvGrpSpPr>
        <p:grpSpPr>
          <a:xfrm>
            <a:off x="1774726" y="1413570"/>
            <a:ext cx="8534393" cy="4645885"/>
            <a:chOff x="158" y="1094"/>
            <a:chExt cx="5375" cy="2926"/>
          </a:xfrm>
          <a:noFill/>
        </p:grpSpPr>
        <p:sp>
          <p:nvSpPr>
            <p:cNvPr id="498694" name="Rectangle 6"/>
            <p:cNvSpPr>
              <a:spLocks noChangeArrowheads="1"/>
            </p:cNvSpPr>
            <p:nvPr/>
          </p:nvSpPr>
          <p:spPr bwMode="auto">
            <a:xfrm>
              <a:off x="2297" y="1094"/>
              <a:ext cx="1022" cy="308"/>
            </a:xfrm>
            <a:prstGeom prst="rect">
              <a:avLst/>
            </a:prstGeom>
            <a:grpFill/>
            <a:ln w="28575">
              <a:solidFill>
                <a:schemeClr val="bg1"/>
              </a:solidFill>
              <a:miter lim="800000"/>
            </a:ln>
          </p:spPr>
          <p:txBody>
            <a:bodyPr anchor="ctr" anchorCtr="1"/>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正文加工系统</a:t>
              </a:r>
            </a:p>
          </p:txBody>
        </p:sp>
        <p:sp>
          <p:nvSpPr>
            <p:cNvPr id="498695" name="Text Box 7"/>
            <p:cNvSpPr txBox="1">
              <a:spLocks noChangeArrowheads="1"/>
            </p:cNvSpPr>
            <p:nvPr/>
          </p:nvSpPr>
          <p:spPr bwMode="auto">
            <a:xfrm>
              <a:off x="158" y="2129"/>
              <a:ext cx="492"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输入</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1.0   </a:t>
              </a:r>
            </a:p>
          </p:txBody>
        </p:sp>
        <p:sp>
          <p:nvSpPr>
            <p:cNvPr id="498696" name="Text Box 8"/>
            <p:cNvSpPr txBox="1">
              <a:spLocks noChangeArrowheads="1"/>
            </p:cNvSpPr>
            <p:nvPr/>
          </p:nvSpPr>
          <p:spPr bwMode="auto">
            <a:xfrm>
              <a:off x="728" y="2129"/>
              <a:ext cx="463"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输出</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2.0   </a:t>
              </a:r>
            </a:p>
          </p:txBody>
        </p:sp>
        <p:sp>
          <p:nvSpPr>
            <p:cNvPr id="498697" name="Text Box 9"/>
            <p:cNvSpPr txBox="1">
              <a:spLocks noChangeArrowheads="1"/>
            </p:cNvSpPr>
            <p:nvPr/>
          </p:nvSpPr>
          <p:spPr bwMode="auto">
            <a:xfrm>
              <a:off x="2070" y="3247"/>
              <a:ext cx="464" cy="480"/>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插入</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3.3  </a:t>
              </a:r>
            </a:p>
          </p:txBody>
        </p:sp>
        <p:sp>
          <p:nvSpPr>
            <p:cNvPr id="498698" name="Text Box 10"/>
            <p:cNvSpPr txBox="1">
              <a:spLocks noChangeArrowheads="1"/>
            </p:cNvSpPr>
            <p:nvPr/>
          </p:nvSpPr>
          <p:spPr bwMode="auto">
            <a:xfrm>
              <a:off x="1389" y="2129"/>
              <a:ext cx="463"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编辑</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3.0  </a:t>
              </a:r>
            </a:p>
          </p:txBody>
        </p:sp>
        <p:sp>
          <p:nvSpPr>
            <p:cNvPr id="498699" name="Text Box 11"/>
            <p:cNvSpPr txBox="1">
              <a:spLocks noChangeArrowheads="1"/>
            </p:cNvSpPr>
            <p:nvPr/>
          </p:nvSpPr>
          <p:spPr bwMode="auto">
            <a:xfrm>
              <a:off x="1389" y="3247"/>
              <a:ext cx="463" cy="480"/>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删除</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3.2  </a:t>
              </a:r>
            </a:p>
          </p:txBody>
        </p:sp>
        <p:sp>
          <p:nvSpPr>
            <p:cNvPr id="498700" name="Text Box 12"/>
            <p:cNvSpPr txBox="1">
              <a:spLocks noChangeArrowheads="1"/>
            </p:cNvSpPr>
            <p:nvPr/>
          </p:nvSpPr>
          <p:spPr bwMode="auto">
            <a:xfrm>
              <a:off x="2070" y="2129"/>
              <a:ext cx="643"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加标题</a:t>
              </a:r>
            </a:p>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4.0   </a:t>
              </a:r>
            </a:p>
          </p:txBody>
        </p:sp>
        <p:sp>
          <p:nvSpPr>
            <p:cNvPr id="498701" name="Text Box 13"/>
            <p:cNvSpPr txBox="1">
              <a:spLocks noChangeArrowheads="1"/>
            </p:cNvSpPr>
            <p:nvPr/>
          </p:nvSpPr>
          <p:spPr bwMode="auto">
            <a:xfrm>
              <a:off x="4226" y="2129"/>
              <a:ext cx="605"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编目录</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7.0    </a:t>
              </a:r>
            </a:p>
          </p:txBody>
        </p:sp>
        <p:sp>
          <p:nvSpPr>
            <p:cNvPr id="498702" name="Text Box 14"/>
            <p:cNvSpPr txBox="1">
              <a:spLocks noChangeArrowheads="1"/>
            </p:cNvSpPr>
            <p:nvPr/>
          </p:nvSpPr>
          <p:spPr bwMode="auto">
            <a:xfrm>
              <a:off x="3545" y="2129"/>
              <a:ext cx="464"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检察</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6.0  </a:t>
              </a:r>
            </a:p>
          </p:txBody>
        </p:sp>
        <p:sp>
          <p:nvSpPr>
            <p:cNvPr id="498703" name="Text Box 15"/>
            <p:cNvSpPr txBox="1">
              <a:spLocks noChangeArrowheads="1"/>
            </p:cNvSpPr>
            <p:nvPr/>
          </p:nvSpPr>
          <p:spPr bwMode="auto">
            <a:xfrm>
              <a:off x="3545" y="3234"/>
              <a:ext cx="464" cy="49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合并</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3.5   </a:t>
              </a:r>
            </a:p>
          </p:txBody>
        </p:sp>
        <p:sp>
          <p:nvSpPr>
            <p:cNvPr id="498704" name="Text Box 16"/>
            <p:cNvSpPr txBox="1">
              <a:spLocks noChangeArrowheads="1"/>
            </p:cNvSpPr>
            <p:nvPr/>
          </p:nvSpPr>
          <p:spPr bwMode="auto">
            <a:xfrm>
              <a:off x="2912" y="3234"/>
              <a:ext cx="463" cy="49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修改</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3.4  </a:t>
              </a:r>
            </a:p>
          </p:txBody>
        </p:sp>
        <p:sp>
          <p:nvSpPr>
            <p:cNvPr id="498705" name="Text Box 17"/>
            <p:cNvSpPr txBox="1">
              <a:spLocks noChangeArrowheads="1"/>
            </p:cNvSpPr>
            <p:nvPr/>
          </p:nvSpPr>
          <p:spPr bwMode="auto">
            <a:xfrm>
              <a:off x="4226" y="3234"/>
              <a:ext cx="463" cy="49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列表</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3.6  </a:t>
              </a:r>
            </a:p>
          </p:txBody>
        </p:sp>
        <p:sp>
          <p:nvSpPr>
            <p:cNvPr id="498706" name="Text Box 18"/>
            <p:cNvSpPr txBox="1">
              <a:spLocks noChangeArrowheads="1"/>
            </p:cNvSpPr>
            <p:nvPr/>
          </p:nvSpPr>
          <p:spPr bwMode="auto">
            <a:xfrm>
              <a:off x="728" y="3247"/>
              <a:ext cx="463" cy="480"/>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添加</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3.1 </a:t>
              </a:r>
            </a:p>
          </p:txBody>
        </p:sp>
        <p:sp>
          <p:nvSpPr>
            <p:cNvPr id="10261" name="Line 19"/>
            <p:cNvSpPr/>
            <p:nvPr/>
          </p:nvSpPr>
          <p:spPr>
            <a:xfrm>
              <a:off x="2779" y="1409"/>
              <a:ext cx="0" cy="237"/>
            </a:xfrm>
            <a:prstGeom prst="line">
              <a:avLst/>
            </a:prstGeom>
            <a:grpFill/>
            <a:ln w="28575" cap="flat" cmpd="sng">
              <a:solidFill>
                <a:schemeClr val="bg1"/>
              </a:solidFill>
              <a:prstDash val="solid"/>
              <a:headEnd type="none" w="med" len="med"/>
              <a:tailEnd type="none" w="med" len="med"/>
            </a:ln>
          </p:spPr>
        </p:sp>
        <p:sp>
          <p:nvSpPr>
            <p:cNvPr id="10262" name="Line 20"/>
            <p:cNvSpPr/>
            <p:nvPr/>
          </p:nvSpPr>
          <p:spPr>
            <a:xfrm>
              <a:off x="330" y="1656"/>
              <a:ext cx="4965" cy="0"/>
            </a:xfrm>
            <a:prstGeom prst="line">
              <a:avLst/>
            </a:prstGeom>
            <a:grpFill/>
            <a:ln w="28575" cap="flat" cmpd="sng">
              <a:solidFill>
                <a:schemeClr val="bg1"/>
              </a:solidFill>
              <a:prstDash val="solid"/>
              <a:headEnd type="none" w="med" len="med"/>
              <a:tailEnd type="none" w="med" len="med"/>
            </a:ln>
          </p:spPr>
        </p:sp>
        <p:sp>
          <p:nvSpPr>
            <p:cNvPr id="498709" name="Text Box 21"/>
            <p:cNvSpPr txBox="1">
              <a:spLocks noChangeArrowheads="1"/>
            </p:cNvSpPr>
            <p:nvPr/>
          </p:nvSpPr>
          <p:spPr bwMode="auto">
            <a:xfrm>
              <a:off x="2912" y="2129"/>
              <a:ext cx="463"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存储</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5.0  </a:t>
              </a:r>
            </a:p>
          </p:txBody>
        </p:sp>
        <p:sp>
          <p:nvSpPr>
            <p:cNvPr id="498710" name="Text Box 22"/>
            <p:cNvSpPr txBox="1">
              <a:spLocks noChangeArrowheads="1"/>
            </p:cNvSpPr>
            <p:nvPr/>
          </p:nvSpPr>
          <p:spPr bwMode="auto">
            <a:xfrm>
              <a:off x="5030" y="2129"/>
              <a:ext cx="503" cy="453"/>
            </a:xfrm>
            <a:prstGeom prst="rect">
              <a:avLst/>
            </a:prstGeom>
            <a:grpFill/>
            <a:ln w="28575">
              <a:solidFill>
                <a:schemeClr val="bg1"/>
              </a:solidFill>
              <a:miter lim="800000"/>
            </a:ln>
          </p:spPr>
          <p:txBody>
            <a:bodyPr anchor="ctr" anchorCtr="1"/>
            <a:lstStyle/>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格式化</a:t>
              </a:r>
            </a:p>
            <a:p>
              <a:pPr marR="0" algn="just" defTabSz="914400" eaLnBrk="0" hangingPunct="0">
                <a:buClrTx/>
                <a:buSzTx/>
                <a:buFontTx/>
                <a:buNone/>
                <a:defRPr/>
              </a:pP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8.0   </a:t>
              </a:r>
            </a:p>
          </p:txBody>
        </p:sp>
        <p:sp>
          <p:nvSpPr>
            <p:cNvPr id="10265" name="Line 23"/>
            <p:cNvSpPr/>
            <p:nvPr/>
          </p:nvSpPr>
          <p:spPr>
            <a:xfrm>
              <a:off x="330" y="1656"/>
              <a:ext cx="0" cy="473"/>
            </a:xfrm>
            <a:prstGeom prst="line">
              <a:avLst/>
            </a:prstGeom>
            <a:grpFill/>
            <a:ln w="28575" cap="flat" cmpd="sng">
              <a:solidFill>
                <a:schemeClr val="bg1"/>
              </a:solidFill>
              <a:prstDash val="solid"/>
              <a:headEnd type="none" w="med" len="med"/>
              <a:tailEnd type="none" w="med" len="med"/>
            </a:ln>
          </p:spPr>
        </p:sp>
        <p:sp>
          <p:nvSpPr>
            <p:cNvPr id="10266" name="Line 24"/>
            <p:cNvSpPr/>
            <p:nvPr/>
          </p:nvSpPr>
          <p:spPr>
            <a:xfrm>
              <a:off x="925" y="1656"/>
              <a:ext cx="0" cy="473"/>
            </a:xfrm>
            <a:prstGeom prst="line">
              <a:avLst/>
            </a:prstGeom>
            <a:grpFill/>
            <a:ln w="28575" cap="flat" cmpd="sng">
              <a:solidFill>
                <a:schemeClr val="bg1"/>
              </a:solidFill>
              <a:prstDash val="solid"/>
              <a:headEnd type="none" w="med" len="med"/>
              <a:tailEnd type="none" w="med" len="med"/>
            </a:ln>
          </p:spPr>
        </p:sp>
        <p:sp>
          <p:nvSpPr>
            <p:cNvPr id="10267" name="Line 25"/>
            <p:cNvSpPr/>
            <p:nvPr/>
          </p:nvSpPr>
          <p:spPr>
            <a:xfrm>
              <a:off x="1588" y="1656"/>
              <a:ext cx="0" cy="473"/>
            </a:xfrm>
            <a:prstGeom prst="line">
              <a:avLst/>
            </a:prstGeom>
            <a:grpFill/>
            <a:ln w="28575" cap="flat" cmpd="sng">
              <a:solidFill>
                <a:schemeClr val="bg1"/>
              </a:solidFill>
              <a:prstDash val="solid"/>
              <a:headEnd type="none" w="med" len="med"/>
              <a:tailEnd type="none" w="med" len="med"/>
            </a:ln>
          </p:spPr>
        </p:sp>
        <p:sp>
          <p:nvSpPr>
            <p:cNvPr id="10268" name="Line 26"/>
            <p:cNvSpPr/>
            <p:nvPr/>
          </p:nvSpPr>
          <p:spPr>
            <a:xfrm>
              <a:off x="2382" y="1656"/>
              <a:ext cx="0" cy="473"/>
            </a:xfrm>
            <a:prstGeom prst="line">
              <a:avLst/>
            </a:prstGeom>
            <a:grpFill/>
            <a:ln w="28575" cap="flat" cmpd="sng">
              <a:solidFill>
                <a:schemeClr val="bg1"/>
              </a:solidFill>
              <a:prstDash val="solid"/>
              <a:headEnd type="none" w="med" len="med"/>
              <a:tailEnd type="none" w="med" len="med"/>
            </a:ln>
          </p:spPr>
        </p:sp>
        <p:sp>
          <p:nvSpPr>
            <p:cNvPr id="10269" name="Line 27"/>
            <p:cNvSpPr/>
            <p:nvPr/>
          </p:nvSpPr>
          <p:spPr>
            <a:xfrm>
              <a:off x="3110" y="1656"/>
              <a:ext cx="0" cy="473"/>
            </a:xfrm>
            <a:prstGeom prst="line">
              <a:avLst/>
            </a:prstGeom>
            <a:grpFill/>
            <a:ln w="28575" cap="flat" cmpd="sng">
              <a:solidFill>
                <a:schemeClr val="bg1"/>
              </a:solidFill>
              <a:prstDash val="solid"/>
              <a:headEnd type="none" w="med" len="med"/>
              <a:tailEnd type="none" w="med" len="med"/>
            </a:ln>
          </p:spPr>
        </p:sp>
        <p:sp>
          <p:nvSpPr>
            <p:cNvPr id="10270" name="Line 28"/>
            <p:cNvSpPr/>
            <p:nvPr/>
          </p:nvSpPr>
          <p:spPr>
            <a:xfrm>
              <a:off x="3772" y="1656"/>
              <a:ext cx="0" cy="473"/>
            </a:xfrm>
            <a:prstGeom prst="line">
              <a:avLst/>
            </a:prstGeom>
            <a:grpFill/>
            <a:ln w="28575" cap="flat" cmpd="sng">
              <a:solidFill>
                <a:schemeClr val="bg1"/>
              </a:solidFill>
              <a:prstDash val="solid"/>
              <a:headEnd type="none" w="med" len="med"/>
              <a:tailEnd type="none" w="med" len="med"/>
            </a:ln>
          </p:spPr>
        </p:sp>
        <p:sp>
          <p:nvSpPr>
            <p:cNvPr id="10271" name="Line 29"/>
            <p:cNvSpPr/>
            <p:nvPr/>
          </p:nvSpPr>
          <p:spPr>
            <a:xfrm>
              <a:off x="4490" y="1656"/>
              <a:ext cx="0" cy="473"/>
            </a:xfrm>
            <a:prstGeom prst="line">
              <a:avLst/>
            </a:prstGeom>
            <a:grpFill/>
            <a:ln w="28575" cap="flat" cmpd="sng">
              <a:solidFill>
                <a:schemeClr val="bg1"/>
              </a:solidFill>
              <a:prstDash val="solid"/>
              <a:headEnd type="none" w="med" len="med"/>
              <a:tailEnd type="none" w="med" len="med"/>
            </a:ln>
          </p:spPr>
        </p:sp>
        <p:sp>
          <p:nvSpPr>
            <p:cNvPr id="10272" name="Line 30"/>
            <p:cNvSpPr/>
            <p:nvPr/>
          </p:nvSpPr>
          <p:spPr>
            <a:xfrm>
              <a:off x="5295" y="1656"/>
              <a:ext cx="0" cy="473"/>
            </a:xfrm>
            <a:prstGeom prst="line">
              <a:avLst/>
            </a:prstGeom>
            <a:grpFill/>
            <a:ln w="28575" cap="flat" cmpd="sng">
              <a:solidFill>
                <a:schemeClr val="bg1"/>
              </a:solidFill>
              <a:prstDash val="solid"/>
              <a:headEnd type="none" w="med" len="med"/>
              <a:tailEnd type="none" w="med" len="med"/>
            </a:ln>
          </p:spPr>
        </p:sp>
        <p:sp>
          <p:nvSpPr>
            <p:cNvPr id="10273" name="Line 31"/>
            <p:cNvSpPr/>
            <p:nvPr/>
          </p:nvSpPr>
          <p:spPr>
            <a:xfrm>
              <a:off x="330" y="2582"/>
              <a:ext cx="0" cy="295"/>
            </a:xfrm>
            <a:prstGeom prst="line">
              <a:avLst/>
            </a:prstGeom>
            <a:grpFill/>
            <a:ln w="28575" cap="flat" cmpd="sng">
              <a:solidFill>
                <a:schemeClr val="bg1"/>
              </a:solidFill>
              <a:prstDash val="dash"/>
              <a:headEnd type="none" w="med" len="med"/>
              <a:tailEnd type="none" w="med" len="med"/>
            </a:ln>
          </p:spPr>
        </p:sp>
        <p:sp>
          <p:nvSpPr>
            <p:cNvPr id="10274" name="Line 32"/>
            <p:cNvSpPr/>
            <p:nvPr/>
          </p:nvSpPr>
          <p:spPr>
            <a:xfrm>
              <a:off x="925" y="2582"/>
              <a:ext cx="0" cy="170"/>
            </a:xfrm>
            <a:prstGeom prst="line">
              <a:avLst/>
            </a:prstGeom>
            <a:grpFill/>
            <a:ln w="28575" cap="flat" cmpd="sng">
              <a:solidFill>
                <a:schemeClr val="bg1"/>
              </a:solidFill>
              <a:prstDash val="dash"/>
              <a:headEnd type="none" w="med" len="med"/>
              <a:tailEnd type="none" w="med" len="med"/>
            </a:ln>
          </p:spPr>
        </p:sp>
        <p:sp>
          <p:nvSpPr>
            <p:cNvPr id="10275" name="Line 33"/>
            <p:cNvSpPr/>
            <p:nvPr/>
          </p:nvSpPr>
          <p:spPr>
            <a:xfrm>
              <a:off x="2382" y="2582"/>
              <a:ext cx="0" cy="295"/>
            </a:xfrm>
            <a:prstGeom prst="line">
              <a:avLst/>
            </a:prstGeom>
            <a:grpFill/>
            <a:ln w="28575" cap="flat" cmpd="sng">
              <a:solidFill>
                <a:schemeClr val="bg1"/>
              </a:solidFill>
              <a:prstDash val="dash"/>
              <a:headEnd type="none" w="med" len="med"/>
              <a:tailEnd type="none" w="med" len="med"/>
            </a:ln>
          </p:spPr>
        </p:sp>
        <p:sp>
          <p:nvSpPr>
            <p:cNvPr id="10276" name="Line 34"/>
            <p:cNvSpPr/>
            <p:nvPr/>
          </p:nvSpPr>
          <p:spPr>
            <a:xfrm>
              <a:off x="3110" y="2582"/>
              <a:ext cx="0" cy="295"/>
            </a:xfrm>
            <a:prstGeom prst="line">
              <a:avLst/>
            </a:prstGeom>
            <a:grpFill/>
            <a:ln w="28575" cap="flat" cmpd="sng">
              <a:solidFill>
                <a:schemeClr val="bg1"/>
              </a:solidFill>
              <a:prstDash val="dash"/>
              <a:headEnd type="none" w="med" len="med"/>
              <a:tailEnd type="none" w="med" len="med"/>
            </a:ln>
          </p:spPr>
        </p:sp>
        <p:sp>
          <p:nvSpPr>
            <p:cNvPr id="10277" name="Line 35"/>
            <p:cNvSpPr/>
            <p:nvPr/>
          </p:nvSpPr>
          <p:spPr>
            <a:xfrm>
              <a:off x="3772" y="2582"/>
              <a:ext cx="0" cy="295"/>
            </a:xfrm>
            <a:prstGeom prst="line">
              <a:avLst/>
            </a:prstGeom>
            <a:grpFill/>
            <a:ln w="28575" cap="flat" cmpd="sng">
              <a:solidFill>
                <a:schemeClr val="bg1"/>
              </a:solidFill>
              <a:prstDash val="dash"/>
              <a:headEnd type="none" w="med" len="med"/>
              <a:tailEnd type="none" w="med" len="med"/>
            </a:ln>
          </p:spPr>
        </p:sp>
        <p:sp>
          <p:nvSpPr>
            <p:cNvPr id="10278" name="Line 36"/>
            <p:cNvSpPr/>
            <p:nvPr/>
          </p:nvSpPr>
          <p:spPr>
            <a:xfrm>
              <a:off x="4490" y="2582"/>
              <a:ext cx="0" cy="295"/>
            </a:xfrm>
            <a:prstGeom prst="line">
              <a:avLst/>
            </a:prstGeom>
            <a:grpFill/>
            <a:ln w="28575" cap="flat" cmpd="sng">
              <a:solidFill>
                <a:schemeClr val="bg1"/>
              </a:solidFill>
              <a:prstDash val="dash"/>
              <a:headEnd type="none" w="med" len="med"/>
              <a:tailEnd type="none" w="med" len="med"/>
            </a:ln>
          </p:spPr>
        </p:sp>
        <p:sp>
          <p:nvSpPr>
            <p:cNvPr id="10279" name="Line 37"/>
            <p:cNvSpPr/>
            <p:nvPr/>
          </p:nvSpPr>
          <p:spPr>
            <a:xfrm>
              <a:off x="5295" y="2616"/>
              <a:ext cx="0" cy="294"/>
            </a:xfrm>
            <a:prstGeom prst="line">
              <a:avLst/>
            </a:prstGeom>
            <a:grpFill/>
            <a:ln w="28575" cap="flat" cmpd="sng">
              <a:solidFill>
                <a:schemeClr val="bg1"/>
              </a:solidFill>
              <a:prstDash val="dash"/>
              <a:headEnd type="none" w="med" len="med"/>
              <a:tailEnd type="none" w="med" len="med"/>
            </a:ln>
          </p:spPr>
        </p:sp>
        <p:sp>
          <p:nvSpPr>
            <p:cNvPr id="10280" name="Line 38"/>
            <p:cNvSpPr/>
            <p:nvPr/>
          </p:nvSpPr>
          <p:spPr>
            <a:xfrm>
              <a:off x="992" y="3727"/>
              <a:ext cx="0" cy="293"/>
            </a:xfrm>
            <a:prstGeom prst="line">
              <a:avLst/>
            </a:prstGeom>
            <a:grpFill/>
            <a:ln w="28575" cap="flat" cmpd="sng">
              <a:solidFill>
                <a:schemeClr val="bg1"/>
              </a:solidFill>
              <a:prstDash val="dash"/>
              <a:headEnd type="none" w="med" len="med"/>
              <a:tailEnd type="none" w="med" len="med"/>
            </a:ln>
          </p:spPr>
        </p:sp>
        <p:sp>
          <p:nvSpPr>
            <p:cNvPr id="10281" name="Line 39"/>
            <p:cNvSpPr/>
            <p:nvPr/>
          </p:nvSpPr>
          <p:spPr>
            <a:xfrm>
              <a:off x="1588" y="3727"/>
              <a:ext cx="0" cy="293"/>
            </a:xfrm>
            <a:prstGeom prst="line">
              <a:avLst/>
            </a:prstGeom>
            <a:grpFill/>
            <a:ln w="28575" cap="flat" cmpd="sng">
              <a:solidFill>
                <a:schemeClr val="bg1"/>
              </a:solidFill>
              <a:prstDash val="dash"/>
              <a:headEnd type="none" w="med" len="med"/>
              <a:tailEnd type="none" w="med" len="med"/>
            </a:ln>
          </p:spPr>
        </p:sp>
        <p:sp>
          <p:nvSpPr>
            <p:cNvPr id="10282" name="Line 40"/>
            <p:cNvSpPr/>
            <p:nvPr/>
          </p:nvSpPr>
          <p:spPr>
            <a:xfrm>
              <a:off x="1588" y="2582"/>
              <a:ext cx="0" cy="665"/>
            </a:xfrm>
            <a:prstGeom prst="line">
              <a:avLst/>
            </a:prstGeom>
            <a:grpFill/>
            <a:ln w="28575" cap="flat" cmpd="sng">
              <a:solidFill>
                <a:schemeClr val="bg1"/>
              </a:solidFill>
              <a:prstDash val="solid"/>
              <a:headEnd type="none" w="med" len="med"/>
              <a:tailEnd type="none" w="med" len="med"/>
            </a:ln>
          </p:spPr>
        </p:sp>
        <p:sp>
          <p:nvSpPr>
            <p:cNvPr id="10283" name="Line 41"/>
            <p:cNvSpPr/>
            <p:nvPr/>
          </p:nvSpPr>
          <p:spPr>
            <a:xfrm>
              <a:off x="992" y="2957"/>
              <a:ext cx="3442" cy="0"/>
            </a:xfrm>
            <a:prstGeom prst="line">
              <a:avLst/>
            </a:prstGeom>
            <a:grpFill/>
            <a:ln w="28575" cap="flat" cmpd="sng">
              <a:solidFill>
                <a:schemeClr val="bg1"/>
              </a:solidFill>
              <a:prstDash val="solid"/>
              <a:headEnd type="none" w="med" len="med"/>
              <a:tailEnd type="none" w="med" len="med"/>
            </a:ln>
          </p:spPr>
        </p:sp>
        <p:sp>
          <p:nvSpPr>
            <p:cNvPr id="10284" name="Line 42"/>
            <p:cNvSpPr/>
            <p:nvPr/>
          </p:nvSpPr>
          <p:spPr>
            <a:xfrm>
              <a:off x="3772" y="3727"/>
              <a:ext cx="0" cy="293"/>
            </a:xfrm>
            <a:prstGeom prst="line">
              <a:avLst/>
            </a:prstGeom>
            <a:grpFill/>
            <a:ln w="28575" cap="flat" cmpd="sng">
              <a:solidFill>
                <a:schemeClr val="bg1"/>
              </a:solidFill>
              <a:prstDash val="dash"/>
              <a:headEnd type="none" w="med" len="med"/>
              <a:tailEnd type="none" w="med" len="med"/>
            </a:ln>
          </p:spPr>
        </p:sp>
        <p:sp>
          <p:nvSpPr>
            <p:cNvPr id="10285" name="Line 43"/>
            <p:cNvSpPr/>
            <p:nvPr/>
          </p:nvSpPr>
          <p:spPr>
            <a:xfrm>
              <a:off x="3110" y="3727"/>
              <a:ext cx="0" cy="293"/>
            </a:xfrm>
            <a:prstGeom prst="line">
              <a:avLst/>
            </a:prstGeom>
            <a:grpFill/>
            <a:ln w="28575" cap="flat" cmpd="sng">
              <a:solidFill>
                <a:schemeClr val="bg1"/>
              </a:solidFill>
              <a:prstDash val="dash"/>
              <a:headEnd type="none" w="med" len="med"/>
              <a:tailEnd type="none" w="med" len="med"/>
            </a:ln>
          </p:spPr>
        </p:sp>
        <p:sp>
          <p:nvSpPr>
            <p:cNvPr id="10286" name="Line 44"/>
            <p:cNvSpPr/>
            <p:nvPr/>
          </p:nvSpPr>
          <p:spPr>
            <a:xfrm>
              <a:off x="4434" y="3727"/>
              <a:ext cx="0" cy="293"/>
            </a:xfrm>
            <a:prstGeom prst="line">
              <a:avLst/>
            </a:prstGeom>
            <a:grpFill/>
            <a:ln w="28575" cap="flat" cmpd="sng">
              <a:solidFill>
                <a:schemeClr val="bg1"/>
              </a:solidFill>
              <a:prstDash val="dash"/>
              <a:headEnd type="none" w="med" len="med"/>
              <a:tailEnd type="none" w="med" len="med"/>
            </a:ln>
          </p:spPr>
        </p:sp>
        <p:sp>
          <p:nvSpPr>
            <p:cNvPr id="10287" name="Line 45"/>
            <p:cNvSpPr/>
            <p:nvPr/>
          </p:nvSpPr>
          <p:spPr>
            <a:xfrm>
              <a:off x="2297" y="3727"/>
              <a:ext cx="0" cy="293"/>
            </a:xfrm>
            <a:prstGeom prst="line">
              <a:avLst/>
            </a:prstGeom>
            <a:grpFill/>
            <a:ln w="28575" cap="flat" cmpd="sng">
              <a:solidFill>
                <a:schemeClr val="bg1"/>
              </a:solidFill>
              <a:prstDash val="dash"/>
              <a:headEnd type="none" w="med" len="med"/>
              <a:tailEnd type="none" w="med" len="med"/>
            </a:ln>
          </p:spPr>
        </p:sp>
        <p:sp>
          <p:nvSpPr>
            <p:cNvPr id="10288" name="Line 46"/>
            <p:cNvSpPr/>
            <p:nvPr/>
          </p:nvSpPr>
          <p:spPr>
            <a:xfrm>
              <a:off x="992" y="2957"/>
              <a:ext cx="0" cy="290"/>
            </a:xfrm>
            <a:prstGeom prst="line">
              <a:avLst/>
            </a:prstGeom>
            <a:grpFill/>
            <a:ln w="28575" cap="flat" cmpd="sng">
              <a:solidFill>
                <a:schemeClr val="bg1"/>
              </a:solidFill>
              <a:prstDash val="solid"/>
              <a:headEnd type="none" w="med" len="med"/>
              <a:tailEnd type="none" w="med" len="med"/>
            </a:ln>
          </p:spPr>
        </p:sp>
        <p:sp>
          <p:nvSpPr>
            <p:cNvPr id="10289" name="Line 47"/>
            <p:cNvSpPr/>
            <p:nvPr/>
          </p:nvSpPr>
          <p:spPr>
            <a:xfrm>
              <a:off x="2297" y="2957"/>
              <a:ext cx="0" cy="290"/>
            </a:xfrm>
            <a:prstGeom prst="line">
              <a:avLst/>
            </a:prstGeom>
            <a:grpFill/>
            <a:ln w="28575" cap="flat" cmpd="sng">
              <a:solidFill>
                <a:schemeClr val="bg1"/>
              </a:solidFill>
              <a:prstDash val="solid"/>
              <a:headEnd type="none" w="med" len="med"/>
              <a:tailEnd type="none" w="med" len="med"/>
            </a:ln>
          </p:spPr>
        </p:sp>
        <p:sp>
          <p:nvSpPr>
            <p:cNvPr id="10290" name="Line 48"/>
            <p:cNvSpPr/>
            <p:nvPr/>
          </p:nvSpPr>
          <p:spPr>
            <a:xfrm>
              <a:off x="3110" y="2957"/>
              <a:ext cx="0" cy="290"/>
            </a:xfrm>
            <a:prstGeom prst="line">
              <a:avLst/>
            </a:prstGeom>
            <a:grpFill/>
            <a:ln w="28575" cap="flat" cmpd="sng">
              <a:solidFill>
                <a:schemeClr val="bg1"/>
              </a:solidFill>
              <a:prstDash val="solid"/>
              <a:headEnd type="none" w="med" len="med"/>
              <a:tailEnd type="none" w="med" len="med"/>
            </a:ln>
          </p:spPr>
        </p:sp>
        <p:sp>
          <p:nvSpPr>
            <p:cNvPr id="10291" name="Line 49"/>
            <p:cNvSpPr/>
            <p:nvPr/>
          </p:nvSpPr>
          <p:spPr>
            <a:xfrm>
              <a:off x="3765" y="2954"/>
              <a:ext cx="0" cy="290"/>
            </a:xfrm>
            <a:prstGeom prst="line">
              <a:avLst/>
            </a:prstGeom>
            <a:grpFill/>
            <a:ln w="28575" cap="flat" cmpd="sng">
              <a:solidFill>
                <a:schemeClr val="bg1"/>
              </a:solidFill>
              <a:prstDash val="solid"/>
              <a:headEnd type="none" w="med" len="med"/>
              <a:tailEnd type="none" w="med" len="med"/>
            </a:ln>
          </p:spPr>
        </p:sp>
        <p:sp>
          <p:nvSpPr>
            <p:cNvPr id="10292" name="Line 50"/>
            <p:cNvSpPr/>
            <p:nvPr/>
          </p:nvSpPr>
          <p:spPr>
            <a:xfrm>
              <a:off x="4434" y="2957"/>
              <a:ext cx="0" cy="290"/>
            </a:xfrm>
            <a:prstGeom prst="line">
              <a:avLst/>
            </a:prstGeom>
            <a:grpFill/>
            <a:ln w="28575" cap="flat" cmpd="sng">
              <a:solidFill>
                <a:schemeClr val="bg1"/>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subTitle" sz="quarter" idx="1"/>
          </p:nvPr>
        </p:nvSpPr>
        <p:spPr>
          <a:xfrm>
            <a:off x="1630710" y="1125220"/>
            <a:ext cx="9371300" cy="5265420"/>
          </a:xfrm>
        </p:spPr>
        <p:txBody>
          <a:bodyPr vert="horz" wrap="square" lIns="91456" tIns="45728" rIns="91456" bIns="45728" numCol="1" anchor="t" anchorCtr="0" compatLnSpc="1">
            <a:normAutofit lnSpcReduction="10000"/>
          </a:bodyPr>
          <a:lstStyle/>
          <a:p>
            <a:pPr marL="287655" marR="0" lvl="0" indent="-6350"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TEST STUB(*</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测试正文编辑模块用的存根程序*</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初始化；</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输出信息</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进入了正文编辑程序</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输出</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输入的控制信息是</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CFUNCT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输出缓冲区中的字符串；</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IF    CFUNCT=CHANGE</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THEN</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把缓冲区中第二个字改为***</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ELSE</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在缓冲区的尾部加</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ENDIF</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输出缓冲区中的新字符串；</a:t>
            </a:r>
          </a:p>
          <a:p>
            <a:pPr marL="287655" marR="0" lvl="0" indent="-635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END TEST STUB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516</Words>
  <Application>Microsoft Office PowerPoint</Application>
  <PresentationFormat>自定义</PresentationFormat>
  <Paragraphs>99</Paragraphs>
  <Slides>11</Slides>
  <Notes>7</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新版软件工程母版</vt:lpstr>
      <vt:lpstr>单元测试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15</cp:revision>
  <dcterms:created xsi:type="dcterms:W3CDTF">2021-07-20T05:30:00Z</dcterms:created>
  <dcterms:modified xsi:type="dcterms:W3CDTF">2022-05-09T07:46:43Z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996E02E43F894A5EAE4158E45464ABA6</vt:lpwstr>
  </property>
  <property fmtid="{D5CDD505-2E9C-101B-9397-08002B2CF9AE}" pid="3" name="KSOProductBuildVer">
    <vt:lpwstr>2052-11.1.0.10495</vt:lpwstr>
  </property>
</Properties>
</file>