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61" r:id="rId3"/>
    <p:sldId id="262" r:id="rId4"/>
    <p:sldId id="263" r:id="rId5"/>
    <p:sldId id="264" r:id="rId6"/>
    <p:sldId id="265" r:id="rId7"/>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00" y="292"/>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2024/4/1</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185342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1267" name="Rectangle 2"/>
          <p:cNvSpPr>
            <a:spLocks noGrp="1" noRot="1" noChangeAspect="1" noTextEdit="1"/>
          </p:cNvSpPr>
          <p:nvPr>
            <p:ph type="sldImg"/>
          </p:nvPr>
        </p:nvSpPr>
        <p:spPr>
          <a:xfrm>
            <a:off x="687388" y="1143000"/>
            <a:ext cx="5483225" cy="3086100"/>
          </a:xfrm>
        </p:spPr>
      </p:sp>
      <p:sp>
        <p:nvSpPr>
          <p:cNvPr id="1126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2291" name="Rectangle 2"/>
          <p:cNvSpPr>
            <a:spLocks noGrp="1" noRot="1" noChangeAspect="1" noTextEdit="1"/>
          </p:cNvSpPr>
          <p:nvPr>
            <p:ph type="sldImg"/>
          </p:nvPr>
        </p:nvSpPr>
        <p:spPr>
          <a:xfrm>
            <a:off x="687388" y="1143000"/>
            <a:ext cx="5483225" cy="3086100"/>
          </a:xfrm>
        </p:spPr>
      </p:sp>
      <p:sp>
        <p:nvSpPr>
          <p:cNvPr id="1229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3315" name="Rectangle 2"/>
          <p:cNvSpPr>
            <a:spLocks noGrp="1" noRot="1" noChangeAspect="1" noTextEdit="1"/>
          </p:cNvSpPr>
          <p:nvPr>
            <p:ph type="sldImg"/>
          </p:nvPr>
        </p:nvSpPr>
        <p:spPr>
          <a:xfrm>
            <a:off x="687388" y="1143000"/>
            <a:ext cx="5483225" cy="3086100"/>
          </a:xfrm>
        </p:spPr>
      </p:sp>
      <p:sp>
        <p:nvSpPr>
          <p:cNvPr id="133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6</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4339" name="Rectangle 2"/>
          <p:cNvSpPr>
            <a:spLocks noGrp="1" noRot="1" noChangeAspect="1" noTextEdit="1"/>
          </p:cNvSpPr>
          <p:nvPr>
            <p:ph type="sldImg"/>
          </p:nvPr>
        </p:nvSpPr>
        <p:spPr>
          <a:xfrm>
            <a:off x="687388" y="1143000"/>
            <a:ext cx="5483225" cy="3086100"/>
          </a:xfrm>
        </p:spPr>
      </p:sp>
      <p:sp>
        <p:nvSpPr>
          <p:cNvPr id="1434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a:t>
            </a:r>
          </a:p>
        </p:txBody>
      </p:sp>
      <p:pic>
        <p:nvPicPr>
          <p:cNvPr id="5" name="图片 4" descr="吉大校标（白）"/>
          <p:cNvPicPr>
            <a:picLocks noChangeAspect="1"/>
          </p:cNvPicPr>
          <p:nvPr userDrawn="1"/>
        </p:nvPicPr>
        <p:blipFill>
          <a:blip r:embed="rId3" cstate="print"/>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cstate="print"/>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a:t>单击此处编辑母版标题样式</a:t>
            </a:r>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cstate="print"/>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cstate="print"/>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a:t>单击图标添加图片</a:t>
            </a:r>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pPr/>
              <a:t>2024/4/1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9213373" cy="1470365"/>
          </a:xfrm>
        </p:spPr>
        <p:txBody>
          <a:bodyPr/>
          <a:lstStyle/>
          <a:p>
            <a:r>
              <a:rPr lang="zh-CN" altLang="en-US" dirty="0"/>
              <a:t>确认测试</a:t>
            </a:r>
          </a:p>
        </p:txBody>
      </p:sp>
      <p:pic>
        <p:nvPicPr>
          <p:cNvPr id="4" name="图片 3" descr="吉大校标（白）"/>
          <p:cNvPicPr>
            <a:picLocks noChangeAspect="1"/>
          </p:cNvPicPr>
          <p:nvPr/>
        </p:nvPicPr>
        <p:blipFill>
          <a:blip r:embed="rId2" cstate="print"/>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3" cstate="print"/>
          <a:stretch>
            <a:fillRect/>
          </a:stretch>
        </p:blipFill>
        <p:spPr>
          <a:xfrm>
            <a:off x="10899775" y="0"/>
            <a:ext cx="1292225" cy="881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idx="1"/>
          </p:nvPr>
        </p:nvSpPr>
        <p:spPr>
          <a:xfrm>
            <a:off x="832484" y="1196975"/>
            <a:ext cx="10447297" cy="381699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确认测试也叫</a:t>
            </a:r>
            <a:r>
              <a:rPr lang="zh-CN" altLang="en-US" b="1" kern="0" dirty="0">
                <a:solidFill>
                  <a:srgbClr val="FFFF00"/>
                </a:solidFill>
                <a:effectLst>
                  <a:outerShdw blurRad="38100" dist="38100" dir="2700000" algn="tl">
                    <a:srgbClr val="000000"/>
                  </a:outerShdw>
                </a:effectLst>
                <a:latin typeface="+mn-lt"/>
                <a:ea typeface="+mn-ea"/>
              </a:rPr>
              <a:t>验收测试</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，其目标是验证软件的</a:t>
            </a: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有效性</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软件有效性</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的简单定义：如果软件的功能和性能如同用户所合理期待的那样，软件就是有效的。</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需求阶段产生的需求规格说明书或类似文档是软件有效性的标准，也是进行确认测试的基础。</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确认测试</a:t>
            </a: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以用户为主</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来进行。</a:t>
            </a:r>
          </a:p>
        </p:txBody>
      </p:sp>
      <p:sp>
        <p:nvSpPr>
          <p:cNvPr id="527363" name="Rectangle 3"/>
          <p:cNvSpPr>
            <a:spLocks noRot="1" noChangeArrowheads="1"/>
          </p:cNvSpPr>
          <p:nvPr/>
        </p:nvSpPr>
        <p:spPr bwMode="auto">
          <a:xfrm>
            <a:off x="857885" y="130175"/>
            <a:ext cx="981011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确认测试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vert="horz" wrap="square" lIns="91456" tIns="45728" rIns="91456" bIns="4572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Validation</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：确认指为了保证软件确实满足了用户需求而进行的</a:t>
            </a: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一系列活动</a:t>
            </a:r>
            <a:endParaRPr kumimoji="0" lang="zh-CN" altLang="en-US" b="1" i="0" u="none" strike="noStrike" kern="0" cap="none" spc="0" normalizeH="0" baseline="0" noProof="0" dirty="0">
              <a:ln>
                <a:noFill/>
              </a:ln>
              <a:solidFill>
                <a:srgbClr val="FF99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Verification</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：验证指</a:t>
            </a:r>
            <a:r>
              <a:rPr lang="zh-CN" altLang="en-US" b="1" kern="0" dirty="0">
                <a:effectLst>
                  <a:outerShdw blurRad="38100" dist="38100" dir="2700000" algn="tl">
                    <a:srgbClr val="000000"/>
                  </a:outerShdw>
                </a:effectLst>
                <a:latin typeface="+mn-lt"/>
                <a:ea typeface="+mn-ea"/>
              </a:rPr>
              <a:t>为了</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保证软件正确地实现了某个特定要求的</a:t>
            </a: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一系列活动</a:t>
            </a:r>
            <a:endParaRPr kumimoji="0" lang="zh-CN" altLang="en-US" b="1" i="0" u="none" strike="noStrike" kern="0" cap="none" spc="0" normalizeH="0" baseline="0" noProof="0" dirty="0">
              <a:ln>
                <a:noFill/>
              </a:ln>
              <a:solidFill>
                <a:srgbClr val="FF99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zh-CN" altLang="en-US" b="1" i="0" u="none" strike="noStrike" kern="0" cap="none" spc="0" normalizeH="0" baseline="0" noProof="0" dirty="0">
              <a:ln>
                <a:noFill/>
              </a:ln>
              <a:solidFill>
                <a:srgbClr val="FF99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mn-cs"/>
              </a:rPr>
              <a:t>It is sometimes said that validation ensures that ‘you built the right thing’ and verification ensures that ‘you built it right’. </a:t>
            </a:r>
          </a:p>
        </p:txBody>
      </p:sp>
      <p:sp>
        <p:nvSpPr>
          <p:cNvPr id="745476" name="Rectangle 4"/>
          <p:cNvSpPr>
            <a:spLocks noRot="1" noChangeArrowheads="1"/>
          </p:cNvSpPr>
          <p:nvPr/>
        </p:nvSpPr>
        <p:spPr bwMode="auto">
          <a:xfrm>
            <a:off x="1701622" y="130199"/>
            <a:ext cx="8966273" cy="706569"/>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Tips</a:t>
            </a:r>
            <a:endPar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idx="1"/>
          </p:nvPr>
        </p:nvSpPr>
        <p:spPr>
          <a:xfrm>
            <a:off x="1126654" y="1557586"/>
            <a:ext cx="9106535" cy="3096915"/>
          </a:xfrm>
        </p:spPr>
        <p:txBody>
          <a:bodyPr vert="horz" wrap="square" lIns="91456" tIns="45728" rIns="91456" bIns="45728"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保证软件能满足所有功能要求。</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能达到每个性能要求。</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文档资料是准确而完整的。</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保证软件能满足其他预定的要求。</a:t>
            </a:r>
          </a:p>
        </p:txBody>
      </p:sp>
      <p:sp>
        <p:nvSpPr>
          <p:cNvPr id="529411" name="Rectangle 3"/>
          <p:cNvSpPr>
            <a:spLocks noRot="1" noChangeArrowheads="1"/>
          </p:cNvSpPr>
          <p:nvPr/>
        </p:nvSpPr>
        <p:spPr bwMode="auto">
          <a:xfrm>
            <a:off x="860425" y="130175"/>
            <a:ext cx="980757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确认测试的范围</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idx="1"/>
          </p:nvPr>
        </p:nvSpPr>
        <p:spPr>
          <a:xfrm>
            <a:off x="910630" y="1773610"/>
            <a:ext cx="10014361" cy="3240931"/>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复查的目的是保证</a:t>
            </a: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软件配置</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的所有成分都齐全，质量符合要求，文档与程序完全一致，具有完成软件维护所必须的细节，而且已经编好目录。 </a:t>
            </a:r>
          </a:p>
          <a:p>
            <a:pPr marL="342900" marR="0" lvl="0" indent="-342900" algn="l" defTabSz="914400" rtl="0" eaLnBrk="1" fontAlgn="base" latinLnBrk="0" hangingPunct="1">
              <a:lnSpc>
                <a:spcPts val="39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在确认测试过程中应该严格遵循用户手册及其他操作程序的说明和要求，从而</a:t>
            </a: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检验用户使用手册</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的完整性和正确性。</a:t>
            </a:r>
          </a:p>
        </p:txBody>
      </p:sp>
      <p:sp>
        <p:nvSpPr>
          <p:cNvPr id="531459" name="Rectangle 3"/>
          <p:cNvSpPr>
            <a:spLocks noRot="1" noChangeArrowheads="1"/>
          </p:cNvSpPr>
          <p:nvPr/>
        </p:nvSpPr>
        <p:spPr bwMode="auto">
          <a:xfrm>
            <a:off x="875665" y="130175"/>
            <a:ext cx="979233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软件配置复查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idx="1"/>
          </p:nvPr>
        </p:nvSpPr>
        <p:spPr>
          <a:xfrm>
            <a:off x="982638" y="1701602"/>
            <a:ext cx="9385935" cy="3024907"/>
          </a:xfrm>
        </p:spPr>
        <p:txBody>
          <a:bodyPr vert="horz" wrap="square" lIns="91456" tIns="45728" rIns="91456" bIns="45728"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针对为多客户开发的软件</a:t>
            </a:r>
            <a:r>
              <a:rPr lang="en-US" altLang="zh-CN" b="1" kern="0" dirty="0">
                <a:effectLst>
                  <a:outerShdw blurRad="38100" dist="38100" dir="2700000" algn="tl">
                    <a:srgbClr val="000000"/>
                  </a:outerShdw>
                </a:effectLst>
                <a:latin typeface="+mn-lt"/>
                <a:ea typeface="+mn-ea"/>
              </a:rPr>
              <a:t>:</a:t>
            </a:r>
            <a:endPar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Alpha</a:t>
            </a: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测试</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由用户在开发者的场所进行，并且在开发者对用户的</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指导</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下进行测试。</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Beta</a:t>
            </a:r>
            <a:r>
              <a:rPr kumimoji="0" lang="zh-CN" altLang="en-US"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测试</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由软件的最终用户们在一个或多个客户场所进行。开发者通常不在</a:t>
            </a:r>
            <a:r>
              <a:rPr kumimoji="0" lang="en-US" altLang="zh-CN"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Beta</a:t>
            </a:r>
            <a:r>
              <a:rPr kumimoji="0" lang="zh-CN" altLang="en-US"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测试的现场。</a:t>
            </a:r>
          </a:p>
        </p:txBody>
      </p:sp>
      <p:sp>
        <p:nvSpPr>
          <p:cNvPr id="533507" name="Rectangle 3"/>
          <p:cNvSpPr>
            <a:spLocks noRot="1" noChangeArrowheads="1"/>
          </p:cNvSpPr>
          <p:nvPr/>
        </p:nvSpPr>
        <p:spPr bwMode="auto">
          <a:xfrm>
            <a:off x="902335" y="130175"/>
            <a:ext cx="976566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Alpha和Beta测试</a:t>
            </a:r>
          </a:p>
        </p:txBody>
      </p:sp>
    </p:spTree>
  </p:cSld>
  <p:clrMapOvr>
    <a:masterClrMapping/>
  </p:clrMapOvr>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301</Words>
  <Application>Microsoft Office PowerPoint</Application>
  <PresentationFormat>自定义</PresentationFormat>
  <Paragraphs>28</Paragraphs>
  <Slides>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黑体</vt:lpstr>
      <vt:lpstr>Arial</vt:lpstr>
      <vt:lpstr>Calibri</vt:lpstr>
      <vt:lpstr>Garamond</vt:lpstr>
      <vt:lpstr>Times New Roman</vt:lpstr>
      <vt:lpstr>Wingdings</vt:lpstr>
      <vt:lpstr>新版软件工程母版</vt:lpstr>
      <vt:lpstr>确认测试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馨木 葛</cp:lastModifiedBy>
  <cp:revision>15</cp:revision>
  <dcterms:created xsi:type="dcterms:W3CDTF">2021-07-20T05:30:00Z</dcterms:created>
  <dcterms:modified xsi:type="dcterms:W3CDTF">2024-04-01T11:17:39Z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11D00FBEAE0D4009AA174D5293852D34</vt:lpwstr>
  </property>
  <property fmtid="{D5CDD505-2E9C-101B-9397-08002B2CF9AE}" pid="3" name="KSOProductBuildVer">
    <vt:lpwstr>2052-11.1.0.10495</vt:lpwstr>
  </property>
</Properties>
</file>