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0" r:id="rId3"/>
    <p:sldId id="261" r:id="rId4"/>
    <p:sldId id="262" r:id="rId5"/>
    <p:sldId id="269" r:id="rId6"/>
    <p:sldId id="270" r:id="rId7"/>
    <p:sldId id="265" r:id="rId8"/>
    <p:sldId id="266" r:id="rId9"/>
    <p:sldId id="267" r:id="rId10"/>
    <p:sldId id="268" r:id="rId11"/>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00" y="292"/>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2024/4/1</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115099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3315" name="Rectangle 2"/>
          <p:cNvSpPr>
            <a:spLocks noGrp="1" noRot="1" noChangeAspect="1" noTextEdit="1"/>
          </p:cNvSpPr>
          <p:nvPr>
            <p:ph type="sldImg"/>
          </p:nvPr>
        </p:nvSpPr>
        <p:spPr>
          <a:xfrm>
            <a:off x="687388" y="1143000"/>
            <a:ext cx="5483225" cy="3086100"/>
          </a:xfrm>
        </p:spPr>
      </p:sp>
      <p:sp>
        <p:nvSpPr>
          <p:cNvPr id="1331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4339" name="Rectangle 2"/>
          <p:cNvSpPr>
            <a:spLocks noGrp="1" noRot="1" noChangeAspect="1" noTextEdit="1"/>
          </p:cNvSpPr>
          <p:nvPr>
            <p:ph type="sldImg"/>
          </p:nvPr>
        </p:nvSpPr>
        <p:spPr>
          <a:xfrm>
            <a:off x="687388" y="1143000"/>
            <a:ext cx="5483225" cy="3086100"/>
          </a:xfrm>
        </p:spPr>
      </p:sp>
      <p:sp>
        <p:nvSpPr>
          <p:cNvPr id="1434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5363" name="Rectangle 2"/>
          <p:cNvSpPr>
            <a:spLocks noGrp="1" noRot="1" noChangeAspect="1" noTextEdit="1"/>
          </p:cNvSpPr>
          <p:nvPr>
            <p:ph type="sldImg"/>
          </p:nvPr>
        </p:nvSpPr>
        <p:spPr>
          <a:xfrm>
            <a:off x="687388" y="1143000"/>
            <a:ext cx="5483225" cy="3086100"/>
          </a:xfrm>
        </p:spPr>
      </p:sp>
      <p:sp>
        <p:nvSpPr>
          <p:cNvPr id="1536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10</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7411" name="Rectangle 2"/>
          <p:cNvSpPr>
            <a:spLocks noGrp="1" noRot="1" noChangeAspect="1" noTextEdit="1"/>
          </p:cNvSpPr>
          <p:nvPr>
            <p:ph type="sldImg"/>
          </p:nvPr>
        </p:nvSpPr>
        <p:spPr>
          <a:xfrm>
            <a:off x="687388" y="1143000"/>
            <a:ext cx="5483225" cy="3086100"/>
          </a:xfrm>
        </p:spPr>
      </p:sp>
      <p:sp>
        <p:nvSpPr>
          <p:cNvPr id="1741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a:t>
            </a:r>
          </a:p>
        </p:txBody>
      </p:sp>
      <p:pic>
        <p:nvPicPr>
          <p:cNvPr id="5" name="图片 4" descr="吉大校标（白）"/>
          <p:cNvPicPr>
            <a:picLocks noChangeAspect="1"/>
          </p:cNvPicPr>
          <p:nvPr userDrawn="1"/>
        </p:nvPicPr>
        <p:blipFill>
          <a:blip r:embed="rId3" cstate="print"/>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cstate="print"/>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a:t>单击此处编辑母版标题样式</a:t>
            </a:r>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cstate="print"/>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cstate="print"/>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a:t>单击图标添加图片</a:t>
            </a:r>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pPr/>
              <a:t>2024/4/1</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白盒测试（二）</a:t>
            </a:r>
          </a:p>
        </p:txBody>
      </p:sp>
      <p:pic>
        <p:nvPicPr>
          <p:cNvPr id="4" name="图片 3" descr="吉大校标（白）"/>
          <p:cNvPicPr>
            <a:picLocks noChangeAspect="1"/>
          </p:cNvPicPr>
          <p:nvPr/>
        </p:nvPicPr>
        <p:blipFill>
          <a:blip r:embed="rId2" cstate="print"/>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3" cstate="print"/>
          <a:stretch>
            <a:fillRect/>
          </a:stretch>
        </p:blipFill>
        <p:spPr>
          <a:xfrm>
            <a:off x="10899775" y="0"/>
            <a:ext cx="1292225" cy="8813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Rot="1" noChangeArrowheads="1"/>
          </p:cNvSpPr>
          <p:nvPr/>
        </p:nvSpPr>
        <p:spPr bwMode="auto">
          <a:xfrm>
            <a:off x="917575" y="130175"/>
            <a:ext cx="90150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a:solidFill>
                  <a:srgbClr val="00F2FC"/>
                </a:solidFill>
                <a:latin typeface="黑体" panose="02010609060101010101" pitchFamily="49" charset="-122"/>
                <a:ea typeface="黑体" panose="02010609060101010101" pitchFamily="49" charset="-122"/>
                <a:cs typeface="+mn-cs"/>
              </a:rPr>
              <a:t>基本路径测试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598020" name="Rectangle 4"/>
          <p:cNvSpPr>
            <a:spLocks noChangeArrowheads="1"/>
          </p:cNvSpPr>
          <p:nvPr/>
        </p:nvSpPr>
        <p:spPr bwMode="auto">
          <a:xfrm>
            <a:off x="910630" y="1485578"/>
            <a:ext cx="10081120" cy="4896485"/>
          </a:xfrm>
          <a:prstGeom prst="rect">
            <a:avLst/>
          </a:prstGeom>
          <a:noFill/>
          <a:ln w="9525">
            <a:noFill/>
            <a:miter lim="800000"/>
          </a:ln>
          <a:effectLst/>
        </p:spPr>
        <p:txBody>
          <a:bodyPr/>
          <a:lstStyle/>
          <a:p>
            <a:pPr marL="342900" marR="0" lvl="0" indent="-342900" algn="just" defTabSz="914400" rtl="0" eaLnBrk="1" fontAlgn="base" latinLnBrk="0" hangingPunct="1">
              <a:lnSpc>
                <a:spcPts val="39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每个测试用例执行之后，与预期结果进行比较。如果所有测试用例都执行完毕，则可以确信程序中所有的可执行语句至少被执行了一次，而且每个条件都分别取过</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true</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值和</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false</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值。 </a:t>
            </a:r>
          </a:p>
          <a:p>
            <a:pPr marL="342900" marR="0" lvl="0" indent="-342900" algn="just" defTabSz="914400" rtl="0" eaLnBrk="1" fontAlgn="base" latinLnBrk="0" hangingPunct="1">
              <a:lnSpc>
                <a:spcPts val="39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应该注意，</a:t>
            </a: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某些独立路径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例如，本例中的路径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和路径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3)</a:t>
            </a: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不能以独立的方式测试</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，也就是说，程序的正常流程不能形成独立执行该路径所需要的数据组合</a:t>
            </a:r>
            <a:r>
              <a:rPr lang="zh-CN" altLang="en-US" sz="2800" b="1" dirty="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rPr>
              <a:t>，</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这些路径必须作为另一个路径的一部分来测试。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Rot="1" noChangeArrowheads="1"/>
          </p:cNvSpPr>
          <p:nvPr/>
        </p:nvSpPr>
        <p:spPr bwMode="auto">
          <a:xfrm>
            <a:off x="845820" y="130175"/>
            <a:ext cx="9086850"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a:solidFill>
                  <a:srgbClr val="00F2FC"/>
                </a:solidFill>
                <a:latin typeface="黑体" panose="02010609060101010101" pitchFamily="49" charset="-122"/>
                <a:ea typeface="黑体" panose="02010609060101010101" pitchFamily="49" charset="-122"/>
                <a:cs typeface="+mn-cs"/>
              </a:rPr>
              <a:t>控制结构测试</a:t>
            </a:r>
          </a:p>
        </p:txBody>
      </p:sp>
      <p:sp>
        <p:nvSpPr>
          <p:cNvPr id="590852" name="Rectangle 4"/>
          <p:cNvSpPr>
            <a:spLocks noChangeArrowheads="1"/>
          </p:cNvSpPr>
          <p:nvPr/>
        </p:nvSpPr>
        <p:spPr bwMode="auto">
          <a:xfrm>
            <a:off x="1126654" y="1557586"/>
            <a:ext cx="9523730" cy="1368152"/>
          </a:xfrm>
          <a:prstGeom prst="rect">
            <a:avLst/>
          </a:prstGeom>
          <a:noFill/>
          <a:ln w="9525">
            <a:noFill/>
            <a:miter lim="800000"/>
          </a:ln>
          <a:effectLst/>
        </p:spPr>
        <p:txBody>
          <a:bodyPr/>
          <a:lstStyle/>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控制结构测试是根据程序的</a:t>
            </a:r>
            <a:r>
              <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控制结构</a:t>
            </a: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设计测试数据的技术</a:t>
            </a:r>
          </a:p>
        </p:txBody>
      </p:sp>
      <p:sp>
        <p:nvSpPr>
          <p:cNvPr id="4" name="TextBox 3"/>
          <p:cNvSpPr txBox="1"/>
          <p:nvPr/>
        </p:nvSpPr>
        <p:spPr>
          <a:xfrm>
            <a:off x="3646934" y="2997746"/>
            <a:ext cx="3528392" cy="1557349"/>
          </a:xfrm>
          <a:prstGeom prst="rect">
            <a:avLst/>
          </a:prstGeom>
          <a:noFill/>
        </p:spPr>
        <p:txBody>
          <a:bodyPr wrap="square" rtlCol="0">
            <a:spAutoFit/>
          </a:bodyPr>
          <a:lstStyle/>
          <a:p>
            <a:pPr marL="742950" lvl="1" indent="-285750" defTabSz="914400" fontAlgn="base">
              <a:spcBef>
                <a:spcPct val="20000"/>
              </a:spcBef>
              <a:spcAft>
                <a:spcPct val="0"/>
              </a:spcAft>
              <a:buClr>
                <a:schemeClr val="accent2"/>
              </a:buClr>
              <a:buSzPct val="70000"/>
              <a:buFont typeface="Wingdings" panose="05000000000000000000" pitchFamily="2" charset="2"/>
              <a:buChar char="n"/>
              <a:defRPr/>
            </a:pPr>
            <a:r>
              <a:rPr lang="zh-CN" altLang="en-US" sz="2800" b="1" dirty="0">
                <a:solidFill>
                  <a:srgbClr val="FF0000"/>
                </a:solidFill>
                <a:effectLst>
                  <a:outerShdw blurRad="38100" dist="38100" dir="2700000" algn="tl">
                    <a:srgbClr val="000000"/>
                  </a:outerShdw>
                </a:effectLst>
                <a:latin typeface="Garamond" panose="02020404030301010803" pitchFamily="18" charset="0"/>
                <a:ea typeface="宋体" panose="02010600030101010101" pitchFamily="2" charset="-122"/>
              </a:rPr>
              <a:t>基本路径测试</a:t>
            </a:r>
          </a:p>
          <a:p>
            <a:pPr marL="742950" lvl="1" indent="-285750" defTabSz="914400" fontAlgn="base">
              <a:spcBef>
                <a:spcPct val="20000"/>
              </a:spcBef>
              <a:spcAft>
                <a:spcPct val="0"/>
              </a:spcAft>
              <a:buClr>
                <a:schemeClr val="accent2"/>
              </a:buClr>
              <a:buSzPct val="70000"/>
              <a:buFont typeface="Wingdings" panose="05000000000000000000" pitchFamily="2" charset="2"/>
              <a:buChar char="n"/>
              <a:defRPr/>
            </a:pPr>
            <a:r>
              <a:rPr lang="zh-CN" altLang="en-US" sz="2800" b="1" dirty="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条件测试</a:t>
            </a:r>
          </a:p>
          <a:p>
            <a:pPr marL="742950" lvl="1" indent="-285750" defTabSz="914400" fontAlgn="base">
              <a:spcBef>
                <a:spcPct val="20000"/>
              </a:spcBef>
              <a:spcAft>
                <a:spcPct val="0"/>
              </a:spcAft>
              <a:buClr>
                <a:schemeClr val="accent2"/>
              </a:buClr>
              <a:buSzPct val="70000"/>
              <a:buFont typeface="Wingdings" panose="05000000000000000000" pitchFamily="2" charset="2"/>
              <a:buChar char="n"/>
              <a:defRPr/>
            </a:pPr>
            <a:r>
              <a:rPr lang="zh-CN" altLang="en-US" sz="2800" b="1" dirty="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循环测试</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Rot="1" noChangeArrowheads="1"/>
          </p:cNvSpPr>
          <p:nvPr/>
        </p:nvSpPr>
        <p:spPr bwMode="auto">
          <a:xfrm>
            <a:off x="849630" y="130175"/>
            <a:ext cx="908304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a:solidFill>
                  <a:srgbClr val="00F2FC"/>
                </a:solidFill>
                <a:latin typeface="黑体" panose="02010609060101010101" pitchFamily="49" charset="-122"/>
                <a:ea typeface="黑体" panose="02010609060101010101" pitchFamily="49" charset="-122"/>
                <a:cs typeface="+mn-cs"/>
              </a:rPr>
              <a:t>基本路径测试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592900" name="Rectangle 4"/>
          <p:cNvSpPr>
            <a:spLocks noChangeArrowheads="1"/>
          </p:cNvSpPr>
          <p:nvPr/>
        </p:nvSpPr>
        <p:spPr bwMode="auto">
          <a:xfrm>
            <a:off x="848360" y="1196975"/>
            <a:ext cx="9373235" cy="4896485"/>
          </a:xfrm>
          <a:prstGeom prst="rect">
            <a:avLst/>
          </a:prstGeom>
          <a:noFill/>
          <a:ln w="9525">
            <a:noFill/>
            <a:miter lim="800000"/>
          </a:ln>
          <a:effectLst/>
        </p:spPr>
        <p:txBody>
          <a:bodyPr/>
          <a:lstStyle/>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使用这种技术设计测试用例时，首先计算程序的环形复杂度，并用该复杂度为指南定义执行路径的基本集合</a:t>
            </a:r>
            <a:r>
              <a:rPr lang="zh-CN" altLang="en-US" sz="3200" b="1" dirty="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lang="en-US" altLang="zh-CN" sz="3200" b="1" dirty="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从该基本集合导出的测试用例可以保证程序中的每条语句至少执行一次，而且每个条件在执行时都将分别取真、假两种值。</a:t>
            </a:r>
            <a:r>
              <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Rot="1" noChangeArrowheads="1"/>
          </p:cNvSpPr>
          <p:nvPr/>
        </p:nvSpPr>
        <p:spPr bwMode="auto">
          <a:xfrm>
            <a:off x="845820" y="130175"/>
            <a:ext cx="908685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a:solidFill>
                  <a:srgbClr val="00F2FC"/>
                </a:solidFill>
                <a:latin typeface="黑体" panose="02010609060101010101" pitchFamily="49" charset="-122"/>
                <a:ea typeface="黑体" panose="02010609060101010101" pitchFamily="49" charset="-122"/>
                <a:cs typeface="+mn-cs"/>
              </a:rPr>
              <a:t>基本路径测试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594948" name="Rectangle 4"/>
          <p:cNvSpPr>
            <a:spLocks noChangeArrowheads="1"/>
          </p:cNvSpPr>
          <p:nvPr/>
        </p:nvSpPr>
        <p:spPr bwMode="auto">
          <a:xfrm>
            <a:off x="931544" y="1196975"/>
            <a:ext cx="10276229" cy="4896485"/>
          </a:xfrm>
          <a:prstGeom prst="rect">
            <a:avLst/>
          </a:prstGeom>
          <a:noFill/>
          <a:ln w="9525">
            <a:noFill/>
            <a:miter lim="800000"/>
          </a:ln>
          <a:effectLst/>
        </p:spPr>
        <p:txBody>
          <a:bodyPr/>
          <a:lstStyle/>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第一步，根据过程设计结果画出相应的流图。 </a:t>
            </a: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第二步，计算流图的环形复杂度。 </a:t>
            </a: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第三步，确定线性独立路径的基本集合。 </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独立路径</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是指至少引入程序的一个新处理语句集合或一个新条件的路径，用流图术语描述，独立路径至少包含一条在定义该路径之前不曾用过的边。 </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程序的</a:t>
            </a: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环形复杂度决定了程序中独立路径的数量</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，而且这个数是确保程序中所有语句至少被执行一次所需的测试数量的上界</a:t>
            </a: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第四步，设计可强制执行基本集合中每条路径的测试用例。</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subTitle" sz="quarter" idx="1"/>
          </p:nvPr>
        </p:nvSpPr>
        <p:spPr>
          <a:xfrm>
            <a:off x="1774190" y="1053465"/>
            <a:ext cx="8383270" cy="5652770"/>
          </a:xfrm>
        </p:spPr>
        <p:txBody>
          <a:bodyPr vert="horz" wrap="square" lIns="91456" tIns="45728" rIns="91456" bIns="45728" numCol="1" anchor="t" anchorCtr="0" compatLnSpc="1">
            <a:normAutofit fontScale="92500" lnSpcReduction="20000"/>
          </a:bodyPr>
          <a:lstStyle/>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1: 	</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=1;</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total.input</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total.valid</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=0;</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sum=0;</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2:	DO WHILE value</a:t>
            </a:r>
            <a:r>
              <a:rPr kumimoji="0" lang="zh-CN" altLang="en-US"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a:t>
            </a:r>
            <a:r>
              <a:rPr kumimoji="0" lang="zh-CN" altLang="en-US"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&lt;&gt; -999</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3: 	     AND </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total.input</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&lt;100</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4:	     increment </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total.input</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by1;</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5:	     IF value</a:t>
            </a:r>
            <a:r>
              <a:rPr kumimoji="0" lang="zh-CN" altLang="en-US"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a:t>
            </a:r>
            <a:r>
              <a:rPr kumimoji="0" lang="zh-CN" altLang="en-US"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&gt;=minimum</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6: 	          AND value</a:t>
            </a:r>
            <a:r>
              <a:rPr kumimoji="0" lang="zh-CN" altLang="en-US"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a:t>
            </a:r>
            <a:r>
              <a:rPr kumimoji="0" lang="zh-CN" altLang="en-US"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&lt;=maximum</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7</a:t>
            </a:r>
            <a:r>
              <a:rPr kumimoji="0" lang="zh-CN" altLang="en-US"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THEN increment </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total.valid</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by 1;</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sum=</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sum+value</a:t>
            </a:r>
            <a:r>
              <a:rPr kumimoji="0" lang="zh-CN" altLang="en-US"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a:t>
            </a:r>
            <a:r>
              <a:rPr kumimoji="0" lang="zh-CN" altLang="en-US"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8:	     ENDIF</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increment </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by 1;</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9:	ENDDO</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10:	IF </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total.valid</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&gt;0</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11:	     THEN average=sum/</a:t>
            </a:r>
            <a:r>
              <a:rPr kumimoji="0" lang="en-US" altLang="zh-CN" sz="20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total.valid</a:t>
            </a: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12:	     ELSE average=-999;</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13:	ENDIF</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END average</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endParaRPr kumimoji="0" lang="en-US" altLang="zh-CN" sz="20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37" descr="rj82"/>
          <p:cNvPicPr>
            <a:picLocks noChangeAspect="1"/>
          </p:cNvPicPr>
          <p:nvPr/>
        </p:nvPicPr>
        <p:blipFill>
          <a:blip r:embed="rId2" cstate="print"/>
          <a:stretch>
            <a:fillRect/>
          </a:stretch>
        </p:blipFill>
        <p:spPr>
          <a:xfrm>
            <a:off x="3646934" y="1557586"/>
            <a:ext cx="4303712" cy="4968875"/>
          </a:xfrm>
          <a:prstGeom prst="rect">
            <a:avLst/>
          </a:prstGeom>
          <a:noFill/>
          <a:ln w="9525">
            <a:noFill/>
          </a:ln>
        </p:spPr>
      </p:pic>
      <p:grpSp>
        <p:nvGrpSpPr>
          <p:cNvPr id="7171" name="Group 38"/>
          <p:cNvGrpSpPr/>
          <p:nvPr/>
        </p:nvGrpSpPr>
        <p:grpSpPr>
          <a:xfrm>
            <a:off x="8039422" y="1557586"/>
            <a:ext cx="3914775" cy="2701925"/>
            <a:chOff x="2971" y="996"/>
            <a:chExt cx="2835" cy="1702"/>
          </a:xfrm>
        </p:grpSpPr>
        <p:sp>
          <p:nvSpPr>
            <p:cNvPr id="597026" name="Text Box 34"/>
            <p:cNvSpPr txBox="1">
              <a:spLocks noChangeArrowheads="1"/>
            </p:cNvSpPr>
            <p:nvPr/>
          </p:nvSpPr>
          <p:spPr bwMode="auto">
            <a:xfrm>
              <a:off x="2971" y="996"/>
              <a:ext cx="2835" cy="640"/>
            </a:xfrm>
            <a:prstGeom prst="rect">
              <a:avLst/>
            </a:prstGeom>
            <a:noFill/>
            <a:ln w="9525">
              <a:noFill/>
              <a:miter lim="800000"/>
            </a:ln>
            <a:effectLst/>
          </p:spPr>
          <p:txBody>
            <a:bodyPr>
              <a:spAutoFit/>
            </a:bodyPr>
            <a:lstStyle/>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l</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l-2-10-11-13</a:t>
              </a:r>
            </a:p>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2</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l-2-10-12-13</a:t>
              </a:r>
            </a:p>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3</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l-2-3-10-11-13</a:t>
              </a:r>
            </a:p>
          </p:txBody>
        </p:sp>
        <p:sp>
          <p:nvSpPr>
            <p:cNvPr id="597027" name="Text Box 35"/>
            <p:cNvSpPr txBox="1">
              <a:spLocks noChangeArrowheads="1"/>
            </p:cNvSpPr>
            <p:nvPr/>
          </p:nvSpPr>
          <p:spPr bwMode="auto">
            <a:xfrm>
              <a:off x="2971" y="1767"/>
              <a:ext cx="2835" cy="931"/>
            </a:xfrm>
            <a:prstGeom prst="rect">
              <a:avLst/>
            </a:prstGeom>
            <a:noFill/>
            <a:ln w="9525">
              <a:noFill/>
              <a:miter lim="800000"/>
            </a:ln>
            <a:effectLst/>
          </p:spPr>
          <p:txBody>
            <a:bodyPr wrap="square">
              <a:spAutoFit/>
            </a:bodyPr>
            <a:lstStyle/>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4</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1-2-3-4-5-8-9-2…</a:t>
              </a:r>
            </a:p>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5</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1-2-3-4-5-6-8-9-2…</a:t>
              </a:r>
              <a:r>
                <a:rPr kumimoji="1" lang="en-US" altLang="zh-CN" sz="2000" kern="1200" cap="none" spc="0" normalizeH="0" baseline="0" noProof="0" dirty="0">
                  <a:solidFill>
                    <a:schemeClr val="bg1"/>
                  </a:solidFill>
                  <a:latin typeface="+mn-ea"/>
                  <a:cs typeface="+mn-cs"/>
                </a:rPr>
                <a:t> </a:t>
              </a:r>
              <a:endPar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endParaRPr>
            </a:p>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6</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l-2-3-4-5-6-7-8-9-2…</a:t>
              </a:r>
            </a:p>
            <a:p>
              <a:pPr marR="0" algn="l" defTabSz="914400">
                <a:spcBef>
                  <a:spcPct val="50000"/>
                </a:spcBef>
                <a:buClrTx/>
                <a:buSzTx/>
                <a:buFontTx/>
                <a:buNone/>
                <a:defRPr/>
              </a:pPr>
              <a:endPar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8" y="981522"/>
            <a:ext cx="3595687" cy="412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10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 calcmode="lin" valueType="num">
                                      <p:cBhvr additive="base">
                                        <p:cTn id="12" dur="500" fill="hold"/>
                                        <p:tgtEl>
                                          <p:spTgt spid="7171"/>
                                        </p:tgtEl>
                                        <p:attrNameLst>
                                          <p:attrName>ppt_x</p:attrName>
                                        </p:attrNameLst>
                                      </p:cBhvr>
                                      <p:tavLst>
                                        <p:tav tm="0">
                                          <p:val>
                                            <p:strVal val="#ppt_x"/>
                                          </p:val>
                                        </p:tav>
                                        <p:tav tm="100000">
                                          <p:val>
                                            <p:strVal val="#ppt_x"/>
                                          </p:val>
                                        </p:tav>
                                      </p:tavLst>
                                    </p:anim>
                                    <p:anim calcmode="lin" valueType="num">
                                      <p:cBhvr additive="base">
                                        <p:cTn id="13"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7" name="Rectangle 3"/>
          <p:cNvSpPr>
            <a:spLocks noGrp="1" noChangeArrowheads="1"/>
          </p:cNvSpPr>
          <p:nvPr>
            <p:ph idx="1"/>
          </p:nvPr>
        </p:nvSpPr>
        <p:spPr>
          <a:xfrm>
            <a:off x="7463358" y="999780"/>
            <a:ext cx="4609618" cy="5094309"/>
          </a:xfrm>
        </p:spPr>
        <p:txBody>
          <a:bodyPr vert="horz" wrap="square" lIns="91456" tIns="45728" rIns="91456" bIns="45728" numCol="1" anchor="t" anchorCtr="0" compatLnSpc="1">
            <a:noAutofit/>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路径</a:t>
            </a:r>
            <a:r>
              <a:rPr kumimoji="0"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1:  1-2-10-11-13</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value [k]=</a:t>
            </a:r>
            <a:r>
              <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有效输入值</a:t>
            </a: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其中</a:t>
            </a: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k&lt;</a:t>
            </a:r>
            <a:r>
              <a:rPr kumimoji="0" lang="en-US" altLang="zh-CN"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rPr>
              <a:t>i</a:t>
            </a:r>
            <a:endPar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value [</a:t>
            </a:r>
            <a:r>
              <a:rPr kumimoji="0" lang="en-US" altLang="zh-CN"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rPr>
              <a:t>i</a:t>
            </a: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]=-999,</a:t>
            </a:r>
            <a:r>
              <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其中</a:t>
            </a: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2≤i≤100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预期结果</a:t>
            </a: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 </a:t>
            </a:r>
            <a:r>
              <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基于</a:t>
            </a: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k</a:t>
            </a:r>
            <a:r>
              <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的正确平均值和总数</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路径</a:t>
            </a:r>
            <a:r>
              <a:rPr kumimoji="0"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2:  1-2-10-12-13</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value [1]=-999</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预期结果</a:t>
            </a:r>
            <a:r>
              <a:rPr kumimoji="0"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 average=-999,</a:t>
            </a:r>
            <a:r>
              <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rPr>
              <a:t>其它都保持初始值</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 y="981522"/>
            <a:ext cx="4499492"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descr="rj82"/>
          <p:cNvPicPr>
            <a:picLocks noChangeAspect="1"/>
          </p:cNvPicPr>
          <p:nvPr/>
        </p:nvPicPr>
        <p:blipFill>
          <a:blip r:embed="rId3" cstate="print"/>
          <a:stretch>
            <a:fillRect/>
          </a:stretch>
        </p:blipFill>
        <p:spPr>
          <a:xfrm>
            <a:off x="4511030" y="988773"/>
            <a:ext cx="2868657" cy="3312024"/>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4" name="Rectangle 6"/>
          <p:cNvSpPr>
            <a:spLocks noChangeArrowheads="1"/>
          </p:cNvSpPr>
          <p:nvPr/>
        </p:nvSpPr>
        <p:spPr bwMode="auto">
          <a:xfrm>
            <a:off x="7175326" y="1053530"/>
            <a:ext cx="4996625" cy="4933276"/>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3:  1-2-3-10-11-13</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试图处理</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101</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个或更多个值</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前</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100</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个数值是有效输入值</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预期结果</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前</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100</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个数的平均值</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总数为</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4:  1-2-3-4-5-8-9-2</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Arial" panose="020B0604020202020204"/>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value [</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有效输入值</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&lt;100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rPr>
              <a:t>v</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alue</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[k]&lt;minimum,</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k&lt;</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endPar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预期结果</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基于</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的正确平均值和总数</a:t>
            </a:r>
          </a:p>
        </p:txBody>
      </p:sp>
      <p:pic>
        <p:nvPicPr>
          <p:cNvPr id="4" name="Picture 4" descr="rj82"/>
          <p:cNvPicPr>
            <a:picLocks noChangeAspect="1"/>
          </p:cNvPicPr>
          <p:nvPr/>
        </p:nvPicPr>
        <p:blipFill>
          <a:blip r:embed="rId2" cstate="print"/>
          <a:stretch>
            <a:fillRect/>
          </a:stretch>
        </p:blipFill>
        <p:spPr>
          <a:xfrm>
            <a:off x="4274035" y="1053530"/>
            <a:ext cx="2901291" cy="3349702"/>
          </a:xfrm>
          <a:prstGeom prst="rect">
            <a:avLst/>
          </a:prstGeom>
          <a:noFill/>
          <a:ln w="9525">
            <a:noFill/>
          </a:ln>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8" y="981522"/>
            <a:ext cx="4355476" cy="500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5" name="Rectangle 3"/>
          <p:cNvSpPr>
            <a:spLocks noChangeArrowheads="1"/>
          </p:cNvSpPr>
          <p:nvPr/>
        </p:nvSpPr>
        <p:spPr bwMode="auto">
          <a:xfrm>
            <a:off x="7103318" y="981522"/>
            <a:ext cx="5087095" cy="5400600"/>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5:  1-2-3-4-5-6-8-9-2</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Arial" panose="020B0604020202020204"/>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value [</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有效输入值</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&lt;100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rPr>
              <a:t>v</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alue</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[k]&gt;maximum,</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k&lt;</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endPar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预期结果</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基于</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的正确平均值和总数</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6:  1-2-3-4-5-6-7-8-9-2</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Arial" panose="020B0604020202020204"/>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value [</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有效输入值</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&lt;100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预期结果</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正确平均值和总数</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 y="981522"/>
            <a:ext cx="4264002"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descr="rj82"/>
          <p:cNvPicPr>
            <a:picLocks noChangeAspect="1"/>
          </p:cNvPicPr>
          <p:nvPr/>
        </p:nvPicPr>
        <p:blipFill>
          <a:blip r:embed="rId3" cstate="print"/>
          <a:stretch>
            <a:fillRect/>
          </a:stretch>
        </p:blipFill>
        <p:spPr>
          <a:xfrm>
            <a:off x="4283263" y="981522"/>
            <a:ext cx="2681849" cy="3096344"/>
          </a:xfrm>
          <a:prstGeom prst="rect">
            <a:avLst/>
          </a:prstGeom>
          <a:noFill/>
          <a:ln w="9525">
            <a:noFill/>
          </a:ln>
        </p:spPr>
      </p:pic>
    </p:spTree>
  </p:cSld>
  <p:clrMapOvr>
    <a:masterClrMapping/>
  </p:clrMapOvr>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712</Words>
  <Application>Microsoft Office PowerPoint</Application>
  <PresentationFormat>自定义</PresentationFormat>
  <Paragraphs>72</Paragraphs>
  <Slides>10</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黑体</vt:lpstr>
      <vt:lpstr>Arial</vt:lpstr>
      <vt:lpstr>Calibri</vt:lpstr>
      <vt:lpstr>Garamond</vt:lpstr>
      <vt:lpstr>Times New Roman</vt:lpstr>
      <vt:lpstr>Wingdings</vt:lpstr>
      <vt:lpstr>新版软件工程母版</vt:lpstr>
      <vt:lpstr>白盒测试（二）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馨木 葛</cp:lastModifiedBy>
  <cp:revision>20</cp:revision>
  <dcterms:created xsi:type="dcterms:W3CDTF">2021-07-20T05:30:00Z</dcterms:created>
  <dcterms:modified xsi:type="dcterms:W3CDTF">2024-04-01T12:10:03Z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C14956E68E8040F8B34A36AB913D9C4F</vt:lpwstr>
  </property>
  <property fmtid="{D5CDD505-2E9C-101B-9397-08002B2CF9AE}" pid="3" name="KSOProductBuildVer">
    <vt:lpwstr>2052-11.1.0.10495</vt:lpwstr>
  </property>
</Properties>
</file>