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13"/>
  </p:notesMasterIdLst>
  <p:handoutMasterIdLst>
    <p:handoutMasterId r:id="rId14"/>
  </p:handoutMasterIdLst>
  <p:sldIdLst>
    <p:sldId id="256" r:id="rId2"/>
    <p:sldId id="592" r:id="rId3"/>
    <p:sldId id="593" r:id="rId4"/>
    <p:sldId id="594" r:id="rId5"/>
    <p:sldId id="595" r:id="rId6"/>
    <p:sldId id="596" r:id="rId7"/>
    <p:sldId id="628" r:id="rId8"/>
    <p:sldId id="629" r:id="rId9"/>
    <p:sldId id="630" r:id="rId10"/>
    <p:sldId id="631" r:id="rId11"/>
    <p:sldId id="632" r:id="rId12"/>
  </p:sldIdLst>
  <p:sldSz cx="12192000" cy="6858000"/>
  <p:notesSz cx="6858000" cy="9144000"/>
  <p:defaultTextStyle>
    <a:defPPr>
      <a:defRPr lang="zh-CN"/>
    </a:defPPr>
    <a:lvl1pPr algn="l" defTabSz="1087438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542925" indent="-85725" algn="l" defTabSz="1087438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087438" indent="-173038" algn="l" defTabSz="1087438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31950" indent="-260350" algn="l" defTabSz="1087438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176463" indent="-347663" algn="l" defTabSz="1087438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0" y="2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580"/>
    </p:cViewPr>
  </p:sorterViewPr>
  <p:notesViewPr>
    <p:cSldViewPr>
      <p:cViewPr varScale="1">
        <p:scale>
          <a:sx n="60" d="100"/>
          <a:sy n="60" d="100"/>
        </p:scale>
        <p:origin x="-2547" y="-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1088502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088502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1088502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8E627E-ACCD-4D42-9B26-90A7ECE2B9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718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088502" eaLnBrk="1" fontAlgn="auto" hangingPunct="1">
              <a:spcBef>
                <a:spcPts val="0"/>
              </a:spcBef>
              <a:spcAft>
                <a:spcPts val="0"/>
              </a:spcAft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1088502" eaLnBrk="1" fontAlgn="auto" hangingPunct="1">
              <a:spcBef>
                <a:spcPts val="0"/>
              </a:spcBef>
              <a:spcAft>
                <a:spcPts val="0"/>
              </a:spcAft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1088502" eaLnBrk="1" fontAlgn="auto" hangingPunct="1">
              <a:spcBef>
                <a:spcPts val="0"/>
              </a:spcBef>
              <a:spcAft>
                <a:spcPts val="0"/>
              </a:spcAft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8300371F-ACA5-45F3-BFBD-C4AAFD2EF3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79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FF50AA-4BA2-4BF3-A429-80CB97B162EB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692E29-686C-4794-AE73-8A8FB4E9680F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B4028-E600-4268-8860-434FC43E5DD3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B5204F-BD77-4EEC-AEE7-E1D021670594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D9B0BB-B4CD-4BEA-B4D0-B7C97EFC524A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指的是反比的系数；下面式子的意义为如果估计了错误总数，有</a:t>
            </a:r>
            <a:r>
              <a:rPr lang="en-US" altLang="zh-CN" dirty="0"/>
              <a:t>K</a:t>
            </a:r>
            <a:r>
              <a:rPr lang="zh-CN" altLang="en-US" dirty="0"/>
              <a:t>和程序长度，有客户要求的</a:t>
            </a:r>
            <a:r>
              <a:rPr lang="en-US" altLang="zh-CN" dirty="0"/>
              <a:t>MTTF</a:t>
            </a:r>
            <a:r>
              <a:rPr lang="zh-CN" altLang="en-US" dirty="0"/>
              <a:t>，那么可以求得一个发现错误的量。比如发现</a:t>
            </a:r>
            <a:r>
              <a:rPr lang="en-US" altLang="zh-CN" dirty="0"/>
              <a:t>xx</a:t>
            </a:r>
            <a:r>
              <a:rPr lang="zh-CN" altLang="en-US" dirty="0"/>
              <a:t>个错误后，就认为可以达到客户要求的</a:t>
            </a:r>
            <a:r>
              <a:rPr lang="en-US" altLang="zh-CN" dirty="0"/>
              <a:t>MTTF</a:t>
            </a:r>
            <a:r>
              <a:rPr lang="zh-CN" altLang="en-US"/>
              <a:t>，可以终止测试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00371F-ACA5-45F3-BFBD-C4AAFD2EF35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30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6838" y="1588"/>
            <a:ext cx="12288838" cy="69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7" descr="吉大校标（白）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13" y="171450"/>
            <a:ext cx="235902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>
            <a:noAutofit/>
          </a:bodyPr>
          <a:lstStyle>
            <a:lvl1pPr>
              <a:defRPr sz="71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第七章 软件测试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BBB04-DB21-4DC5-A636-9AE324279F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1" y="274639"/>
            <a:ext cx="3655484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第七章 软件测试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017B5-D2D2-4887-AA11-943EAD60C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六边形 4"/>
          <p:cNvSpPr/>
          <p:nvPr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7" name="六边形 6"/>
          <p:cNvSpPr/>
          <p:nvPr/>
        </p:nvSpPr>
        <p:spPr>
          <a:xfrm rot="5400000">
            <a:off x="624682" y="542131"/>
            <a:ext cx="203200" cy="176213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-9525" y="881063"/>
            <a:ext cx="12201525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2" y="261382"/>
            <a:ext cx="5767929" cy="615426"/>
          </a:xfrm>
        </p:spPr>
        <p:txBody>
          <a:bodyPr>
            <a:noAutofit/>
          </a:bodyPr>
          <a:lstStyle>
            <a:lvl1pPr algn="l">
              <a:defRPr kumimoji="1" lang="zh-CN" altLang="en-US" sz="3599" b="1" kern="12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485235"/>
            <a:ext cx="10972800" cy="4640929"/>
          </a:xfrm>
        </p:spPr>
        <p:txBody>
          <a:bodyPr/>
          <a:lstStyle>
            <a:lvl1pPr marL="457109" indent="-457109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1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231" indent="-340089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7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10363200" cy="1362075"/>
          </a:xfrm>
        </p:spPr>
        <p:txBody>
          <a:bodyPr anchor="t"/>
          <a:lstStyle>
            <a:lvl1pPr algn="l">
              <a:defRPr sz="4799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4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4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2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4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56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7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485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89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31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第七章 软件测试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C90BE-508F-4962-A331-EB2DA4045C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600200"/>
            <a:ext cx="7211484" cy="4527550"/>
          </a:xfrm>
        </p:spPr>
        <p:txBody>
          <a:bodyPr/>
          <a:lstStyle>
            <a:lvl1pPr>
              <a:defRPr sz="3299"/>
            </a:lvl1pPr>
            <a:lvl2pPr>
              <a:defRPr sz="2899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7484" y="1600200"/>
            <a:ext cx="7213600" cy="4527550"/>
          </a:xfrm>
        </p:spPr>
        <p:txBody>
          <a:bodyPr/>
          <a:lstStyle>
            <a:lvl1pPr>
              <a:defRPr sz="3299"/>
            </a:lvl1pPr>
            <a:lvl2pPr>
              <a:defRPr sz="2899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第七章 软件测试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2B58D-F40A-4F7B-89C2-5F3071D373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99" b="1"/>
            </a:lvl1pPr>
            <a:lvl2pPr marL="544142" indent="0">
              <a:buNone/>
              <a:defRPr sz="2400" b="1"/>
            </a:lvl2pPr>
            <a:lvl3pPr marL="1088284" indent="0">
              <a:buNone/>
              <a:defRPr sz="2100" b="1"/>
            </a:lvl3pPr>
            <a:lvl4pPr marL="1632426" indent="0">
              <a:buNone/>
              <a:defRPr sz="1900" b="1"/>
            </a:lvl4pPr>
            <a:lvl5pPr marL="2176569" indent="0">
              <a:buNone/>
              <a:defRPr sz="1900" b="1"/>
            </a:lvl5pPr>
            <a:lvl6pPr marL="2720710" indent="0">
              <a:buNone/>
              <a:defRPr sz="1900" b="1"/>
            </a:lvl6pPr>
            <a:lvl7pPr marL="3264852" indent="0">
              <a:buNone/>
              <a:defRPr sz="1900" b="1"/>
            </a:lvl7pPr>
            <a:lvl8pPr marL="3808994" indent="0">
              <a:buNone/>
              <a:defRPr sz="1900" b="1"/>
            </a:lvl8pPr>
            <a:lvl9pPr marL="4353136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899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899" b="1"/>
            </a:lvl1pPr>
            <a:lvl2pPr marL="544142" indent="0">
              <a:buNone/>
              <a:defRPr sz="2400" b="1"/>
            </a:lvl2pPr>
            <a:lvl3pPr marL="1088284" indent="0">
              <a:buNone/>
              <a:defRPr sz="2100" b="1"/>
            </a:lvl3pPr>
            <a:lvl4pPr marL="1632426" indent="0">
              <a:buNone/>
              <a:defRPr sz="1900" b="1"/>
            </a:lvl4pPr>
            <a:lvl5pPr marL="2176569" indent="0">
              <a:buNone/>
              <a:defRPr sz="1900" b="1"/>
            </a:lvl5pPr>
            <a:lvl6pPr marL="2720710" indent="0">
              <a:buNone/>
              <a:defRPr sz="1900" b="1"/>
            </a:lvl6pPr>
            <a:lvl7pPr marL="3264852" indent="0">
              <a:buNone/>
              <a:defRPr sz="1900" b="1"/>
            </a:lvl7pPr>
            <a:lvl8pPr marL="3808994" indent="0">
              <a:buNone/>
              <a:defRPr sz="1900" b="1"/>
            </a:lvl8pPr>
            <a:lvl9pPr marL="4353136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899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第七章 软件测试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5BC99-30DF-44E1-A414-7BFCC255A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3588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六边形 3"/>
          <p:cNvSpPr/>
          <p:nvPr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5" name="六边形 4"/>
          <p:cNvSpPr/>
          <p:nvPr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624682" y="542131"/>
            <a:ext cx="203200" cy="176213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9525" y="890588"/>
            <a:ext cx="1220152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1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831850" y="261938"/>
            <a:ext cx="5768975" cy="614362"/>
          </a:xfrm>
          <a:prstGeom prst="rect">
            <a:avLst/>
          </a:prstGeom>
        </p:spPr>
        <p:txBody>
          <a:bodyPr lIns="108825" tIns="54412" rIns="108825" bIns="54412" anchor="ctr"/>
          <a:lstStyle>
            <a:lvl1pPr algn="l" defTabSz="1088502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</a:lstStyle>
          <a:p>
            <a:pPr defTabSz="914217" fontAlgn="auto">
              <a:spcAft>
                <a:spcPts val="0"/>
              </a:spcAft>
              <a:defRPr/>
            </a:pPr>
            <a:endParaRPr sz="3599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838200" y="261938"/>
            <a:ext cx="5768975" cy="614362"/>
          </a:xfrm>
          <a:prstGeom prst="rect">
            <a:avLst/>
          </a:prstGeom>
        </p:spPr>
        <p:txBody>
          <a:bodyPr lIns="108825" tIns="54412" rIns="108825" bIns="54412" anchor="ctr"/>
          <a:lstStyle>
            <a:lvl1pPr algn="l" defTabSz="1088502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</a:lstStyle>
          <a:p>
            <a:pPr defTabSz="914217" fontAlgn="auto">
              <a:spcAft>
                <a:spcPts val="0"/>
              </a:spcAft>
              <a:defRPr/>
            </a:pPr>
            <a:endParaRPr sz="3599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第七章 软件测试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EB867-BDCA-4623-AB7C-ABE0BCC061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/>
          <a:lstStyle>
            <a:lvl1pPr>
              <a:defRPr sz="3799"/>
            </a:lvl1pPr>
            <a:lvl2pPr>
              <a:defRPr sz="3299"/>
            </a:lvl2pPr>
            <a:lvl3pPr>
              <a:defRPr sz="2899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084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4142" indent="0">
              <a:buNone/>
              <a:defRPr sz="1400"/>
            </a:lvl2pPr>
            <a:lvl3pPr marL="1088284" indent="0">
              <a:buNone/>
              <a:defRPr sz="1200"/>
            </a:lvl3pPr>
            <a:lvl4pPr marL="1632426" indent="0">
              <a:buNone/>
              <a:defRPr sz="1100"/>
            </a:lvl4pPr>
            <a:lvl5pPr marL="2176569" indent="0">
              <a:buNone/>
              <a:defRPr sz="1100"/>
            </a:lvl5pPr>
            <a:lvl6pPr marL="2720710" indent="0">
              <a:buNone/>
              <a:defRPr sz="1100"/>
            </a:lvl6pPr>
            <a:lvl7pPr marL="3264852" indent="0">
              <a:buNone/>
              <a:defRPr sz="1100"/>
            </a:lvl7pPr>
            <a:lvl8pPr marL="3808994" indent="0">
              <a:buNone/>
              <a:defRPr sz="1100"/>
            </a:lvl8pPr>
            <a:lvl9pPr marL="4353136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第七章 软件测试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7AAF8-89E6-4315-AAA9-5F08DC730C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799"/>
            </a:lvl1pPr>
            <a:lvl2pPr marL="544142" indent="0">
              <a:buNone/>
              <a:defRPr sz="3299"/>
            </a:lvl2pPr>
            <a:lvl3pPr marL="1088284" indent="0">
              <a:buNone/>
              <a:defRPr sz="2899"/>
            </a:lvl3pPr>
            <a:lvl4pPr marL="1632426" indent="0">
              <a:buNone/>
              <a:defRPr sz="2400"/>
            </a:lvl4pPr>
            <a:lvl5pPr marL="2176569" indent="0">
              <a:buNone/>
              <a:defRPr sz="2400"/>
            </a:lvl5pPr>
            <a:lvl6pPr marL="2720710" indent="0">
              <a:buNone/>
              <a:defRPr sz="2400"/>
            </a:lvl6pPr>
            <a:lvl7pPr marL="3264852" indent="0">
              <a:buNone/>
              <a:defRPr sz="2400"/>
            </a:lvl7pPr>
            <a:lvl8pPr marL="3808994" indent="0">
              <a:buNone/>
              <a:defRPr sz="2400"/>
            </a:lvl8pPr>
            <a:lvl9pPr marL="4353136" indent="0">
              <a:buNone/>
              <a:defRPr sz="24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4142" indent="0">
              <a:buNone/>
              <a:defRPr sz="1400"/>
            </a:lvl2pPr>
            <a:lvl3pPr marL="1088284" indent="0">
              <a:buNone/>
              <a:defRPr sz="1200"/>
            </a:lvl3pPr>
            <a:lvl4pPr marL="1632426" indent="0">
              <a:buNone/>
              <a:defRPr sz="1100"/>
            </a:lvl4pPr>
            <a:lvl5pPr marL="2176569" indent="0">
              <a:buNone/>
              <a:defRPr sz="1100"/>
            </a:lvl5pPr>
            <a:lvl6pPr marL="2720710" indent="0">
              <a:buNone/>
              <a:defRPr sz="1100"/>
            </a:lvl6pPr>
            <a:lvl7pPr marL="3264852" indent="0">
              <a:buNone/>
              <a:defRPr sz="1100"/>
            </a:lvl7pPr>
            <a:lvl8pPr marL="3808994" indent="0">
              <a:buNone/>
              <a:defRPr sz="1100"/>
            </a:lvl8pPr>
            <a:lvl9pPr marL="4353136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第七章 软件测试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A1813-6ED9-4074-A973-D4B822B0D5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defTabSz="1088502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defTabSz="1088502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第七章 软件测试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1D2EF46-E5BD-41B5-8559-1EB7A4897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08" r:id="rId3"/>
    <p:sldLayoutId id="2147483809" r:id="rId4"/>
    <p:sldLayoutId id="2147483810" r:id="rId5"/>
    <p:sldLayoutId id="2147483818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ctr" defTabSz="1087438" rtl="0" eaLnBrk="0" fontAlgn="base" hangingPunct="0">
        <a:spcBef>
          <a:spcPct val="0"/>
        </a:spcBef>
        <a:spcAft>
          <a:spcPct val="0"/>
        </a:spcAft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7438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087438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087438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087438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087438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087438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087438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087438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7988" indent="-407988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82650" indent="-339725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900" indent="-271463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03413" indent="-271463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7925" indent="-271463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81" indent="-272071" algn="l" defTabSz="10882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23" indent="-272071" algn="l" defTabSz="10882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66" indent="-272071" algn="l" defTabSz="10882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07" indent="-272071" algn="l" defTabSz="10882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2" algn="l" defTabSz="1088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84" algn="l" defTabSz="1088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26" algn="l" defTabSz="1088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69" algn="l" defTabSz="1088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10" algn="l" defTabSz="1088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52" algn="l" defTabSz="1088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994" algn="l" defTabSz="1088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36" algn="l" defTabSz="1088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3" descr="吉大校标（白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71450"/>
            <a:ext cx="23574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图片 4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标题 1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9574213" cy="1471613"/>
          </a:xfrm>
        </p:spPr>
        <p:txBody>
          <a:bodyPr/>
          <a:lstStyle/>
          <a:p>
            <a:pPr eaLnBrk="1" hangingPunct="1"/>
            <a:r>
              <a:rPr lang="zh-CN" altLang="en-US" sz="7200" dirty="0"/>
              <a:t>软件可靠性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Rot="1" noChangeArrowheads="1"/>
          </p:cNvSpPr>
          <p:nvPr/>
        </p:nvSpPr>
        <p:spPr bwMode="auto">
          <a:xfrm>
            <a:off x="803275" y="152400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估算平均无故障时间的方法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8" y="1196975"/>
            <a:ext cx="10513168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(2)</a:t>
            </a:r>
            <a:r>
              <a:rPr kumimoji="1"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分别测试法 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随机地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把程序中一部分原有的错误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加上标记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，然后根据测试过程中发现的有标记错误和无标记错误的比例，估计程序中的错误总数。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为了随机地给一部分错误加标记，分别测试法使用两个测试员</a:t>
            </a: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(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或测试小组</a:t>
            </a: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)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，彼此独立地测试同一个程序的两个副本，把其中一个测试员发现的错误作为有标记的错误。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Rot="1" noChangeArrowheads="1"/>
          </p:cNvSpPr>
          <p:nvPr/>
        </p:nvSpPr>
        <p:spPr bwMode="auto">
          <a:xfrm>
            <a:off x="947738" y="152400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 dirty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估算平均无故障时间的方法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9425" y="1196975"/>
            <a:ext cx="1083786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具体做法是，在测试过程的早期阶段，由测试员甲和测试员乙分别测试同一个程序的两个副本，由另一名分析员分析他们的测试结果。用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τ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表示测试时间，假设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τ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＝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时错误总数为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B</a:t>
            </a:r>
            <a:r>
              <a:rPr kumimoji="1" lang="en-US" altLang="zh-CN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；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τ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＝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τ</a:t>
            </a:r>
            <a:r>
              <a:rPr kumimoji="1" lang="en-US" altLang="zh-CN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时测试员甲发现的错误数为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B</a:t>
            </a:r>
            <a:r>
              <a:rPr kumimoji="1" lang="en-US" altLang="zh-CN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；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τ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＝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τ</a:t>
            </a:r>
            <a:r>
              <a:rPr kumimoji="1" lang="en-US" altLang="zh-CN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时测试员乙发现的错误数为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B</a:t>
            </a:r>
            <a:r>
              <a:rPr kumimoji="1" lang="en-US" altLang="zh-CN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2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；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τ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＝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τ</a:t>
            </a:r>
            <a:r>
              <a:rPr kumimoji="1" lang="en-US" altLang="zh-CN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时两个测试员发现的相同错误数为</a:t>
            </a:r>
            <a:r>
              <a:rPr kumimoji="1" lang="en-US" altLang="zh-CN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b</a:t>
            </a:r>
            <a:r>
              <a:rPr kumimoji="1" lang="en-US" altLang="zh-CN" sz="2400" b="1" baseline="-2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c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.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假定测试员乙发现有标记错误和发现无标记错误的概率相同，则可以估计出测试前程序中的错误总数为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4440238" y="5013325"/>
          <a:ext cx="3024187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431613" progId="Equation.DSMT4">
                  <p:embed/>
                </p:oleObj>
              </mc:Choice>
              <mc:Fallback>
                <p:oleObj name="Equation" r:id="rId2" imgW="672808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5013325"/>
                        <a:ext cx="3024187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766763" y="1484313"/>
            <a:ext cx="106584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108850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软件可靠性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：是程序在给定的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时间间隔内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，按照规格说明书的规定成功地运行的概率。 </a:t>
            </a: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软件可用性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：是程序在给定的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时间点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，按照规格说明书的规定，成功地运行的概率。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342900" indent="-342900" defTabSz="108850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</a:t>
            </a: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R(250)=0.95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表示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100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个相同的系统有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95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个无故障运行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250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小时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有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5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个在此期间发生故障</a:t>
            </a: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A(250)=0.95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表示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100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个相同的系统都运行了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250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个小时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有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95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个处于正常运行状态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,5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个出现故障等待处理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342900" indent="-342900" defTabSz="108850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Rectangle 4"/>
          <p:cNvSpPr>
            <a:spLocks noRot="1" noChangeArrowheads="1"/>
          </p:cNvSpPr>
          <p:nvPr/>
        </p:nvSpPr>
        <p:spPr bwMode="auto">
          <a:xfrm>
            <a:off x="947738" y="138113"/>
            <a:ext cx="87852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 dirty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软件可靠性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1382713" y="1233488"/>
            <a:ext cx="95408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如果在一段时间内，软件系统故障停机时间分别为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t</a:t>
            </a:r>
            <a:r>
              <a:rPr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d1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, t</a:t>
            </a:r>
            <a:r>
              <a:rPr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d2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</a:rPr>
              <a:t>…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，正常运行时间分别为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t</a:t>
            </a:r>
            <a:r>
              <a:rPr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u1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, t</a:t>
            </a:r>
            <a:r>
              <a:rPr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u2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</a:rPr>
              <a:t>…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.,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则系统的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稳态可用性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为：</a:t>
            </a:r>
          </a:p>
          <a:p>
            <a:pPr marL="342900" indent="-342900" defTabSz="108850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 defTabSz="108850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 defTabSz="108850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其中，</a:t>
            </a:r>
          </a:p>
          <a:p>
            <a:pPr marL="342900" indent="-342900" defTabSz="108850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921125" y="2687638"/>
          <a:ext cx="4464050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170" imgH="469696" progId="Equation.DSMT4">
                  <p:embed/>
                </p:oleObj>
              </mc:Choice>
              <mc:Fallback>
                <p:oleObj name="Equation" r:id="rId3" imgW="990170" imgH="46969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2687638"/>
                        <a:ext cx="4464050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3935413" y="4797425"/>
          <a:ext cx="18002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254000" progId="Equation.DSMT4">
                  <p:embed/>
                </p:oleObj>
              </mc:Choice>
              <mc:Fallback>
                <p:oleObj name="Equation" r:id="rId5" imgW="6858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4797425"/>
                        <a:ext cx="18002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7"/>
          <p:cNvGraphicFramePr>
            <a:graphicFrameLocks noChangeAspect="1"/>
          </p:cNvGraphicFramePr>
          <p:nvPr/>
        </p:nvGraphicFramePr>
        <p:xfrm>
          <a:off x="5962650" y="4813300"/>
          <a:ext cx="20161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87058" imgH="253890" progId="Equation.DSMT4">
                  <p:embed/>
                </p:oleObj>
              </mc:Choice>
              <mc:Fallback>
                <p:oleObj name="Equation" r:id="rId7" imgW="787058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4813300"/>
                        <a:ext cx="20161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4"/>
          <p:cNvSpPr>
            <a:spLocks noRot="1" noChangeArrowheads="1"/>
          </p:cNvSpPr>
          <p:nvPr/>
        </p:nvSpPr>
        <p:spPr bwMode="auto">
          <a:xfrm>
            <a:off x="947738" y="138113"/>
            <a:ext cx="87852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 dirty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软件可靠性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6" name="Rectangle 4"/>
          <p:cNvSpPr>
            <a:spLocks noChangeArrowheads="1"/>
          </p:cNvSpPr>
          <p:nvPr/>
        </p:nvSpPr>
        <p:spPr bwMode="auto">
          <a:xfrm>
            <a:off x="1308100" y="1196975"/>
            <a:ext cx="10080625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引入系统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平均无故障时间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MTTF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和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平均维修时间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MTTR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，则前式可以变成：</a:t>
            </a: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平均维修时间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MTTR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是修复一个故障平均需要用的时间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885825" lvl="1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技术水平、熟悉程度、可维护性</a:t>
            </a: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平均无故障时间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MTTF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是系统按规格说明书规定成功地运行的平均时间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885825" lvl="1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潜伏的错误的数目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719513" y="2349500"/>
          <a:ext cx="38893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5616" imgH="393529" progId="Equation.DSMT4">
                  <p:embed/>
                </p:oleObj>
              </mc:Choice>
              <mc:Fallback>
                <p:oleObj name="Equation" r:id="rId3" imgW="1345616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2349500"/>
                        <a:ext cx="38893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Rot="1" noChangeArrowheads="1"/>
          </p:cNvSpPr>
          <p:nvPr/>
        </p:nvSpPr>
        <p:spPr bwMode="auto">
          <a:xfrm>
            <a:off x="947738" y="138113"/>
            <a:ext cx="87852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软件可靠性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Rot="1" noChangeArrowheads="1"/>
          </p:cNvSpPr>
          <p:nvPr/>
        </p:nvSpPr>
        <p:spPr bwMode="auto">
          <a:xfrm>
            <a:off x="982663" y="90488"/>
            <a:ext cx="87852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估算平均无故障时间的方法 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1127125" y="1196975"/>
            <a:ext cx="98647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楷体_GB2312" pitchFamily="49" charset="-122"/>
              </a:rPr>
              <a:t>1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楷体_GB2312" pitchFamily="49" charset="-122"/>
              </a:rPr>
              <a:t>．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符号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 </a:t>
            </a:r>
            <a:r>
              <a:rPr kumimoji="1"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在估算</a:t>
            </a:r>
            <a:r>
              <a:rPr kumimoji="1"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MTTF</a:t>
            </a:r>
            <a:r>
              <a:rPr kumimoji="1"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（平均无故障时间）的过程中使用下述符号表示有关的数量：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E</a:t>
            </a:r>
            <a:r>
              <a:rPr kumimoji="1"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T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——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测试之前程序中错误总数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I</a:t>
            </a:r>
            <a:r>
              <a:rPr kumimoji="1"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T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——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程序长度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(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机器指令总数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)</a:t>
            </a:r>
            <a:endParaRPr kumimoji="1"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+mn-ea"/>
            </a:endParaRP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τ——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测试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(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包括调试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)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时间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E</a:t>
            </a:r>
            <a:r>
              <a:rPr kumimoji="1"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d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(τ)——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在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0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至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τ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期间发现的错误数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E</a:t>
            </a:r>
            <a:r>
              <a:rPr kumimoji="1" lang="en-US" altLang="zh-CN" sz="3200" b="1" baseline="-2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c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(τ)——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在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0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至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τ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期间改正的错误数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Rot="1" noChangeArrowheads="1"/>
          </p:cNvSpPr>
          <p:nvPr/>
        </p:nvSpPr>
        <p:spPr bwMode="auto">
          <a:xfrm>
            <a:off x="803275" y="133350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估算平均无故障时间的方法 </a:t>
            </a:r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>
            <a:off x="947738" y="1196975"/>
            <a:ext cx="98647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2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．基本假定</a:t>
            </a:r>
            <a:r>
              <a:rPr kumimoji="1"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</a:t>
            </a:r>
          </a:p>
          <a:p>
            <a:pPr marL="609600" indent="-6096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AutoNum type="arabicParenR"/>
              <a:defRPr/>
            </a:pP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在类似的程序中，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单位长度里的错误数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E</a:t>
            </a:r>
            <a:r>
              <a:rPr kumimoji="1" lang="en-US" altLang="zh-CN" sz="28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T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／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I</a:t>
            </a:r>
            <a:r>
              <a:rPr kumimoji="1" lang="en-US" altLang="zh-CN" sz="28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T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近似为常数</a:t>
            </a:r>
            <a:endParaRPr kumimoji="1" lang="en-US" altLang="zh-CN" sz="28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609600" indent="-6096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AutoNum type="arabicParenR"/>
              <a:defRPr/>
            </a:pP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失效率正比于软件中剩余的</a:t>
            </a: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(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潜藏的</a:t>
            </a: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)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错误数，而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平均无故障时间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MTTF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与剩余的错误数成反比 </a:t>
            </a:r>
          </a:p>
          <a:p>
            <a:pPr marL="609600" indent="-6096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AutoNum type="arabicParenR"/>
              <a:defRPr/>
            </a:pP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假设发现的每一个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错误都立即正确地改正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了</a:t>
            </a: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(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即调试过程没有引入新的错误</a:t>
            </a: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)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。 因此：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</a:t>
            </a:r>
          </a:p>
          <a:p>
            <a:pPr marL="609600" indent="-6096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      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E</a:t>
            </a:r>
            <a:r>
              <a:rPr kumimoji="1"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d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(τ)= </a:t>
            </a:r>
            <a:r>
              <a:rPr kumimoji="1" lang="en-US" altLang="zh-CN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E</a:t>
            </a:r>
            <a:r>
              <a:rPr kumimoji="1" lang="en-US" altLang="zh-CN" sz="3200" b="1" baseline="-2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c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(τ)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1850" y="261938"/>
            <a:ext cx="6164263" cy="614362"/>
          </a:xfrm>
        </p:spPr>
        <p:txBody>
          <a:bodyPr rtlCol="0"/>
          <a:lstStyle/>
          <a:p>
            <a:pPr defTabSz="1088284" eaLnBrk="1" fontAlgn="auto" hangingPunct="1">
              <a:spcAft>
                <a:spcPts val="0"/>
              </a:spcAft>
              <a:defRPr/>
            </a:pPr>
            <a:r>
              <a:rPr sz="3600">
                <a:latin typeface="黑体" panose="02010609060101010101" pitchFamily="49" charset="-122"/>
                <a:ea typeface="黑体" panose="02010609060101010101" pitchFamily="49" charset="-122"/>
              </a:rPr>
              <a:t>估算平均无故障时间的方法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5075" y="1196975"/>
            <a:ext cx="9793288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3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．估算平均无故障时间</a:t>
            </a: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 经验表明，平均无故障时间与单位长度程序中剩余的错误数成反比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,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即</a:t>
            </a: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                                  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endParaRPr kumimoji="1"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+mn-ea"/>
            </a:endParaRP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  </a:t>
            </a:r>
            <a:r>
              <a:rPr kumimoji="1"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其中</a:t>
            </a:r>
            <a:r>
              <a:rPr kumimoji="1"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K</a:t>
            </a:r>
            <a:r>
              <a:rPr kumimoji="1"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为常数，它的值应该根据经验选取。</a:t>
            </a:r>
            <a:endParaRPr kumimoji="1"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+mn-ea"/>
            </a:endParaRP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endParaRPr kumimoji="1"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+mn-ea"/>
            </a:endParaRP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r>
              <a:rPr kumimoji="1"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                                  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+mn-ea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32063" y="2505075"/>
          <a:ext cx="44640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7700" imgH="431800" progId="Equation.DSMT4">
                  <p:embed/>
                </p:oleObj>
              </mc:Choice>
              <mc:Fallback>
                <p:oleObj name="Equation" r:id="rId3" imgW="19177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2505075"/>
                        <a:ext cx="44640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2855913" y="4545013"/>
          <a:ext cx="4392612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33500" imgH="393700" progId="Equation.DSMT4">
                  <p:embed/>
                </p:oleObj>
              </mc:Choice>
              <mc:Fallback>
                <p:oleObj name="Equation" r:id="rId5" imgW="13335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545013"/>
                        <a:ext cx="4392612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Rot="1" noChangeArrowheads="1"/>
          </p:cNvSpPr>
          <p:nvPr/>
        </p:nvSpPr>
        <p:spPr bwMode="auto">
          <a:xfrm>
            <a:off x="1019175" y="152400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估算平均无故障时间的方法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7488" y="1628775"/>
            <a:ext cx="92170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4．估计错误总数的方法</a:t>
            </a:r>
            <a:endParaRPr kumimoji="1"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(1)</a:t>
            </a:r>
            <a:r>
              <a:rPr kumimoji="1"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植入错误法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在测试之前由</a:t>
            </a:r>
            <a:r>
              <a:rPr kumimoji="1"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专人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在程序中</a:t>
            </a:r>
            <a:r>
              <a:rPr kumimoji="1"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随机地植入一些错误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，测试之后，根据测试小组发现的错误中原有的和植入的两种错误的比例，来估计程序中原有错误的总数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E</a:t>
            </a:r>
            <a:r>
              <a:rPr kumimoji="1"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T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Rot="1" noChangeArrowheads="1"/>
          </p:cNvSpPr>
          <p:nvPr/>
        </p:nvSpPr>
        <p:spPr bwMode="auto">
          <a:xfrm>
            <a:off x="911225" y="152400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估算平均无故障时间的方法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325" y="1412875"/>
            <a:ext cx="1051401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假设人为地植入的错误数为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N</a:t>
            </a:r>
            <a:r>
              <a:rPr kumimoji="1"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s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，经过一段时间的测试之后发现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n</a:t>
            </a:r>
            <a:r>
              <a:rPr kumimoji="1"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s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个植入的错误，此外还发现了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n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个原有的错误。如果可以认为测试方案发现植入错误和发现原有错误的能力相同，则能够估计出程序中原有错误的总数为：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+mn-ea"/>
            </a:endParaRP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3900488" y="3824288"/>
          <a:ext cx="3600450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113" imgH="431613" progId="Equation.DSMT4">
                  <p:embed/>
                </p:oleObj>
              </mc:Choice>
              <mc:Fallback>
                <p:oleObj name="Equation" r:id="rId2" imgW="660113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3824288"/>
                        <a:ext cx="3600450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9952</TotalTime>
  <Words>815</Words>
  <Application>Microsoft Office PowerPoint</Application>
  <PresentationFormat>宽屏</PresentationFormat>
  <Paragraphs>66</Paragraphs>
  <Slides>11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Monotype Sorts</vt:lpstr>
      <vt:lpstr>仿宋_GB2312</vt:lpstr>
      <vt:lpstr>黑体</vt:lpstr>
      <vt:lpstr>宋体</vt:lpstr>
      <vt:lpstr>Arial</vt:lpstr>
      <vt:lpstr>Calibri</vt:lpstr>
      <vt:lpstr>Times New Roman</vt:lpstr>
      <vt:lpstr>Wingdings</vt:lpstr>
      <vt:lpstr>新版软件工程母版</vt:lpstr>
      <vt:lpstr>Equation</vt:lpstr>
      <vt:lpstr>软件可靠性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估算平均无故障时间的方法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软件设计</dc:title>
  <dc:creator>HoHo</dc:creator>
  <cp:lastModifiedBy>馨木 葛</cp:lastModifiedBy>
  <cp:revision>610</cp:revision>
  <dcterms:created xsi:type="dcterms:W3CDTF">2003-04-17T11:49:48Z</dcterms:created>
  <dcterms:modified xsi:type="dcterms:W3CDTF">2024-04-01T12:47:30Z</dcterms:modified>
</cp:coreProperties>
</file>