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6" r:id="rId19"/>
    <p:sldId id="281" r:id="rId20"/>
    <p:sldId id="282" r:id="rId21"/>
    <p:sldId id="283" r:id="rId22"/>
    <p:sldId id="284" r:id="rId23"/>
    <p:sldId id="285" r:id="rId24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49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8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</a:t>
            </a:fld>
            <a:endParaRPr lang="en-US" altLang="zh-CN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4</a:t>
            </a:fld>
            <a:endParaRPr lang="en-US" altLang="zh-CN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</a:t>
            </a:fld>
            <a:endParaRPr lang="en-US" altLang="zh-CN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</a:t>
            </a:fld>
            <a:endParaRPr lang="en-US" altLang="zh-CN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8</a:t>
            </a:fld>
            <a:endParaRPr lang="en-US" altLang="zh-CN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</a:t>
            </a:r>
            <a:r>
              <a:rPr lang="en-US" altLang="zh-CN" dirty="0"/>
              <a:t> </a:t>
            </a:r>
            <a:r>
              <a:rPr lang="zh-CN" altLang="en-US" dirty="0"/>
              <a:t>项目管理</a:t>
            </a:r>
            <a:r>
              <a:rPr lang="en-US" altLang="zh-CN" dirty="0"/>
              <a:t> </a:t>
            </a:r>
            <a:endParaRPr lang="en-US" altLang="zh-CN" sz="4000" dirty="0"/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idx="1"/>
          </p:nvPr>
        </p:nvSpPr>
        <p:spPr>
          <a:xfrm>
            <a:off x="1126654" y="1197197"/>
            <a:ext cx="9721080" cy="51857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计算软件成本还要考虑使开发机构运作的经常性管理费用：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办公场所、水、电、供热等费用；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会计、文秘、硬件技师等辅助人员的费用；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网络和通信费用；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资料室、娱乐设施等共用设施的费用；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退休金、医疗保险等社会保障和员工福利费用；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对于多数项目，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是软件成本最大的一块，并且也是最不确定的一块。</a:t>
            </a:r>
          </a:p>
        </p:txBody>
      </p:sp>
      <p:sp>
        <p:nvSpPr>
          <p:cNvPr id="312323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软件成本</a:t>
            </a: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10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idx="1"/>
          </p:nvPr>
        </p:nvSpPr>
        <p:spPr>
          <a:xfrm>
            <a:off x="1054646" y="1197197"/>
            <a:ext cx="9167079" cy="5041246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软件工作量估算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是预测构造一个软件系统所需的总工作量的过程。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工作量估算要贯穿整个软件开发过程：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需要用初步估算来确定一个项目的可行性；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需要详细估算来协助制定项目计划；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要将每个任务的实际工作量与计划工作量反复做对比，以便项目经理在必要的时候重新分配项目资源；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工作量估算从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软件规模的估算入手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313347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软件工作量估算</a:t>
            </a:r>
          </a:p>
        </p:txBody>
      </p:sp>
      <p:sp>
        <p:nvSpPr>
          <p:cNvPr id="16390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11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idx="1"/>
          </p:nvPr>
        </p:nvSpPr>
        <p:spPr>
          <a:xfrm>
            <a:off x="1126654" y="1197197"/>
            <a:ext cx="9095071" cy="4526801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代码行技术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：这种方法依据以往开发类似产品的经验和历史数据，估计实现一个功能所需要的源程序行数。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功能点技术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：看交付的软件的总功能有多少。依赖对软件信息域特性和软件复杂性的评估结果估算软件规模。功能点（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FP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）和对象点是这种估算中常用的指标。</a:t>
            </a:r>
          </a:p>
        </p:txBody>
      </p:sp>
      <p:sp>
        <p:nvSpPr>
          <p:cNvPr id="314371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软件规模估算的两种方法</a:t>
            </a:r>
          </a:p>
        </p:txBody>
      </p:sp>
      <p:sp>
        <p:nvSpPr>
          <p:cNvPr id="17415" name="灯片编号占位符 6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12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idx="1"/>
          </p:nvPr>
        </p:nvSpPr>
        <p:spPr>
          <a:xfrm>
            <a:off x="1990601" y="4509335"/>
            <a:ext cx="8231124" cy="1873597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生产率 ＝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KLOC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／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（人月）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成本 ＝ 元／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LOC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质量 ＝ 错误数／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KLOC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文档 ＝ 文档页数／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KLOC</a:t>
            </a:r>
          </a:p>
        </p:txBody>
      </p:sp>
      <p:sp>
        <p:nvSpPr>
          <p:cNvPr id="315395" name="Rectangle 3"/>
          <p:cNvSpPr>
            <a:spLocks noRot="1" noChangeArrowheads="1"/>
          </p:cNvSpPr>
          <p:nvPr/>
        </p:nvSpPr>
        <p:spPr bwMode="auto">
          <a:xfrm>
            <a:off x="83802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衡量软件规模的代码行指标</a:t>
            </a:r>
          </a:p>
        </p:txBody>
      </p:sp>
      <p:graphicFrame>
        <p:nvGraphicFramePr>
          <p:cNvPr id="315397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90601" y="1197197"/>
          <a:ext cx="8092440" cy="3187700"/>
        </p:xfrm>
        <a:graphic>
          <a:graphicData uri="http://schemas.openxmlformats.org/drawingml/2006/table">
            <a:tbl>
              <a:tblPr/>
              <a:tblGrid>
                <a:gridCol w="980440"/>
                <a:gridCol w="1520190"/>
                <a:gridCol w="966470"/>
                <a:gridCol w="1450975"/>
                <a:gridCol w="1174115"/>
                <a:gridCol w="895350"/>
                <a:gridCol w="1104900"/>
              </a:tblGrid>
              <a:tr h="7011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工作量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千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规模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KLOC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文档页数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错误数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开发人数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8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aaa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12.1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365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0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ccc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27.2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1224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4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fff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314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17.5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1050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0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56" marR="91456" marT="45737" marB="45737" anchor="ctr" anchorCtr="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8" name="灯片编号占位符 6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13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idx="1"/>
          </p:nvPr>
        </p:nvSpPr>
        <p:spPr>
          <a:xfrm>
            <a:off x="1198662" y="1197197"/>
            <a:ext cx="9505056" cy="51857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严重依赖项目所使用的开发语言。对使用不同语言开发相同项目的情况，单独比较代码行数值没有意义。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不同开发组织可以制定不同的代码行计数标准，所以依据代码行指标在组织间类比生产率一般是不可能的。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代码行方法主要度量编码阶段的工作量，源程序仅是软件配置的一个成分，用它的规模代表整个软件的规模似乎不太合理。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若采用的编码方法和语言在表达和解决问题方面效率高，用这种方法计算的生产率反而会低。</a:t>
            </a:r>
          </a:p>
        </p:txBody>
      </p:sp>
      <p:sp>
        <p:nvSpPr>
          <p:cNvPr id="316419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代码行方法存在的问题</a:t>
            </a:r>
          </a:p>
        </p:txBody>
      </p:sp>
      <p:sp>
        <p:nvSpPr>
          <p:cNvPr id="19462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14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idx="1"/>
          </p:nvPr>
        </p:nvSpPr>
        <p:spPr>
          <a:xfrm>
            <a:off x="1270670" y="1197197"/>
            <a:ext cx="8951055" cy="5112697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功能点用系统的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功能数量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来衡量其规模。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对系统中以下几类部分计数（信息域特性）：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输入项数（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Inp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输出项数（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Out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查询数（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Inq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主文件数（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Maf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外部接口数（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Inf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）；</a:t>
            </a:r>
          </a:p>
        </p:txBody>
      </p:sp>
      <p:sp>
        <p:nvSpPr>
          <p:cNvPr id="317443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用功能点衡量的软件规模</a:t>
            </a:r>
          </a:p>
        </p:txBody>
      </p:sp>
      <p:sp>
        <p:nvSpPr>
          <p:cNvPr id="2048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15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idx="1"/>
          </p:nvPr>
        </p:nvSpPr>
        <p:spPr>
          <a:xfrm>
            <a:off x="910412" y="1197197"/>
            <a:ext cx="9577282" cy="5112697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输入项数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：用户向软件输入的项数。这些输入给软件提供面向应用的数据。输入不同于查询，后者单独计数，不计入输入项数中。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输出项数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：软件向用户输出的项数。它们向用户提供面向应用的信息，例如，报表和出错信息等。报表内的数据项不单独计数。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查询数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：查询即是一次联机输入，它导致软件以联机输出方式产生某种即时响应，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即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一对儿“请求－响应”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主文件数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：逻辑主文件（即数据的一个逻辑组合，它可能是大型数据库的一部分或是一个独立的文件）的数目。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外部接口数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：机器可读的全部接口（例如，磁盘或磁带上的数据文件）的数量，用这些接口把信息传送给另一个系统。</a:t>
            </a:r>
          </a:p>
        </p:txBody>
      </p:sp>
      <p:sp>
        <p:nvSpPr>
          <p:cNvPr id="318467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用功能点衡量的软件规模</a:t>
            </a:r>
          </a:p>
        </p:txBody>
      </p:sp>
      <p:sp>
        <p:nvSpPr>
          <p:cNvPr id="21510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16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idx="1"/>
          </p:nvPr>
        </p:nvSpPr>
        <p:spPr>
          <a:xfrm>
            <a:off x="1558702" y="5735112"/>
            <a:ext cx="9109191" cy="1124476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由各项的计数同与其对应的复杂度权重计算加权和，此为未经调整的功能点计数（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UFP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3041720" y="1397259"/>
          <a:ext cx="6098716" cy="406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7236460" imgH="4831715" progId="MSGraph.Chart.8">
                  <p:embed/>
                </p:oleObj>
              </mc:Choice>
              <mc:Fallback>
                <p:oleObj r:id="rId3" imgW="7236460" imgH="4831715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720" y="1397259"/>
                        <a:ext cx="6098716" cy="40679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Rectangle 4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功能点的复杂度权重</a:t>
            </a:r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201" y="1125746"/>
            <a:ext cx="9145693" cy="45728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6" name="灯片编号占位符 7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17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Rot="1" noChangeArrowheads="1"/>
          </p:cNvSpPr>
          <p:nvPr/>
        </p:nvSpPr>
        <p:spPr bwMode="auto">
          <a:xfrm>
            <a:off x="910273" y="189230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技术复杂度因子（TCF）的组成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773873" y="1341120"/>
            <a:ext cx="427672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可靠的备份和恢复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F2-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数据通信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F3-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分布式处理功能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F4-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性能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F5-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大量使用的配置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F6-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联机数据输入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F7-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操作简便性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030720" y="1269365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F8-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在线升级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F9-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复杂界面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F10-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复杂数据处理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F11-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重复使用性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F12-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安装简便性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F13-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多工作点安装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F14-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易于修改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idx="1"/>
          </p:nvPr>
        </p:nvSpPr>
        <p:spPr>
          <a:xfrm>
            <a:off x="1990601" y="1197197"/>
            <a:ext cx="8231124" cy="51857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前面根据计数和复杂度权重得出的加权和是未经调整的功能点计数（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UFP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TCF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的每一部分取值为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表示该部分对系统没有影响，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表示该部分对系统很重要；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TCF = 0.65 + 0.01(SUM(Fi))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TCF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的取值在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0.65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1.35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之间；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最后，功能点计算公式为：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FP = UFP × TCF</a:t>
            </a:r>
          </a:p>
        </p:txBody>
      </p:sp>
      <p:sp>
        <p:nvSpPr>
          <p:cNvPr id="321539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功能点的计算</a:t>
            </a:r>
          </a:p>
        </p:txBody>
      </p:sp>
      <p:sp>
        <p:nvSpPr>
          <p:cNvPr id="24582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19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第九章内容概要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1990601" y="1197197"/>
            <a:ext cx="8231124" cy="489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软件成本与工作量估算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进度计划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人员组织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质量保证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软件项目配置管理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能力成熟度模型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522201" y="1341686"/>
            <a:ext cx="412750" cy="3683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★</a:t>
            </a:r>
          </a:p>
        </p:txBody>
      </p:sp>
      <p:sp>
        <p:nvSpPr>
          <p:cNvPr id="4103" name="灯片编号占位符 6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2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idx="1"/>
          </p:nvPr>
        </p:nvSpPr>
        <p:spPr>
          <a:xfrm>
            <a:off x="1990601" y="1197197"/>
            <a:ext cx="8231124" cy="51857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生产率 ＝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FP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（人月）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成本 ＝ 元／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质量 ＝ 错误数／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文档 ＝ 文档页数／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FP</a:t>
            </a:r>
          </a:p>
        </p:txBody>
      </p:sp>
      <p:sp>
        <p:nvSpPr>
          <p:cNvPr id="322563" name="Rectangle 3"/>
          <p:cNvSpPr>
            <a:spLocks noRot="1" noChangeArrowheads="1"/>
          </p:cNvSpPr>
          <p:nvPr/>
        </p:nvSpPr>
        <p:spPr bwMode="auto">
          <a:xfrm>
            <a:off x="83802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衡量软件规模的功能点指标</a:t>
            </a:r>
          </a:p>
        </p:txBody>
      </p:sp>
      <p:sp>
        <p:nvSpPr>
          <p:cNvPr id="2560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20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idx="1"/>
          </p:nvPr>
        </p:nvSpPr>
        <p:spPr>
          <a:xfrm>
            <a:off x="1054646" y="1197197"/>
            <a:ext cx="10153128" cy="4526801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使用代码行或功能点方法，估算出乐观值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、悲观值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、最可能值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计算期望值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 = (a + 4m + b) / 6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使用生产率的历史数据（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KLOC/PM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FP/PM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），得出估算的工作量；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这种方法使用的历史数据应注意更新调整，以适应当前时期与当前的工作环境。</a:t>
            </a:r>
          </a:p>
        </p:txBody>
      </p:sp>
      <p:sp>
        <p:nvSpPr>
          <p:cNvPr id="323587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根据专家经验来估算软件工作量</a:t>
            </a:r>
          </a:p>
        </p:txBody>
      </p:sp>
      <p:sp>
        <p:nvSpPr>
          <p:cNvPr id="26630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21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idx="1"/>
          </p:nvPr>
        </p:nvSpPr>
        <p:spPr>
          <a:xfrm>
            <a:off x="1198662" y="1197197"/>
            <a:ext cx="9023063" cy="4526801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邀请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位专家，在小组会议上讨论项目估算；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每位专家得出一个期望值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，并无记名提交；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会议组织者计算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SUM(Si) / N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每位专家根据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，可以考虑修改自己的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，并再次无记名提交；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重复以上两步骤，直到各位专家不愿再修改自己的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324611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Delphi技术－专家判定的改进</a:t>
            </a:r>
          </a:p>
        </p:txBody>
      </p:sp>
      <p:sp>
        <p:nvSpPr>
          <p:cNvPr id="27654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22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idx="1"/>
          </p:nvPr>
        </p:nvSpPr>
        <p:spPr>
          <a:xfrm>
            <a:off x="1126654" y="1197197"/>
            <a:ext cx="9793088" cy="37447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依赖主观判断：受专家经验、能力、偏好等不准确性影响；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按比例是不可靠的：项目成本不总是线性的。“两个人的效率不是一个人的两倍”；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过于简化：忽略了能影响工作量的大量因素，如产品性能、人员素质、项目特殊要求等方面。</a:t>
            </a:r>
          </a:p>
        </p:txBody>
      </p:sp>
      <p:sp>
        <p:nvSpPr>
          <p:cNvPr id="325635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专家经验法不足之处</a:t>
            </a:r>
          </a:p>
        </p:txBody>
      </p:sp>
      <p:sp>
        <p:nvSpPr>
          <p:cNvPr id="28678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23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为何需要软件项目管理？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1126654" y="1197197"/>
            <a:ext cx="9721080" cy="489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是否需要管理是专业软件开发和业余编程之间的重要区别之一：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专业的软件开发活动总是要受预算和工程进度等的制约；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有多方面的参与者需要协调或管理；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软件项目管理者要确保项目符合预算和进度要求，还要确保交付的软件能达到既定的目标；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再好的管理也不能保证项目绝对成功，但糟糕的管理常常造成项目失败；</a:t>
            </a:r>
          </a:p>
        </p:txBody>
      </p:sp>
      <p:sp>
        <p:nvSpPr>
          <p:cNvPr id="512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3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Rot="1" noChangeArrowheads="1"/>
          </p:cNvSpPr>
          <p:nvPr/>
        </p:nvSpPr>
        <p:spPr bwMode="auto">
          <a:xfrm>
            <a:off x="982167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项目管理中的基本概念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990601" y="1197197"/>
            <a:ext cx="8231124" cy="489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什么是项目？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项目是为了创造一种独特的产品、实现一种独特的服务或达成一项独特的结果而做出的暂时性努力。</a:t>
            </a:r>
          </a:p>
        </p:txBody>
      </p:sp>
      <p:sp>
        <p:nvSpPr>
          <p:cNvPr id="6150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4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项目管理中的基本概念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10412" y="1197197"/>
            <a:ext cx="10225354" cy="489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区分项目和运营：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Project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是暂时性的，具有确定的起止日期；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当项目的目标实现后，项目就算完成了；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有时，如果已经确定项目的目标无法实现，项目也算结束了，或说取消了；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运营（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Operation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是连续性的，没有起止日期，往往是重复同一工作程序；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明确这个区别，注意界定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的含义。</a:t>
            </a:r>
          </a:p>
        </p:txBody>
      </p:sp>
      <p:sp>
        <p:nvSpPr>
          <p:cNvPr id="7174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5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项目管理中的基本概念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342678" y="1197197"/>
            <a:ext cx="9289032" cy="489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项目的特征：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项目是独特的；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项目是暂时性的，存在明确的起止日期；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当目标达到后，项目就算完成了；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一个成功的项目需要满足甚至超过项目干系人的期望；</a:t>
            </a:r>
          </a:p>
        </p:txBody>
      </p:sp>
      <p:sp>
        <p:nvSpPr>
          <p:cNvPr id="8198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6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项目管理中的基本概念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1270670" y="1197197"/>
            <a:ext cx="9505056" cy="489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项目约束：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几乎每个项目都是在时间、金钱（资源）和质量的三重约束下进行的；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项目经理的最主要工作之一就是平衡各种项目约束，从而实现或超过项目干系人的期望值；</a:t>
            </a:r>
          </a:p>
        </p:txBody>
      </p:sp>
      <p:sp>
        <p:nvSpPr>
          <p:cNvPr id="9222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7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软件项目中的管理活动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838622" y="1197197"/>
            <a:ext cx="9383103" cy="489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软件管理并没有一定的标准，开发组织和被开发的软件产品决定着管理工作的内容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基本上，软件项目管理工作要包含以下活动：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提出书面建议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项目规划和进度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成本估算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项目监督和评审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人员选择和评价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写作并陈述工作报告</a:t>
            </a:r>
          </a:p>
        </p:txBody>
      </p:sp>
      <p:sp>
        <p:nvSpPr>
          <p:cNvPr id="13318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8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idx="1"/>
          </p:nvPr>
        </p:nvSpPr>
        <p:spPr>
          <a:xfrm>
            <a:off x="982167" y="1197197"/>
            <a:ext cx="9166519" cy="4526801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注意：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与其他管理活动一样，软件成本估算随着项目的进行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需要定期修正。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软件成本包括：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包括维护在内的硬件和软件费用；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工作成本（支付给软件开发人员的费用）；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应用的方法、过程所形成的一部分成本；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使用的工具；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差旅费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；</a:t>
            </a:r>
          </a:p>
        </p:txBody>
      </p:sp>
      <p:sp>
        <p:nvSpPr>
          <p:cNvPr id="311299" name="Rectangle 3"/>
          <p:cNvSpPr>
            <a:spLocks noRot="1" noChangeArrowheads="1"/>
          </p:cNvSpPr>
          <p:nvPr/>
        </p:nvSpPr>
        <p:spPr bwMode="auto">
          <a:xfrm>
            <a:off x="982167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软件成本</a:t>
            </a:r>
          </a:p>
        </p:txBody>
      </p:sp>
      <p:sp>
        <p:nvSpPr>
          <p:cNvPr id="14342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9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feb175-75ec-411e-a9ad-0f593da0e65c}"/>
</p:tagLst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1592</Words>
  <Application>Microsoft Office PowerPoint</Application>
  <PresentationFormat>自定义</PresentationFormat>
  <Paragraphs>202</Paragraphs>
  <Slides>23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新版软件工程母版</vt:lpstr>
      <vt:lpstr>Microsoft Graph 图表</vt:lpstr>
      <vt:lpstr>第九章 项目管理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24</cp:revision>
  <dcterms:created xsi:type="dcterms:W3CDTF">2021-07-20T05:30:00Z</dcterms:created>
  <dcterms:modified xsi:type="dcterms:W3CDTF">2023-04-11T07:49:59Z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E0946AB1B0714A9A9F7F040A0AC04CD6</vt:lpwstr>
  </property>
  <property fmtid="{D5CDD505-2E9C-101B-9397-08002B2CF9AE}" pid="3" name="KSOProductBuildVer">
    <vt:lpwstr>2052-11.1.0.10667</vt:lpwstr>
  </property>
</Properties>
</file>