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62" r:id="rId4"/>
    <p:sldId id="293" r:id="rId5"/>
    <p:sldId id="264" r:id="rId6"/>
    <p:sldId id="265" r:id="rId7"/>
    <p:sldId id="297" r:id="rId8"/>
    <p:sldId id="298" r:id="rId9"/>
    <p:sldId id="268" r:id="rId10"/>
    <p:sldId id="269" r:id="rId11"/>
    <p:sldId id="270" r:id="rId12"/>
    <p:sldId id="271" r:id="rId13"/>
    <p:sldId id="272" r:id="rId14"/>
    <p:sldId id="299" r:id="rId15"/>
    <p:sldId id="274" r:id="rId16"/>
    <p:sldId id="300" r:id="rId17"/>
    <p:sldId id="275" r:id="rId1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8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</a:t>
            </a:fld>
            <a:endParaRPr lang="en-US" altLang="zh-CN" dirty="0"/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5</a:t>
            </a:fld>
            <a:endParaRPr lang="en-US" altLang="zh-CN" dirty="0"/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6</a:t>
            </a:fld>
            <a:endParaRPr lang="en-US" altLang="zh-CN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9</a:t>
            </a:fld>
            <a:endParaRPr lang="en-US" altLang="zh-CN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505" y="274689"/>
            <a:ext cx="10971086" cy="58526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pPr lvl="0" eaLnBrk="1" hangingPunct="1">
                <a:buNone/>
              </a:pPr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软件工程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-2020-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第九章 软件项目管理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pPr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进度计划（一）</a:t>
            </a:r>
            <a:endParaRPr lang="zh-CN" altLang="en-US" sz="5400" dirty="0"/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1486694" y="2493690"/>
            <a:ext cx="8942069" cy="1656183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Gantt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（甘特）图是历史悠久、应用广泛的制定进度计划的工具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3700" name="Rectangle 4"/>
          <p:cNvSpPr>
            <a:spLocks noRot="1" noChangeArrowheads="1"/>
          </p:cNvSpPr>
          <p:nvPr/>
        </p:nvSpPr>
        <p:spPr bwMode="auto">
          <a:xfrm>
            <a:off x="982167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Gantt图</a:t>
            </a:r>
          </a:p>
        </p:txBody>
      </p:sp>
      <p:sp>
        <p:nvSpPr>
          <p:cNvPr id="12294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pPr mar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假设有一座陈旧的矩形木板房需要重新油漆。这项工作必须分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步完成： 首先刮掉旧漆，然后刷上新漆，最后清除溅在窗户上的油漆。假设一共分配了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名工人去完成这项工作，然而工具却很有限： 只有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把刮旧漆用的刮板，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把刷漆用的刷子，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把清除溅在窗户上的油漆用的小刮刀。</a:t>
            </a:r>
          </a:p>
        </p:txBody>
      </p:sp>
      <p:sp>
        <p:nvSpPr>
          <p:cNvPr id="414724" name="Rectangle 4"/>
          <p:cNvSpPr>
            <a:spLocks noRot="1" noChangeArrowheads="1"/>
          </p:cNvSpPr>
          <p:nvPr/>
        </p:nvSpPr>
        <p:spPr bwMode="auto">
          <a:xfrm>
            <a:off x="982167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Gantt图</a:t>
            </a:r>
          </a:p>
        </p:txBody>
      </p:sp>
      <p:sp>
        <p:nvSpPr>
          <p:cNvPr id="13318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pPr mar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首先刮掉四面墙壁上的旧漆，然后给每面墙壁都刷上新漆，最后清除溅在每个窗户上的油漆。显然这是效率最低的做法，因为总共有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名工人，然而每种工具却只有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件，这样安排工作在任何时候都有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名工人闲着没活干。</a:t>
            </a:r>
          </a:p>
        </p:txBody>
      </p:sp>
      <p:sp>
        <p:nvSpPr>
          <p:cNvPr id="416771" name="Rectangle 3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Gantt图</a:t>
            </a:r>
          </a:p>
        </p:txBody>
      </p:sp>
      <p:sp>
        <p:nvSpPr>
          <p:cNvPr id="14342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pPr mar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首先由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名工人用刮板刮掉第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面墙上的旧漆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这时其余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名工人休息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，当第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面墙刮净后，另外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名工人立即用刷子给这面墙刷新漆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与此同时拿刮板的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名工人转去刮第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面墙上的旧漆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，一旦刮旧漆的工人转到第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面墙而且刷新漆的工人转到第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面墙以后，余下的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名工人立即拿起刮刀去清除溅在第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面墙窗户上的油漆，</a:t>
            </a:r>
            <a:r>
              <a:rPr kumimoji="0" lang="en-US" altLang="zh-CN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……</a:t>
            </a:r>
          </a:p>
        </p:txBody>
      </p:sp>
      <p:sp>
        <p:nvSpPr>
          <p:cNvPr id="417796" name="Rectangle 4"/>
          <p:cNvSpPr>
            <a:spLocks noRot="1" noChangeArrowheads="1"/>
          </p:cNvSpPr>
          <p:nvPr/>
        </p:nvSpPr>
        <p:spPr bwMode="auto">
          <a:xfrm>
            <a:off x="982167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Gantt图</a:t>
            </a:r>
          </a:p>
        </p:txBody>
      </p:sp>
      <p:sp>
        <p:nvSpPr>
          <p:cNvPr id="15366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pPr mar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Rectangle 4"/>
          <p:cNvSpPr>
            <a:spLocks noRot="1" noChangeArrowheads="1"/>
          </p:cNvSpPr>
          <p:nvPr/>
        </p:nvSpPr>
        <p:spPr bwMode="auto">
          <a:xfrm>
            <a:off x="910273" y="116840"/>
            <a:ext cx="8229600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Gantt图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1805" y="2319655"/>
            <a:ext cx="8705850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2349442" y="0"/>
            <a:ext cx="7653167" cy="44648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287655" marR="0" lvl="0" indent="-6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旧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木板房刷漆工程的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Gantt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图</a:t>
            </a:r>
          </a:p>
        </p:txBody>
      </p:sp>
      <p:pic>
        <p:nvPicPr>
          <p:cNvPr id="17412" name="Picture 6" descr="rj1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0601" y="2261416"/>
            <a:ext cx="8139032" cy="3674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0871" name="Rectangle 7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Gantt图</a:t>
            </a:r>
          </a:p>
        </p:txBody>
      </p:sp>
      <p:sp>
        <p:nvSpPr>
          <p:cNvPr id="17415" name="灯片编号占位符 6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pPr mar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6854" y="549474"/>
            <a:ext cx="6049609" cy="1542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208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1413570"/>
            <a:ext cx="886898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1126653" y="1485579"/>
            <a:ext cx="10454239" cy="4642004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Gantt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图能很形象地描绘任务分解情况，以及每个子任务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作业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的开始时间和结束时间，因此是进度计划和进度管理的有力工具。它具有直观简明和容易掌握、容易绘制的优点，但是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Gantt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图也有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个主要缺点：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70255" lvl="1" indent="-342900" defTabSz="914400" fontAlgn="base">
              <a:lnSpc>
                <a:spcPts val="3500"/>
              </a:lnSpc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(1)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不能显式地描绘各项作业彼此间的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依赖关系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70255" lvl="1" indent="-342900" defTabSz="914400" fontAlgn="base">
              <a:lnSpc>
                <a:spcPts val="3500"/>
              </a:lnSpc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(2)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进度计划的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关键部分不明确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，难于判定哪些部分应当是主攻和主控的对象；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70255" lvl="1" indent="-342900" defTabSz="914400" fontAlgn="base">
              <a:lnSpc>
                <a:spcPts val="3500"/>
              </a:lnSpc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(3)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计划中有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潜力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的部分及潜力的大小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不明确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，往往造成潜力的浪费。</a:t>
            </a:r>
          </a:p>
          <a:p>
            <a:pPr marL="342900" marR="0" lvl="0" indent="-34290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3940" name="Rectangle 4"/>
          <p:cNvSpPr>
            <a:spLocks noRot="1" noChangeArrowheads="1"/>
          </p:cNvSpPr>
          <p:nvPr/>
        </p:nvSpPr>
        <p:spPr bwMode="auto">
          <a:xfrm>
            <a:off x="910412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Gantt图</a:t>
            </a:r>
          </a:p>
        </p:txBody>
      </p:sp>
      <p:sp>
        <p:nvSpPr>
          <p:cNvPr id="18439" name="灯片编号占位符 6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pPr mar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/>
        </p:nvSpPr>
        <p:spPr>
          <a:xfrm>
            <a:off x="1486218" y="141351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项目开始阶段常被问到的两个问题：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产品开发需要多长时间？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产品开发成本是多少？</a:t>
            </a: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项目进度计划：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列举项目的各阶段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把每个阶段划分成需要完成的活动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描述活动间的关系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估算活动所需的时间</a:t>
            </a:r>
          </a:p>
        </p:txBody>
      </p:sp>
      <p:sp>
        <p:nvSpPr>
          <p:cNvPr id="8196" name="Rectangle 4"/>
          <p:cNvSpPr>
            <a:spLocks noRot="1" noChangeArrowheads="1"/>
          </p:cNvSpPr>
          <p:nvPr/>
        </p:nvSpPr>
        <p:spPr bwMode="auto">
          <a:xfrm>
            <a:off x="910273" y="117475"/>
            <a:ext cx="8229600" cy="706438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项目进度计划（Project Schedule）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1630710" y="1557586"/>
            <a:ext cx="9289031" cy="45268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了解项目干系人的期望和以及客户的需要，与他们沟通直到他们满意；</a:t>
            </a: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列出所有的可交付成果；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可交付成果以量化的方式描述了项目目标的组成部分。</a:t>
            </a: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判定必须进行哪些活动以建立这些可交付成果；</a:t>
            </a: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53" name="Rectangle 5"/>
          <p:cNvSpPr>
            <a:spLocks noRot="1" noChangeArrowheads="1"/>
          </p:cNvSpPr>
          <p:nvPr/>
        </p:nvSpPr>
        <p:spPr bwMode="auto">
          <a:xfrm>
            <a:off x="982167" y="116864"/>
            <a:ext cx="8231124" cy="706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项目进度计划的出发点</a:t>
            </a:r>
          </a:p>
        </p:txBody>
      </p:sp>
      <p:sp>
        <p:nvSpPr>
          <p:cNvPr id="5126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pPr mar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670" y="1341120"/>
            <a:ext cx="9361040" cy="4526280"/>
          </a:xfrm>
        </p:spPr>
        <p:txBody>
          <a:bodyPr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工作分解结构（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WBS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是以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可交付成果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为导向的对项目成分的分组。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自顶向下逐层构建，表现形式可以是图表也可以是文字大纲。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最高层是项目本身；接下来是项目的可交付成果以及进一步分解的、更小的可交付成果；然后就是创建这些成果的活动。</a:t>
            </a:r>
          </a:p>
        </p:txBody>
      </p:sp>
      <p:sp>
        <p:nvSpPr>
          <p:cNvPr id="13316" name="Rectangle 4"/>
          <p:cNvSpPr>
            <a:spLocks noRot="1" noChangeArrowheads="1"/>
          </p:cNvSpPr>
          <p:nvPr/>
        </p:nvSpPr>
        <p:spPr bwMode="auto">
          <a:xfrm>
            <a:off x="838200" y="116840"/>
            <a:ext cx="9431655" cy="706755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工作分解结构（Work Breakdown Structure）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7" name="Rectangle 5"/>
          <p:cNvSpPr>
            <a:spLocks noRot="1" noChangeArrowheads="1"/>
          </p:cNvSpPr>
          <p:nvPr/>
        </p:nvSpPr>
        <p:spPr bwMode="auto">
          <a:xfrm>
            <a:off x="910590" y="116840"/>
            <a:ext cx="9224010" cy="706755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工作分解结构（Work Breakdown Structure）</a:t>
            </a:r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1990601" y="1197197"/>
            <a:ext cx="8231124" cy="45268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图表形式的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WBS</a:t>
            </a:r>
          </a:p>
        </p:txBody>
      </p:sp>
      <p:pic>
        <p:nvPicPr>
          <p:cNvPr id="7174" name="Picture 11" descr="WBS-IS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3931" y="1773566"/>
            <a:ext cx="7221287" cy="451568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灯片编号占位符 6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pPr mar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Rectangle 4"/>
          <p:cNvSpPr>
            <a:spLocks noRot="1" noChangeArrowheads="1"/>
          </p:cNvSpPr>
          <p:nvPr/>
        </p:nvSpPr>
        <p:spPr bwMode="auto">
          <a:xfrm>
            <a:off x="922655" y="116840"/>
            <a:ext cx="9298940" cy="706755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工作分解结构（Work Breakdown Structure）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1990601" y="1197197"/>
            <a:ext cx="8231124" cy="45268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文字大纲形式的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WBS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需求定义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……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设计规格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2-1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软件设计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2-2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硬件设计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程序模块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……</a:t>
            </a:r>
          </a:p>
        </p:txBody>
      </p:sp>
      <p:sp>
        <p:nvSpPr>
          <p:cNvPr id="8198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pPr mar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/>
          <p:cNvSpPr>
            <a:spLocks noRot="1" noChangeArrowheads="1"/>
          </p:cNvSpPr>
          <p:nvPr/>
        </p:nvSpPr>
        <p:spPr bwMode="auto">
          <a:xfrm>
            <a:off x="766445" y="116840"/>
            <a:ext cx="10226040" cy="706755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工作分解结构（Work Breakdown Structure）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702718" y="1917627"/>
            <a:ext cx="8229600" cy="1944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任务责任矩阵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WBS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的基础上，把各项活动落实到相关人员。用一个矩阵表格表示分工与责任：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13" name="Rectangle 45"/>
          <p:cNvSpPr>
            <a:spLocks noRot="1" noChangeArrowheads="1"/>
          </p:cNvSpPr>
          <p:nvPr/>
        </p:nvSpPr>
        <p:spPr bwMode="auto">
          <a:xfrm>
            <a:off x="766445" y="116840"/>
            <a:ext cx="9245600" cy="706755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工作分解结构（Work Breakdown Structure）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6580" y="1053465"/>
            <a:ext cx="8715375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990601" y="1485578"/>
            <a:ext cx="8231124" cy="42384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明确了项目范围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确定了项目包含的活动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指明活动对应的里程碑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没有指明活动间的相互依赖关联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无法表示项目中可以并行的部分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还需要其他手段才能产生现实可行的项目进度计划</a:t>
            </a:r>
          </a:p>
        </p:txBody>
      </p:sp>
      <p:sp>
        <p:nvSpPr>
          <p:cNvPr id="203782" name="Rectangle 6"/>
          <p:cNvSpPr>
            <a:spLocks noRot="1" noChangeArrowheads="1"/>
          </p:cNvSpPr>
          <p:nvPr/>
        </p:nvSpPr>
        <p:spPr bwMode="auto">
          <a:xfrm>
            <a:off x="910590" y="117475"/>
            <a:ext cx="9360535" cy="706755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600" b="1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工作分解结构（Work Breakdown Structure）</a:t>
            </a:r>
          </a:p>
        </p:txBody>
      </p:sp>
      <p:sp>
        <p:nvSpPr>
          <p:cNvPr id="11270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pPr mar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/>
    </p:bld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772</Words>
  <Application>Microsoft Office PowerPoint</Application>
  <PresentationFormat>自定义</PresentationFormat>
  <Paragraphs>83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新版软件工程母版</vt:lpstr>
      <vt:lpstr>进度计划（一）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22</cp:revision>
  <dcterms:created xsi:type="dcterms:W3CDTF">2021-07-20T05:30:00Z</dcterms:created>
  <dcterms:modified xsi:type="dcterms:W3CDTF">2022-05-13T03:38:50Z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A9CA1EE492504271978CC13B1DF2699A</vt:lpwstr>
  </property>
  <property fmtid="{D5CDD505-2E9C-101B-9397-08002B2CF9AE}" pid="3" name="KSOProductBuildVer">
    <vt:lpwstr>2052-11.1.0.10667</vt:lpwstr>
  </property>
</Properties>
</file>