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8" r:id="rId3"/>
    <p:sldId id="274" r:id="rId4"/>
    <p:sldId id="262" r:id="rId5"/>
    <p:sldId id="263" r:id="rId6"/>
    <p:sldId id="276" r:id="rId7"/>
    <p:sldId id="278" r:id="rId8"/>
    <p:sldId id="277" r:id="rId9"/>
    <p:sldId id="286" r:id="rId10"/>
    <p:sldId id="279" r:id="rId11"/>
    <p:sldId id="284" r:id="rId12"/>
    <p:sldId id="285" r:id="rId13"/>
    <p:sldId id="280" r:id="rId14"/>
    <p:sldId id="283" r:id="rId15"/>
    <p:sldId id="272" r:id="rId16"/>
  </p:sldIdLst>
  <p:sldSz cx="12190413" cy="6859588"/>
  <p:notesSz cx="6858000" cy="9144000"/>
  <p:defaultTextStyle>
    <a:defPPr>
      <a:defRPr lang="zh-CN"/>
    </a:defPPr>
    <a:lvl1pPr marL="0" lvl="0"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1pPr>
    <a:lvl2pPr marL="544830" lvl="1"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2pPr>
    <a:lvl3pPr marL="1089025" lvl="2"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3pPr>
    <a:lvl4pPr marL="1631950" lvl="3"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4pPr>
    <a:lvl5pPr marL="2176780" lvl="4"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5pPr>
    <a:lvl6pPr marL="2286000" lvl="5"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6pPr>
    <a:lvl7pPr marL="2743200" lvl="6"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7pPr>
    <a:lvl8pPr marL="3200400" lvl="7"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8pPr>
    <a:lvl9pPr marL="3657600" lvl="8"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261" y="-48"/>
      </p:cViewPr>
      <p:guideLst>
        <p:guide orient="horz" pos="2161"/>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2023/10/30</a:t>
            </a:fld>
            <a:endParaRPr lang="zh-CN" altLang="en-US"/>
          </a:p>
        </p:txBody>
      </p:sp>
      <p:sp>
        <p:nvSpPr>
          <p:cNvPr id="4" name="幻灯片图像占位符 3"/>
          <p:cNvSpPr>
            <a:spLocks noGrp="1" noRot="1" noChangeAspect="1"/>
          </p:cNvSpPr>
          <p:nvPr>
            <p:ph type="sldImg" idx="2"/>
          </p:nvPr>
        </p:nvSpPr>
        <p:spPr>
          <a:xfrm>
            <a:off x="686847" y="1143000"/>
            <a:ext cx="548430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52912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pPr lvl="0" algn="r" eaLnBrk="1" hangingPunct="1">
                <a:spcBef>
                  <a:spcPct val="0"/>
                </a:spcBef>
              </a:pPr>
              <a:t>4</a:t>
            </a:fld>
            <a:endParaRPr lang="en-US" altLang="zh-CN" dirty="0"/>
          </a:p>
        </p:txBody>
      </p:sp>
      <p:sp>
        <p:nvSpPr>
          <p:cNvPr id="20483" name="Rectangle 2"/>
          <p:cNvSpPr>
            <a:spLocks noGrp="1" noRot="1" noChangeAspect="1" noTextEdit="1"/>
          </p:cNvSpPr>
          <p:nvPr>
            <p:ph type="sldImg"/>
          </p:nvPr>
        </p:nvSpPr>
        <p:spPr>
          <a:xfrm>
            <a:off x="687388" y="1143000"/>
            <a:ext cx="5483225" cy="3086100"/>
          </a:xfrm>
        </p:spPr>
      </p:sp>
      <p:sp>
        <p:nvSpPr>
          <p:cNvPr id="20484"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pPr lvl="0" algn="r" eaLnBrk="1" hangingPunct="1">
                <a:spcBef>
                  <a:spcPct val="0"/>
                </a:spcBef>
              </a:pPr>
              <a:t>5</a:t>
            </a:fld>
            <a:endParaRPr lang="en-US" altLang="zh-CN" dirty="0"/>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框 4"/>
          <p:cNvSpPr txBox="1"/>
          <p:nvPr userDrawn="1"/>
        </p:nvSpPr>
        <p:spPr>
          <a:xfrm>
            <a:off x="2682875" y="4081463"/>
            <a:ext cx="5434013" cy="522287"/>
          </a:xfrm>
          <a:prstGeom prst="rect">
            <a:avLst/>
          </a:prstGeom>
          <a:noFill/>
          <a:ln w="9525">
            <a:noFill/>
          </a:ln>
        </p:spPr>
        <p:txBody>
          <a:bodyPr wrap="square" anchor="t" anchorCtr="0">
            <a:spAutoFit/>
          </a:bodyPr>
          <a:lstStyle/>
          <a:p>
            <a:pPr lvl="0" algn="ctr"/>
            <a:r>
              <a:rPr lang="zh-CN" altLang="zh-CN" sz="2800" dirty="0">
                <a:solidFill>
                  <a:schemeClr val="bg1"/>
                </a:solidFill>
                <a:latin typeface="黑体" panose="02010609060101010101" pitchFamily="49" charset="-122"/>
                <a:ea typeface="黑体" panose="02010609060101010101" pitchFamily="49" charset="-122"/>
              </a:rPr>
              <a:t>主讲人：</a:t>
            </a:r>
            <a:r>
              <a:rPr lang="zh-CN" sz="2800" dirty="0">
                <a:solidFill>
                  <a:schemeClr val="bg1"/>
                </a:solidFill>
                <a:latin typeface="黑体" panose="02010609060101010101" pitchFamily="49" charset="-122"/>
                <a:ea typeface="黑体" panose="02010609060101010101" pitchFamily="49" charset="-122"/>
              </a:rPr>
              <a:t>冯</a:t>
            </a:r>
            <a:r>
              <a:rPr lang="en-US" altLang="zh-CN" sz="2800" dirty="0">
                <a:solidFill>
                  <a:schemeClr val="bg1"/>
                </a:solidFill>
                <a:latin typeface="黑体" panose="02010609060101010101" pitchFamily="49" charset="-122"/>
                <a:ea typeface="黑体" panose="02010609060101010101" pitchFamily="49" charset="-122"/>
              </a:rPr>
              <a:t> </a:t>
            </a:r>
            <a:r>
              <a:rPr lang="zh-CN" sz="2800" dirty="0">
                <a:solidFill>
                  <a:schemeClr val="bg1"/>
                </a:solidFill>
                <a:latin typeface="黑体" panose="02010609060101010101" pitchFamily="49" charset="-122"/>
                <a:ea typeface="黑体" panose="02010609060101010101" pitchFamily="49" charset="-122"/>
              </a:rPr>
              <a:t>铁</a:t>
            </a:r>
          </a:p>
        </p:txBody>
      </p:sp>
      <p:pic>
        <p:nvPicPr>
          <p:cNvPr id="2050" name="图片 6"/>
          <p:cNvPicPr>
            <a:picLocks noChangeAspect="1"/>
          </p:cNvPicPr>
          <p:nvPr userDrawn="1"/>
        </p:nvPicPr>
        <p:blipFill>
          <a:blip r:embed="rId2" cstate="print"/>
          <a:stretch>
            <a:fillRect/>
          </a:stretch>
        </p:blipFill>
        <p:spPr>
          <a:xfrm>
            <a:off x="-96837" y="1588"/>
            <a:ext cx="12287250" cy="6911975"/>
          </a:xfrm>
          <a:prstGeom prst="rect">
            <a:avLst/>
          </a:prstGeom>
          <a:noFill/>
          <a:ln w="9525">
            <a:noFill/>
          </a:ln>
        </p:spPr>
      </p:pic>
      <p:pic>
        <p:nvPicPr>
          <p:cNvPr id="2051" name="图片 4" descr="吉大校标（白）"/>
          <p:cNvPicPr>
            <a:picLocks noChangeAspect="1"/>
          </p:cNvPicPr>
          <p:nvPr userDrawn="1"/>
        </p:nvPicPr>
        <p:blipFill>
          <a:blip r:embed="rId3" cstate="print"/>
          <a:stretch>
            <a:fillRect/>
          </a:stretch>
        </p:blipFill>
        <p:spPr>
          <a:xfrm>
            <a:off x="112713" y="171450"/>
            <a:ext cx="2357437" cy="719138"/>
          </a:xfrm>
          <a:prstGeom prst="rect">
            <a:avLst/>
          </a:prstGeom>
          <a:noFill/>
          <a:ln w="9525">
            <a:noFill/>
          </a:ln>
        </p:spPr>
      </p:pic>
      <p:pic>
        <p:nvPicPr>
          <p:cNvPr id="2052" name="图片 5" descr="logo"/>
          <p:cNvPicPr>
            <a:picLocks noChangeAspect="1"/>
          </p:cNvPicPr>
          <p:nvPr userDrawn="1"/>
        </p:nvPicPr>
        <p:blipFill>
          <a:blip r:embed="rId4" cstate="print"/>
          <a:stretch>
            <a:fillRect/>
          </a:stretch>
        </p:blipFill>
        <p:spPr>
          <a:xfrm>
            <a:off x="10899775" y="0"/>
            <a:ext cx="1292225" cy="881063"/>
          </a:xfrm>
          <a:prstGeom prst="rect">
            <a:avLst/>
          </a:prstGeom>
          <a:noFill/>
          <a:ln w="9525">
            <a:noFill/>
          </a:ln>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pPr fontAlgn="auto"/>
            <a:r>
              <a:rPr lang="zh-CN" altLang="en-US" strike="noStrike" noProof="1" smtClean="0"/>
              <a:t>单击此处编辑母版标题</a:t>
            </a:r>
            <a:endParaRPr lang="zh-CN" altLang="en-US" strike="noStrike" noProof="1"/>
          </a:p>
        </p:txBody>
      </p:sp>
      <p:sp>
        <p:nvSpPr>
          <p:cNvPr id="3" name="日期占位符 2"/>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12694" y="274702"/>
            <a:ext cx="10768198" cy="5854467"/>
          </a:xfrm>
        </p:spPr>
        <p:txBody>
          <a:bodyPr vert="eaVert"/>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cstate="print"/>
          <a:stretch>
            <a:fillRect/>
          </a:stretch>
        </p:blipFill>
        <p:spPr>
          <a:xfrm>
            <a:off x="0" y="1588"/>
            <a:ext cx="12190413" cy="6856412"/>
          </a:xfrm>
          <a:prstGeom prst="rect">
            <a:avLst/>
          </a:prstGeom>
          <a:noFill/>
          <a:ln w="9525">
            <a:noFill/>
          </a:ln>
        </p:spPr>
      </p:pic>
      <p:sp>
        <p:nvSpPr>
          <p:cNvPr id="8" name="六边形 7"/>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9" name="六边形 8"/>
          <p:cNvSpPr/>
          <p:nvPr userDrawn="1"/>
        </p:nvSpPr>
        <p:spPr>
          <a:xfrm rot="5400000">
            <a:off x="173831" y="457994"/>
            <a:ext cx="400050" cy="344488"/>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10" name="六边形 9"/>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cxnSp>
        <p:nvCxnSpPr>
          <p:cNvPr id="11" name="直接连接符 10"/>
          <p:cNvCxnSpPr/>
          <p:nvPr userDrawn="1"/>
        </p:nvCxnSpPr>
        <p:spPr>
          <a:xfrm flipV="1">
            <a:off x="-9525" y="881063"/>
            <a:ext cx="12199938"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3079" name="图片 11" descr="logo"/>
          <p:cNvPicPr>
            <a:picLocks noChangeAspect="1"/>
          </p:cNvPicPr>
          <p:nvPr userDrawn="1"/>
        </p:nvPicPr>
        <p:blipFill>
          <a:blip r:embed="rId3" cstate="print"/>
          <a:stretch>
            <a:fillRect/>
          </a:stretch>
        </p:blipFill>
        <p:spPr>
          <a:xfrm>
            <a:off x="10899775" y="0"/>
            <a:ext cx="1292225" cy="881063"/>
          </a:xfrm>
          <a:prstGeom prst="rect">
            <a:avLst/>
          </a:prstGeom>
          <a:noFill/>
          <a:ln w="9525">
            <a:noFill/>
          </a:ln>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fontAlgn="auto" latinLnBrk="0" hangingPunct="1">
              <a:buClrTx/>
              <a:buSzTx/>
              <a:buFontTx/>
            </a:pPr>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fontAlgn="auto"/>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fontAlgn="auto"/>
            <a:r>
              <a:rPr lang="zh-CN" altLang="en-US" strike="noStrike" noProof="1"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fontAlgn="auto"/>
            <a:r>
              <a:rPr lang="zh-CN" altLang="en-US" strike="noStrike" noProof="1"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4098" name="图片 5"/>
          <p:cNvPicPr>
            <a:picLocks noChangeAspect="1"/>
          </p:cNvPicPr>
          <p:nvPr userDrawn="1"/>
        </p:nvPicPr>
        <p:blipFill>
          <a:blip r:embed="rId2" cstate="print"/>
          <a:stretch>
            <a:fillRect/>
          </a:stretch>
        </p:blipFill>
        <p:spPr>
          <a:xfrm>
            <a:off x="0" y="0"/>
            <a:ext cx="12192000" cy="6858000"/>
          </a:xfrm>
          <a:prstGeom prst="rect">
            <a:avLst/>
          </a:prstGeom>
          <a:noFill/>
          <a:ln w="9525">
            <a:noFill/>
          </a:ln>
        </p:spPr>
      </p:pic>
      <p:sp>
        <p:nvSpPr>
          <p:cNvPr id="7" name="六边形 6"/>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8" name="六边形 7"/>
          <p:cNvSpPr/>
          <p:nvPr userDrawn="1"/>
        </p:nvSpPr>
        <p:spPr>
          <a:xfrm rot="5400000">
            <a:off x="173831" y="457994"/>
            <a:ext cx="400050" cy="344488"/>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9" name="六边形 8"/>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cxnSp>
        <p:nvCxnSpPr>
          <p:cNvPr id="10" name="直接连接符 9"/>
          <p:cNvCxnSpPr/>
          <p:nvPr userDrawn="1"/>
        </p:nvCxnSpPr>
        <p:spPr>
          <a:xfrm>
            <a:off x="-9525" y="890588"/>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4103" name="图片 10" descr="logo"/>
          <p:cNvPicPr>
            <a:picLocks noChangeAspect="1"/>
          </p:cNvPicPr>
          <p:nvPr userDrawn="1"/>
        </p:nvPicPr>
        <p:blipFill>
          <a:blip r:embed="rId3" cstate="print"/>
          <a:stretch>
            <a:fillRect/>
          </a:stretch>
        </p:blipFill>
        <p:spPr>
          <a:xfrm>
            <a:off x="10899775" y="0"/>
            <a:ext cx="1292225" cy="881063"/>
          </a:xfrm>
          <a:prstGeom prst="rect">
            <a:avLst/>
          </a:prstGeom>
          <a:noFill/>
          <a:ln w="9525">
            <a:noFill/>
          </a:ln>
        </p:spPr>
      </p:pic>
      <p:sp>
        <p:nvSpPr>
          <p:cNvPr id="4104" name="标题 1"/>
          <p:cNvSpPr txBox="1"/>
          <p:nvPr userDrawn="1"/>
        </p:nvSpPr>
        <p:spPr>
          <a:xfrm>
            <a:off x="831850" y="261938"/>
            <a:ext cx="5767388" cy="614362"/>
          </a:xfrm>
          <a:prstGeom prst="rect">
            <a:avLst/>
          </a:prstGeom>
          <a:noFill/>
          <a:ln w="9525">
            <a:noFill/>
          </a:ln>
        </p:spPr>
        <p:txBody>
          <a:bodyPr lIns="108850" tIns="54425" rIns="108850" bIns="54425" anchor="ctr" anchorCtr="0"/>
          <a:lstStyle/>
          <a:p>
            <a:pPr lvl="0" defTabSz="914400">
              <a:spcBef>
                <a:spcPct val="0"/>
              </a:spcBef>
              <a:buNone/>
            </a:pPr>
            <a:endParaRPr lang="zh-CN" altLang="en-US" sz="3600" b="1" dirty="0">
              <a:solidFill>
                <a:srgbClr val="00F2FC"/>
              </a:solidFill>
              <a:latin typeface="黑体" panose="02010609060101010101" pitchFamily="49" charset="-122"/>
              <a:ea typeface="黑体" panose="02010609060101010101" pitchFamily="49" charset="-122"/>
            </a:endParaRPr>
          </a:p>
        </p:txBody>
      </p:sp>
      <p:sp>
        <p:nvSpPr>
          <p:cNvPr id="4105" name="标题 1"/>
          <p:cNvSpPr txBox="1"/>
          <p:nvPr userDrawn="1"/>
        </p:nvSpPr>
        <p:spPr>
          <a:xfrm>
            <a:off x="838200" y="261938"/>
            <a:ext cx="5767388" cy="614362"/>
          </a:xfrm>
          <a:prstGeom prst="rect">
            <a:avLst/>
          </a:prstGeom>
          <a:noFill/>
          <a:ln w="9525">
            <a:noFill/>
          </a:ln>
        </p:spPr>
        <p:txBody>
          <a:bodyPr lIns="108850" tIns="54425" rIns="108850" bIns="54425" anchor="ctr" anchorCtr="0"/>
          <a:lstStyle/>
          <a:p>
            <a:pPr lvl="0" defTabSz="914400">
              <a:spcBef>
                <a:spcPct val="0"/>
              </a:spcBef>
              <a:buNone/>
            </a:pPr>
            <a:endParaRPr lang="zh-CN" altLang="en-US" sz="3600" b="1" dirty="0">
              <a:solidFill>
                <a:srgbClr val="00F2FC"/>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fontAlgn="auto"/>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pPr fontAlgn="auto"/>
            <a:r>
              <a:rPr lang="zh-CN" altLang="en-US" strike="noStrike" noProof="1" smtClean="0"/>
              <a:t>单击图标添加图片</a:t>
            </a:r>
            <a:endParaRPr lang="zh-CN" altLang="en-US" strike="noStrike" noProof="1"/>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fontAlgn="auto"/>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1213" cy="1143000"/>
          </a:xfrm>
          <a:prstGeom prst="rect">
            <a:avLst/>
          </a:prstGeom>
          <a:noFill/>
          <a:ln w="9525">
            <a:noFill/>
          </a:ln>
        </p:spPr>
        <p:txBody>
          <a:bodyPr vert="horz" lIns="108850" tIns="54425" rIns="108850" bIns="54425" anchor="ctr" anchorCtr="0"/>
          <a:lstStyle/>
          <a:p>
            <a:pPr lvl="0"/>
            <a:r>
              <a:rPr lang="zh-CN" altLang="en-US"/>
              <a:t>单击此处编辑母版标题样式</a:t>
            </a:r>
          </a:p>
        </p:txBody>
      </p:sp>
      <p:sp>
        <p:nvSpPr>
          <p:cNvPr id="1027" name="文本占位符 2"/>
          <p:cNvSpPr>
            <a:spLocks noGrp="1"/>
          </p:cNvSpPr>
          <p:nvPr>
            <p:ph type="body"/>
          </p:nvPr>
        </p:nvSpPr>
        <p:spPr>
          <a:xfrm>
            <a:off x="609600" y="1600200"/>
            <a:ext cx="10971213" cy="4527550"/>
          </a:xfrm>
          <a:prstGeom prst="rect">
            <a:avLst/>
          </a:prstGeom>
          <a:noFill/>
          <a:ln w="9525">
            <a:noFill/>
          </a:ln>
        </p:spPr>
        <p:txBody>
          <a:bodyPr vert="horz" lIns="108850" tIns="54425" rIns="108850" bIns="54425"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7938"/>
            <a:ext cx="2844800" cy="365125"/>
          </a:xfrm>
          <a:prstGeom prst="rect">
            <a:avLst/>
          </a:prstGeom>
        </p:spPr>
        <p:txBody>
          <a:bodyPr vert="horz" lIns="108850" tIns="54425" rIns="108850" bIns="54425" rtlCol="0" anchor="ctr"/>
          <a:lstStyle>
            <a:lvl1pPr algn="l">
              <a:defRPr sz="1400">
                <a:solidFill>
                  <a:schemeClr val="tx1">
                    <a:tint val="75000"/>
                  </a:schemeClr>
                </a:solidFill>
              </a:defRPr>
            </a:lvl1pPr>
          </a:lstStyle>
          <a:p>
            <a:pPr fontAlgn="auto"/>
            <a:fld id="{93CCACD4-7197-492D-9DC7-29B989CE8FE9}" type="datetimeFigureOut">
              <a:rPr lang="zh-CN" altLang="en-US" strike="noStrike" noProof="1" smtClean="0">
                <a:latin typeface="+mn-lt"/>
                <a:ea typeface="+mn-ea"/>
                <a:cs typeface="+mn-cs"/>
              </a:rPr>
              <a:pPr fontAlgn="auto"/>
              <a:t>2023/10/30</a:t>
            </a:fld>
            <a:endParaRPr lang="zh-CN" altLang="en-US" strike="noStrike" noProof="1"/>
          </a:p>
        </p:txBody>
      </p:sp>
      <p:sp>
        <p:nvSpPr>
          <p:cNvPr id="5" name="页脚占位符 4"/>
          <p:cNvSpPr>
            <a:spLocks noGrp="1"/>
          </p:cNvSpPr>
          <p:nvPr>
            <p:ph type="ftr" sz="quarter" idx="3"/>
          </p:nvPr>
        </p:nvSpPr>
        <p:spPr>
          <a:xfrm>
            <a:off x="4165600" y="6357938"/>
            <a:ext cx="3859213" cy="365125"/>
          </a:xfrm>
          <a:prstGeom prst="rect">
            <a:avLst/>
          </a:prstGeom>
        </p:spPr>
        <p:txBody>
          <a:bodyPr vert="horz" lIns="108850" tIns="54425" rIns="108850" bIns="54425" rtlCol="0" anchor="ctr"/>
          <a:lstStyle>
            <a:lvl1pPr algn="ctr">
              <a:defRPr sz="14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736013" y="6357938"/>
            <a:ext cx="2844800" cy="365125"/>
          </a:xfrm>
          <a:prstGeom prst="rect">
            <a:avLst/>
          </a:prstGeom>
        </p:spPr>
        <p:txBody>
          <a:bodyPr vert="horz" lIns="108850" tIns="54425" rIns="108850" bIns="54425" rtlCol="0" anchor="ctr"/>
          <a:lstStyle>
            <a:lvl1pPr algn="r">
              <a:defRPr sz="1400">
                <a:solidFill>
                  <a:schemeClr val="tx1">
                    <a:tint val="75000"/>
                  </a:schemeClr>
                </a:solidFill>
              </a:defRPr>
            </a:lvl1p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ctrTitle"/>
          </p:nvPr>
        </p:nvSpPr>
        <p:spPr>
          <a:xfrm>
            <a:off x="914400" y="2130425"/>
            <a:ext cx="10361613" cy="1471613"/>
          </a:xfrm>
        </p:spPr>
        <p:txBody>
          <a:bodyPr vert="horz" lIns="108850" tIns="54425" rIns="108850" bIns="54425" anchor="ctr" anchorCtr="0"/>
          <a:lstStyle/>
          <a:p>
            <a:pPr defTabSz="1088390">
              <a:buClrTx/>
              <a:buSzTx/>
              <a:buFontTx/>
              <a:buNone/>
            </a:pPr>
            <a:r>
              <a:rPr lang="zh-CN" altLang="en-US" sz="6000" kern="1200" dirty="0" smtClean="0">
                <a:latin typeface="黑体" panose="02010609060101010101" pitchFamily="49" charset="-122"/>
                <a:ea typeface="黑体" panose="02010609060101010101" pitchFamily="49" charset="-122"/>
                <a:cs typeface="+mj-cs"/>
              </a:rPr>
              <a:t>进度计划（二）</a:t>
            </a:r>
            <a:endParaRPr lang="zh-CN" altLang="en-US" sz="6000" kern="1200" dirty="0">
              <a:latin typeface="黑体" panose="02010609060101010101" pitchFamily="49" charset="-122"/>
              <a:ea typeface="黑体" panose="02010609060101010101" pitchFamily="49" charset="-122"/>
              <a:cs typeface="+mj-cs"/>
            </a:endParaRPr>
          </a:p>
        </p:txBody>
      </p:sp>
      <p:pic>
        <p:nvPicPr>
          <p:cNvPr id="5122" name="图片 3" descr="吉大校标（白）"/>
          <p:cNvPicPr>
            <a:picLocks noChangeAspect="1"/>
          </p:cNvPicPr>
          <p:nvPr/>
        </p:nvPicPr>
        <p:blipFill>
          <a:blip r:embed="rId2" cstate="print"/>
          <a:stretch>
            <a:fillRect/>
          </a:stretch>
        </p:blipFill>
        <p:spPr>
          <a:xfrm>
            <a:off x="112713" y="171450"/>
            <a:ext cx="2357437" cy="719138"/>
          </a:xfrm>
          <a:prstGeom prst="rect">
            <a:avLst/>
          </a:prstGeom>
          <a:noFill/>
          <a:ln w="9525">
            <a:noFill/>
          </a:ln>
        </p:spPr>
      </p:pic>
      <p:pic>
        <p:nvPicPr>
          <p:cNvPr id="5123" name="图片 4" descr="logo"/>
          <p:cNvPicPr>
            <a:picLocks noChangeAspect="1"/>
          </p:cNvPicPr>
          <p:nvPr/>
        </p:nvPicPr>
        <p:blipFill>
          <a:blip r:embed="rId3" cstate="print"/>
          <a:stretch>
            <a:fillRect/>
          </a:stretch>
        </p:blipFill>
        <p:spPr>
          <a:xfrm>
            <a:off x="10899775" y="0"/>
            <a:ext cx="1292225" cy="881063"/>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1014" y="6094016"/>
            <a:ext cx="4777590" cy="415498"/>
          </a:xfrm>
          <a:prstGeom prst="rect">
            <a:avLst/>
          </a:prstGeom>
          <a:noFill/>
        </p:spPr>
        <p:txBody>
          <a:bodyPr wrap="none" rtlCol="0" anchor="t">
            <a:spAutoFit/>
          </a:bodyPr>
          <a:lstStyle/>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lang="zh-CN" altLang="en-US" noProof="0" dirty="0" smtClean="0">
                <a:ln>
                  <a:noFill/>
                </a:ln>
                <a:solidFill>
                  <a:schemeClr val="bg1"/>
                </a:solidFill>
                <a:effectLst>
                  <a:outerShdw blurRad="38100" dist="38100" dir="2700000" algn="tl">
                    <a:srgbClr val="000000"/>
                  </a:outerShdw>
                </a:effectLst>
                <a:uLnTx/>
                <a:uFillTx/>
                <a:latin typeface="Garamond" pitchFamily="18" charset="0"/>
                <a:sym typeface="+mn-ea"/>
              </a:rPr>
              <a:t>旧</a:t>
            </a:r>
            <a:r>
              <a:rPr lang="zh-CN" altLang="en-US" noProof="0" dirty="0">
                <a:ln>
                  <a:noFill/>
                </a:ln>
                <a:solidFill>
                  <a:schemeClr val="bg1"/>
                </a:solidFill>
                <a:effectLst>
                  <a:outerShdw blurRad="38100" dist="38100" dir="2700000" algn="tl">
                    <a:srgbClr val="000000"/>
                  </a:outerShdw>
                </a:effectLst>
                <a:uLnTx/>
                <a:uFillTx/>
                <a:latin typeface="Garamond" pitchFamily="18" charset="0"/>
                <a:sym typeface="+mn-ea"/>
              </a:rPr>
              <a:t>木板房刷漆工程的完整的工程网络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810" y="1125602"/>
            <a:ext cx="9587250" cy="4680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609521" y="1485579"/>
            <a:ext cx="10971372" cy="2808287"/>
          </a:xfrm>
        </p:spPr>
        <p:txBody>
          <a:bodyPr/>
          <a:lstStyle/>
          <a:p>
            <a:pPr>
              <a:lnSpc>
                <a:spcPct val="110000"/>
              </a:lnSpc>
            </a:pPr>
            <a:r>
              <a:rPr lang="zh-CN" altLang="en-US" b="1" dirty="0">
                <a:latin typeface="+mn-ea"/>
                <a:ea typeface="+mn-ea"/>
              </a:rPr>
              <a:t>关键路径：</a:t>
            </a:r>
          </a:p>
          <a:p>
            <a:pPr lvl="1">
              <a:lnSpc>
                <a:spcPct val="105000"/>
              </a:lnSpc>
              <a:spcBef>
                <a:spcPct val="35000"/>
              </a:spcBef>
            </a:pPr>
            <a:r>
              <a:rPr lang="zh-CN" altLang="en-US" b="1" dirty="0">
                <a:solidFill>
                  <a:srgbClr val="FFFF00"/>
                </a:solidFill>
                <a:latin typeface="+mn-ea"/>
                <a:ea typeface="+mn-ea"/>
              </a:rPr>
              <a:t>充分条件：</a:t>
            </a:r>
          </a:p>
          <a:p>
            <a:pPr lvl="2">
              <a:lnSpc>
                <a:spcPct val="105000"/>
              </a:lnSpc>
              <a:spcBef>
                <a:spcPct val="35000"/>
              </a:spcBef>
            </a:pPr>
            <a:r>
              <a:rPr lang="zh-CN" altLang="en-US" b="1" dirty="0">
                <a:latin typeface="+mn-ea"/>
                <a:ea typeface="+mn-ea"/>
              </a:rPr>
              <a:t>关键路径是一个工程网络图中最长（指</a:t>
            </a:r>
            <a:r>
              <a:rPr lang="zh-CN" altLang="en-US" b="1" dirty="0">
                <a:solidFill>
                  <a:srgbClr val="FFFF00"/>
                </a:solidFill>
                <a:latin typeface="+mn-ea"/>
                <a:ea typeface="+mn-ea"/>
              </a:rPr>
              <a:t>持续时间最长</a:t>
            </a:r>
            <a:r>
              <a:rPr lang="zh-CN" altLang="en-US" b="1" dirty="0">
                <a:latin typeface="+mn-ea"/>
                <a:ea typeface="+mn-ea"/>
              </a:rPr>
              <a:t>，而非经过的活动最多）的路径。</a:t>
            </a:r>
          </a:p>
          <a:p>
            <a:pPr lvl="2">
              <a:lnSpc>
                <a:spcPct val="105000"/>
              </a:lnSpc>
              <a:spcBef>
                <a:spcPct val="35000"/>
              </a:spcBef>
            </a:pPr>
            <a:r>
              <a:rPr lang="zh-CN" altLang="en-US" b="1" dirty="0">
                <a:latin typeface="+mn-ea"/>
                <a:ea typeface="+mn-ea"/>
              </a:rPr>
              <a:t>其上的每个活动对应的</a:t>
            </a:r>
            <a:r>
              <a:rPr lang="zh-CN" altLang="en-US" b="1" dirty="0">
                <a:solidFill>
                  <a:srgbClr val="FFFF00"/>
                </a:solidFill>
                <a:latin typeface="+mn-ea"/>
                <a:ea typeface="+mn-ea"/>
              </a:rPr>
              <a:t>机动时间</a:t>
            </a:r>
            <a:r>
              <a:rPr lang="zh-CN" altLang="en-US" b="1" dirty="0">
                <a:latin typeface="+mn-ea"/>
                <a:ea typeface="+mn-ea"/>
              </a:rPr>
              <a:t>（</a:t>
            </a:r>
            <a:r>
              <a:rPr lang="en-US" altLang="zh-CN" b="1" dirty="0">
                <a:latin typeface="+mn-ea"/>
                <a:ea typeface="+mn-ea"/>
              </a:rPr>
              <a:t>Slack Time</a:t>
            </a:r>
            <a:r>
              <a:rPr lang="zh-CN" altLang="en-US" b="1" dirty="0">
                <a:latin typeface="+mn-ea"/>
                <a:ea typeface="+mn-ea"/>
              </a:rPr>
              <a:t>）</a:t>
            </a:r>
            <a:r>
              <a:rPr lang="zh-CN" altLang="en-US" b="1" dirty="0">
                <a:solidFill>
                  <a:srgbClr val="FFFF00"/>
                </a:solidFill>
                <a:latin typeface="+mn-ea"/>
                <a:ea typeface="+mn-ea"/>
              </a:rPr>
              <a:t>都为零</a:t>
            </a:r>
            <a:r>
              <a:rPr lang="zh-CN" altLang="en-US" b="1" dirty="0">
                <a:latin typeface="+mn-ea"/>
                <a:ea typeface="+mn-ea"/>
              </a:rPr>
              <a:t>。</a:t>
            </a:r>
          </a:p>
          <a:p>
            <a:pPr lvl="1">
              <a:lnSpc>
                <a:spcPct val="105000"/>
              </a:lnSpc>
              <a:spcBef>
                <a:spcPct val="35000"/>
              </a:spcBef>
            </a:pPr>
            <a:r>
              <a:rPr lang="zh-CN" altLang="en-US" b="1" dirty="0">
                <a:solidFill>
                  <a:srgbClr val="FFFF00"/>
                </a:solidFill>
                <a:latin typeface="+mn-ea"/>
                <a:ea typeface="+mn-ea"/>
              </a:rPr>
              <a:t>必要条件：</a:t>
            </a:r>
          </a:p>
          <a:p>
            <a:pPr lvl="2">
              <a:lnSpc>
                <a:spcPct val="105000"/>
              </a:lnSpc>
              <a:spcBef>
                <a:spcPct val="35000"/>
              </a:spcBef>
            </a:pPr>
            <a:r>
              <a:rPr lang="zh-CN" altLang="en-US" b="1" dirty="0">
                <a:latin typeface="+mn-ea"/>
                <a:ea typeface="+mn-ea"/>
              </a:rPr>
              <a:t>组成关键路径上的事件的</a:t>
            </a:r>
            <a:r>
              <a:rPr lang="zh-CN" altLang="en-US" b="1" dirty="0">
                <a:solidFill>
                  <a:srgbClr val="FFFF00"/>
                </a:solidFill>
                <a:latin typeface="+mn-ea"/>
                <a:ea typeface="+mn-ea"/>
              </a:rPr>
              <a:t>最早时刻和最迟时刻相同</a:t>
            </a:r>
            <a:r>
              <a:rPr lang="zh-CN" altLang="en-US" b="1" dirty="0">
                <a:latin typeface="+mn-ea"/>
                <a:ea typeface="+mn-ea"/>
              </a:rPr>
              <a:t>。</a:t>
            </a:r>
          </a:p>
        </p:txBody>
      </p:sp>
      <p:sp>
        <p:nvSpPr>
          <p:cNvPr id="5" name="Rectangle 4"/>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关键路径（Critical Path）</a:t>
            </a:r>
          </a:p>
        </p:txBody>
      </p:sp>
    </p:spTree>
    <p:extLst>
      <p:ext uri="{BB962C8B-B14F-4D97-AF65-F5344CB8AC3E}">
        <p14:creationId xmlns:p14="http://schemas.microsoft.com/office/powerpoint/2010/main" val="1191915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组合 3"/>
          <p:cNvGrpSpPr/>
          <p:nvPr/>
        </p:nvGrpSpPr>
        <p:grpSpPr>
          <a:xfrm>
            <a:off x="1270804" y="1269614"/>
            <a:ext cx="9504792" cy="4328770"/>
            <a:chOff x="1270804" y="1053596"/>
            <a:chExt cx="9648804" cy="4832812"/>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04" y="1053596"/>
              <a:ext cx="9648804" cy="4832812"/>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834" y="4581827"/>
              <a:ext cx="2429412" cy="12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531112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342708" y="1269048"/>
            <a:ext cx="9792918" cy="5040313"/>
          </a:xfrm>
        </p:spPr>
        <p:txBody>
          <a:bodyPr wrap="square" lIns="91440" tIns="45720" rIns="91440" bIns="45720" numCol="1" anchor="t" anchorCtr="0" compatLnSpc="1"/>
          <a:lstStyle/>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关键路径上的事件（关键事件）必须准时发生，组成关键路径的作业（关键作业）的实际持续时间不能超过估计的持续时间，否则工程就不能准时结束。</a:t>
            </a:r>
          </a:p>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使用关键路径法可以得出完成项目所需的最少时间。</a:t>
            </a:r>
          </a:p>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关键路径可能有多条。</a:t>
            </a:r>
          </a:p>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在工程网络图中关键路径用粗线箭头表示</a:t>
            </a:r>
            <a:r>
              <a:rPr lang="zh-CN" altLang="en-US" b="1" kern="0" dirty="0" smtClean="0">
                <a:effectLst>
                  <a:outerShdw blurRad="38100" dist="38100" dir="2700000" algn="tl">
                    <a:srgbClr val="000000"/>
                  </a:outerShdw>
                </a:effectLst>
                <a:latin typeface="+mn-lt"/>
                <a:ea typeface="+mn-ea"/>
              </a:rPr>
              <a:t>。</a:t>
            </a:r>
          </a:p>
          <a:p>
            <a:pPr marL="0" marR="0" lvl="0" indent="0" algn="l" defTabSz="914400" rtl="0" eaLnBrk="1" fontAlgn="base" latinLnBrk="0" hangingPunct="1">
              <a:spcBef>
                <a:spcPts val="1200"/>
              </a:spcBef>
              <a:spcAft>
                <a:spcPts val="600"/>
              </a:spcAft>
              <a:buClr>
                <a:schemeClr val="hlink"/>
              </a:buClr>
              <a:buSzPct val="70000"/>
              <a:buNone/>
              <a:defRPr/>
            </a:pPr>
            <a:endPar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p:txBody>
      </p:sp>
      <p:sp>
        <p:nvSpPr>
          <p:cNvPr id="17412" name="Rectangle 4"/>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关键路径（Critical Path）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270318" y="1413193"/>
            <a:ext cx="9649290" cy="4525963"/>
          </a:xfrm>
        </p:spPr>
        <p:txBody>
          <a:bodyPr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各活动所需时间通常仅仅是一个估计值</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现实中关键路径上每个活动的空闲时间不一定为零，但该路径的空闲时间总和最小</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关键路径的压缩</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对于一个几乎是单线</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条的</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项目，或者含有循环活动的项目，关键路径法作用不大</a:t>
            </a:r>
          </a:p>
        </p:txBody>
      </p:sp>
      <p:sp>
        <p:nvSpPr>
          <p:cNvPr id="24580" name="Rectangle 4"/>
          <p:cNvSpPr>
            <a:spLocks noRot="1" noChangeArrowheads="1"/>
          </p:cNvSpPr>
          <p:nvPr/>
        </p:nvSpPr>
        <p:spPr bwMode="auto">
          <a:xfrm>
            <a:off x="83851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现实中的关键路径法</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Rectangle 4"/>
          <p:cNvSpPr>
            <a:spLocks noChangeArrowheads="1"/>
          </p:cNvSpPr>
          <p:nvPr/>
        </p:nvSpPr>
        <p:spPr bwMode="auto">
          <a:xfrm>
            <a:off x="1541780" y="261620"/>
            <a:ext cx="9676765" cy="4222115"/>
          </a:xfrm>
          <a:prstGeom prst="rect">
            <a:avLst/>
          </a:prstGeom>
          <a:noFill/>
          <a:ln w="9525">
            <a:noFill/>
            <a:miter lim="800000"/>
          </a:ln>
          <a:effectLst/>
        </p:spPr>
        <p:txBody>
          <a:bodyPr/>
          <a:lstStyle/>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旧</a:t>
            </a:r>
            <a:r>
              <a:rPr kumimoji="0" lang="zh-CN" altLang="en-US" sz="28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木板房刷漆工程改进的</a:t>
            </a:r>
            <a:r>
              <a:rPr kumimoji="0" lang="en-US" altLang="zh-CN" sz="28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Gantt</a:t>
            </a:r>
            <a:r>
              <a:rPr kumimoji="0" lang="zh-CN" altLang="en-US" sz="28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图之一</a:t>
            </a:r>
          </a:p>
        </p:txBody>
      </p:sp>
      <p:pic>
        <p:nvPicPr>
          <p:cNvPr id="15364" name="Picture 5" descr="rj139"/>
          <p:cNvPicPr>
            <a:picLocks noChangeAspect="1"/>
          </p:cNvPicPr>
          <p:nvPr/>
        </p:nvPicPr>
        <p:blipFill>
          <a:blip r:embed="rId2" cstate="print"/>
          <a:stretch>
            <a:fillRect/>
          </a:stretch>
        </p:blipFill>
        <p:spPr>
          <a:xfrm>
            <a:off x="1342810" y="1269614"/>
            <a:ext cx="9387205" cy="39249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2916">
                                            <p:txEl>
                                              <p:pRg st="9" end="9"/>
                                            </p:txEl>
                                          </p:spTgt>
                                        </p:tgtEl>
                                        <p:attrNameLst>
                                          <p:attrName>style.visibility</p:attrName>
                                        </p:attrNameLst>
                                      </p:cBhvr>
                                      <p:to>
                                        <p:strVal val="visible"/>
                                      </p:to>
                                    </p:set>
                                    <p:animEffect transition="in" filter="wipe(left)">
                                      <p:cBhvr>
                                        <p:cTn id="12" dur="500"/>
                                        <p:tgtEl>
                                          <p:spTgt spid="4229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4674" name="Rectangle 2"/>
          <p:cNvSpPr>
            <a:spLocks noGrp="1" noChangeArrowheads="1"/>
          </p:cNvSpPr>
          <p:nvPr>
            <p:ph type="body" idx="1"/>
          </p:nvPr>
        </p:nvSpPr>
        <p:spPr>
          <a:xfrm>
            <a:off x="766762" y="1845662"/>
            <a:ext cx="10296858" cy="3847114"/>
          </a:xfrm>
        </p:spPr>
        <p:txBody>
          <a:bodyPr wrap="square" lIns="91440" tIns="45720" rIns="91440" bIns="45720"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工程网络是制定进度计划时另一种常用的图形工具；</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它能描绘任务分解情况以及每项活动／作业的开始时间和结束时间，此外，它还显式地描绘各个作业彼此间的依赖关系；</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工程网络图要求绘制者理解项目中哪些部分可以并行；</a:t>
            </a:r>
          </a:p>
        </p:txBody>
      </p:sp>
      <p:sp>
        <p:nvSpPr>
          <p:cNvPr id="284675" name="Rectangle 3"/>
          <p:cNvSpPr>
            <a:spLocks noRot="1" noChangeArrowheads="1"/>
          </p:cNvSpPr>
          <p:nvPr/>
        </p:nvSpPr>
        <p:spPr bwMode="auto">
          <a:xfrm>
            <a:off x="83851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270318" y="1197610"/>
            <a:ext cx="9721296" cy="5184775"/>
          </a:xfrm>
        </p:spPr>
        <p:txBody>
          <a:bodyPr wrap="square" lIns="91440" tIns="45720" rIns="91440" bIns="45720" numCol="1" anchor="t" anchorCtr="0" compatLnSpc="1"/>
          <a:lstStyle/>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None/>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注意区分活动与里程碑：</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活动（</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Activity</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）：一个活动是项目的一部分，它要耗费一段时间，有开始和结束。</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里程碑（</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Milestone</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）：一个里程碑是某个活动完成的标志，它是一个特定的时间点。</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用箭头表示活动／作业；</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用圆圈表示里程碑／事件。</a:t>
            </a:r>
          </a:p>
        </p:txBody>
      </p:sp>
      <p:sp>
        <p:nvSpPr>
          <p:cNvPr id="10244" name="Rectangle 4"/>
          <p:cNvSpPr>
            <a:spLocks noRot="1" noChangeArrowheads="1"/>
          </p:cNvSpPr>
          <p:nvPr/>
        </p:nvSpPr>
        <p:spPr bwMode="auto">
          <a:xfrm>
            <a:off x="83851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ChangeArrowheads="1"/>
          </p:cNvSpPr>
          <p:nvPr/>
        </p:nvSpPr>
        <p:spPr bwMode="auto">
          <a:xfrm>
            <a:off x="1054786" y="1629644"/>
            <a:ext cx="10440870" cy="4023178"/>
          </a:xfrm>
          <a:prstGeom prst="rect">
            <a:avLst/>
          </a:prstGeom>
          <a:noFill/>
          <a:ln w="9525">
            <a:noFill/>
            <a:miter lim="800000"/>
          </a:ln>
          <a:effectLst/>
        </p:spPr>
        <p:txBody>
          <a:bodyPr/>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活动的四个参数：</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前置条件</a:t>
            </a:r>
            <a:r>
              <a:rPr kumimoji="0" lang="en-US" altLang="zh-CN"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(Precursor)</a:t>
            </a: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活动开始前必须发生的事件。</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持续时间(Duration)：</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完成活动所需的时间。</a:t>
            </a:r>
            <a:endPar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最终期限(Due Date)：</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日期，活动必须在此之前完成。</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结束点(Endpoint)：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通常是活动对应的里程碑或可交付成果。</a:t>
            </a:r>
          </a:p>
        </p:txBody>
      </p:sp>
      <p:sp>
        <p:nvSpPr>
          <p:cNvPr id="205829" name="Rectangle 5"/>
          <p:cNvSpPr>
            <a:spLocks noRot="1" noChangeArrowheads="1"/>
          </p:cNvSpPr>
          <p:nvPr/>
        </p:nvSpPr>
        <p:spPr bwMode="auto">
          <a:xfrm>
            <a:off x="910323" y="117511"/>
            <a:ext cx="8231886" cy="706634"/>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Rot="1" noChangeArrowheads="1"/>
          </p:cNvSpPr>
          <p:nvPr/>
        </p:nvSpPr>
        <p:spPr bwMode="auto">
          <a:xfrm>
            <a:off x="910323" y="117511"/>
            <a:ext cx="8231886" cy="706634"/>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pic>
        <p:nvPicPr>
          <p:cNvPr id="6149" name="Picture 5" descr="EngineeringNetwork-Paintwork-01"/>
          <p:cNvPicPr>
            <a:picLocks noChangeAspect="1"/>
          </p:cNvPicPr>
          <p:nvPr/>
        </p:nvPicPr>
        <p:blipFill>
          <a:blip r:embed="rId3" cstate="print"/>
          <a:stretch>
            <a:fillRect/>
          </a:stretch>
        </p:blipFill>
        <p:spPr>
          <a:xfrm>
            <a:off x="1522095" y="1268765"/>
            <a:ext cx="9146540" cy="4822576"/>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0-#ppt_w/2"/>
                                          </p:val>
                                        </p:tav>
                                        <p:tav tm="100000">
                                          <p:val>
                                            <p:strVal val="#ppt_x"/>
                                          </p:val>
                                        </p:tav>
                                      </p:tavLst>
                                    </p:anim>
                                    <p:anim calcmode="lin" valueType="num">
                                      <p:cBhvr additive="base">
                                        <p:cTn id="8"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270804" y="1917668"/>
            <a:ext cx="9361266" cy="2736794"/>
          </a:xfrm>
        </p:spPr>
        <p:txBody>
          <a:bodyPr wrap="square" lIns="91440" tIns="45720" rIns="91440" bIns="45720" numCol="1" anchor="t" anchorCtr="0" compatLnSpc="1"/>
          <a:lstStyle/>
          <a:p>
            <a:pPr marL="342900" marR="0" lvl="0" indent="-342900" algn="l" defTabSz="914400" rtl="0" eaLnBrk="1" fontAlgn="base" latinLnBrk="0" hangingPunct="1">
              <a:lnSpc>
                <a:spcPts val="3840"/>
              </a:lnSpc>
              <a:spcBef>
                <a:spcPct val="200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首先，把每个作业估计需要使用的时间写在表示该项作业的箭头上方。 </a:t>
            </a:r>
          </a:p>
          <a:p>
            <a:pPr marL="342900" marR="0" lvl="0" indent="-342900" algn="l" defTabSz="914400" rtl="0" eaLnBrk="1" fontAlgn="base" latinLnBrk="0" hangingPunct="1">
              <a:lnSpc>
                <a:spcPts val="3840"/>
              </a:lnSpc>
              <a:spcBef>
                <a:spcPct val="200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其次，为每个事件计算下述两个统计数字：最早时刻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EET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和最迟时刻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p:txBody>
      </p:sp>
      <p:sp>
        <p:nvSpPr>
          <p:cNvPr id="11268" name="Rectangle 4"/>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估算工程进度</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body" idx="1"/>
          </p:nvPr>
        </p:nvSpPr>
        <p:spPr>
          <a:xfrm>
            <a:off x="406731" y="1269048"/>
            <a:ext cx="11160931" cy="5113338"/>
          </a:xfrm>
        </p:spPr>
        <p:txBody>
          <a:bodyPr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事件的最早时刻（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EET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）是该事件可以发生的最早时间：</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第一个事件</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的最早时刻定义为零。其他事件的最早时刻在工程网络上</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从左至右</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按事件发生顺序计算：</a:t>
            </a: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1</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）考虑</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进入</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该事件的所有作业</a:t>
            </a: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2</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）对于其中每个作业都计算它的</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持续时间与其起始事件的</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EET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之和</a:t>
            </a: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3</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）选取上述</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和数中的最大值</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作为该事件的最早时刻</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EET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p>
        </p:txBody>
      </p:sp>
      <p:sp>
        <p:nvSpPr>
          <p:cNvPr id="288771" name="Rectangle 3"/>
          <p:cNvSpPr>
            <a:spLocks noRot="1" noChangeArrowheads="1"/>
          </p:cNvSpPr>
          <p:nvPr/>
        </p:nvSpPr>
        <p:spPr bwMode="auto">
          <a:xfrm>
            <a:off x="982663" y="189230"/>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估算工程进度</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nvSpPr>
        <p:spPr>
          <a:xfrm>
            <a:off x="478738" y="1269048"/>
            <a:ext cx="11160930" cy="511333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342900" marR="0" lvl="0" indent="-342900" algn="l" defTabSz="914400" rtl="0" eaLnBrk="1" fontAlgn="base" latinLnBrk="0" hangingPunct="1">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事件的最迟时刻（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）是在不影响工程竣工时间的前提下，该事件最晚可以发生的时间：</a:t>
            </a: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最后一个事件</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（工程结束）的最迟时刻就是它的最早时刻。其他事件的最迟时刻在工程网络上</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从右至左</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按逆作业流的方向计算。</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1</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）考虑</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离开</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该事件的所有作业</a:t>
            </a: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2</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）从其中每个作业的</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结束事件的</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LET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中减去该作业的持续时间</a:t>
            </a: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3</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）选取上述</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差数中的最小值</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作为该事件的最迟时刻</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LET</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p:txBody>
      </p:sp>
      <p:sp>
        <p:nvSpPr>
          <p:cNvPr id="5" name="Rectangle 3"/>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估算工程进度</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body" idx="1"/>
          </p:nvPr>
        </p:nvSpPr>
        <p:spPr>
          <a:xfrm>
            <a:off x="838768" y="1341438"/>
            <a:ext cx="10008834" cy="5113338"/>
          </a:xfrm>
        </p:spPr>
        <p:txBody>
          <a:bodyPr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一个作业可以有的全部机动时间等于它的结束事件的最迟时刻减去它的开始事件的最早时刻，再减去这个作业的持续时间：</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rPr>
              <a:t>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机动时间＝</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(LET)</a:t>
            </a:r>
            <a:r>
              <a:rPr kumimoji="0" lang="zh-CN" altLang="en-US" sz="2800" b="1" i="0" u="none" strike="noStrike" kern="0" cap="none" spc="0" normalizeH="0" baseline="-30000" noProof="0" dirty="0" smtClean="0">
                <a:ln>
                  <a:noFill/>
                </a:ln>
                <a:solidFill>
                  <a:srgbClr val="FFFF00"/>
                </a:solidFill>
                <a:effectLst>
                  <a:outerShdw blurRad="38100" dist="38100" dir="2700000" algn="tl">
                    <a:srgbClr val="000000"/>
                  </a:outerShdw>
                </a:effectLst>
                <a:uLnTx/>
                <a:uFillTx/>
                <a:latin typeface="+mn-lt"/>
                <a:ea typeface="+mn-ea"/>
                <a:cs typeface="+mn-cs"/>
              </a:rPr>
              <a:t>结束</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(EET)</a:t>
            </a:r>
            <a:r>
              <a:rPr kumimoji="0" lang="zh-CN" altLang="en-US" sz="2800" b="1" i="0" u="none" strike="noStrike" kern="0" cap="none" spc="0" normalizeH="0" baseline="-30000" noProof="0" dirty="0" smtClean="0">
                <a:ln>
                  <a:noFill/>
                </a:ln>
                <a:solidFill>
                  <a:srgbClr val="FFFF00"/>
                </a:solidFill>
                <a:effectLst>
                  <a:outerShdw blurRad="38100" dist="38100" dir="2700000" algn="tl">
                    <a:srgbClr val="000000"/>
                  </a:outerShdw>
                </a:effectLst>
                <a:uLnTx/>
                <a:uFillTx/>
                <a:latin typeface="+mn-lt"/>
                <a:ea typeface="+mn-ea"/>
                <a:cs typeface="+mn-cs"/>
              </a:rPr>
              <a:t>开始</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－持续时间</a:t>
            </a:r>
            <a:endPar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endParaRPr>
          </a:p>
          <a:p>
            <a:pPr marL="0" marR="0" lvl="0" indent="0" algn="l" defTabSz="914400" rtl="0" eaLnBrk="1" fontAlgn="base" latinLnBrk="0" hangingPunct="1">
              <a:lnSpc>
                <a:spcPct val="100000"/>
              </a:lnSpc>
              <a:spcBef>
                <a:spcPts val="1200"/>
              </a:spcBef>
              <a:spcAft>
                <a:spcPts val="600"/>
              </a:spcAft>
              <a:buClr>
                <a:schemeClr val="hlink"/>
              </a:buClr>
              <a:buSzPct val="70000"/>
              <a:buNone/>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机动时间＝可用时间－持续时间</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机动时间＝作业最晚开始时间－最早开始时间</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机动时间＝作业最晚结束时间－最早结束时间</a:t>
            </a:r>
          </a:p>
        </p:txBody>
      </p:sp>
      <p:sp>
        <p:nvSpPr>
          <p:cNvPr id="292867" name="Rectangle 3"/>
          <p:cNvSpPr>
            <a:spLocks noRot="1" noChangeArrowheads="1"/>
          </p:cNvSpPr>
          <p:nvPr/>
        </p:nvSpPr>
        <p:spPr bwMode="auto">
          <a:xfrm>
            <a:off x="76612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机动时间（Slack Time）</a:t>
            </a:r>
          </a:p>
        </p:txBody>
      </p:sp>
    </p:spTree>
    <p:extLst>
      <p:ext uri="{BB962C8B-B14F-4D97-AF65-F5344CB8AC3E}">
        <p14:creationId xmlns:p14="http://schemas.microsoft.com/office/powerpoint/2010/main" val="1069754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325</TotalTime>
  <Words>762</Words>
  <Application>Microsoft Office PowerPoint</Application>
  <PresentationFormat>自定义</PresentationFormat>
  <Paragraphs>69</Paragraphs>
  <Slides>15</Slides>
  <Notes>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新版软件工程母版</vt:lpstr>
      <vt:lpstr>进度计划（二）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27</cp:revision>
  <dcterms:created xsi:type="dcterms:W3CDTF">2021-07-20T05:30:00Z</dcterms:created>
  <dcterms:modified xsi:type="dcterms:W3CDTF">2023-10-30T10:02:21Z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367FD1D55950409988D588FF18C70BD6</vt:lpwstr>
  </property>
  <property fmtid="{D5CDD505-2E9C-101B-9397-08002B2CF9AE}" pid="3" name="KSOProductBuildVer">
    <vt:lpwstr>2052-11.1.0.10667</vt:lpwstr>
  </property>
</Properties>
</file>