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1" r:id="rId5"/>
    <p:sldId id="292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6" r:id="rId17"/>
    <p:sldId id="293" r:id="rId1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3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9861445" cy="1470365"/>
          </a:xfrm>
        </p:spPr>
        <p:txBody>
          <a:bodyPr/>
          <a:lstStyle/>
          <a:p>
            <a:r>
              <a:rPr lang="zh-CN" altLang="en-US" dirty="0" smtClean="0"/>
              <a:t>人员</a:t>
            </a:r>
            <a:r>
              <a:rPr lang="zh-CN" altLang="en-US" dirty="0"/>
              <a:t>组织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84400" y="2421255"/>
            <a:ext cx="7696200" cy="2971800"/>
            <a:chOff x="2184400" y="2421255"/>
            <a:chExt cx="7696200" cy="2971800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5003800" y="2421255"/>
              <a:ext cx="2057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主程序员</a:t>
              </a: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184400" y="2421255"/>
              <a:ext cx="2057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编程秘书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7823200" y="2421255"/>
              <a:ext cx="2057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后备程序员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5232400" y="4554855"/>
              <a:ext cx="1676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794000" y="4554855"/>
              <a:ext cx="1676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670800" y="4554855"/>
              <a:ext cx="1676400" cy="838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9225" name="Line 17"/>
            <p:cNvSpPr/>
            <p:nvPr/>
          </p:nvSpPr>
          <p:spPr>
            <a:xfrm>
              <a:off x="4241800" y="2802255"/>
              <a:ext cx="762000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6" name="Line 18"/>
            <p:cNvSpPr/>
            <p:nvPr/>
          </p:nvSpPr>
          <p:spPr>
            <a:xfrm>
              <a:off x="7061200" y="2802255"/>
              <a:ext cx="762000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Line 19"/>
            <p:cNvSpPr/>
            <p:nvPr/>
          </p:nvSpPr>
          <p:spPr>
            <a:xfrm flipV="1">
              <a:off x="3632200" y="3259455"/>
              <a:ext cx="2286000" cy="129540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8" name="Line 20"/>
            <p:cNvSpPr/>
            <p:nvPr/>
          </p:nvSpPr>
          <p:spPr>
            <a:xfrm>
              <a:off x="6070600" y="3259455"/>
              <a:ext cx="0" cy="129540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Line 21"/>
            <p:cNvSpPr/>
            <p:nvPr/>
          </p:nvSpPr>
          <p:spPr>
            <a:xfrm>
              <a:off x="6223000" y="3259455"/>
              <a:ext cx="2362200" cy="129540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Rectangle 22"/>
          <p:cNvSpPr>
            <a:spLocks noRot="1" noChangeArrowheads="1"/>
          </p:cNvSpPr>
          <p:nvPr/>
        </p:nvSpPr>
        <p:spPr bwMode="auto">
          <a:xfrm>
            <a:off x="98202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主程序员小组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646" y="1701602"/>
            <a:ext cx="10153128" cy="452596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主程序员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：既是成功的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管理员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，又是高度熟练的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程序员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，要负责体系结构和其他关键复杂部分的设计，协调其他成员，复查其他成员的工作，对每行代码负责。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后备程序员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：主程序员的“替补”，要和主程序员一样能干。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编程秘书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：负责完成与项目有关的全部事务性工作，例如，维护项目资料库、文档，甚至源码的编译、链接、运行等。</a:t>
            </a:r>
          </a:p>
        </p:txBody>
      </p:sp>
      <p:sp>
        <p:nvSpPr>
          <p:cNvPr id="47108" name="Rectangle 4"/>
          <p:cNvSpPr>
            <a:spLocks noRot="1" noChangeArrowheads="1"/>
          </p:cNvSpPr>
          <p:nvPr/>
        </p:nvSpPr>
        <p:spPr bwMode="auto">
          <a:xfrm>
            <a:off x="90963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主程序员小组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86694" y="1917626"/>
            <a:ext cx="10009112" cy="4464760"/>
          </a:xfrm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主程序员很难找到：成功的管理员、高度熟练的程序员的结合体；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后备程序员更难找到：高能力、高素质却要甘居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全场替补板凳队员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编程秘书也不容易找到</a:t>
            </a:r>
          </a:p>
        </p:txBody>
      </p:sp>
      <p:sp>
        <p:nvSpPr>
          <p:cNvPr id="49157" name="Rectangle 5"/>
          <p:cNvSpPr>
            <a:spLocks noRot="1" noChangeArrowheads="1"/>
          </p:cNvSpPr>
          <p:nvPr/>
        </p:nvSpPr>
        <p:spPr bwMode="auto">
          <a:xfrm>
            <a:off x="90963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主程序员小组存在的问题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/>
          <p:cNvSpPr>
            <a:spLocks noRot="1" noChangeArrowheads="1"/>
          </p:cNvSpPr>
          <p:nvPr/>
        </p:nvSpPr>
        <p:spPr bwMode="auto">
          <a:xfrm>
            <a:off x="982028" y="117475"/>
            <a:ext cx="8229600" cy="706438"/>
          </a:xfrm>
          <a:prstGeom prst="rect">
            <a:avLst/>
          </a:prstGeom>
          <a:ln>
            <a:noFill/>
          </a:ln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主程序员小组的变化形式</a:t>
            </a:r>
          </a:p>
        </p:txBody>
      </p:sp>
      <p:grpSp>
        <p:nvGrpSpPr>
          <p:cNvPr id="12293" name="Group 17"/>
          <p:cNvGrpSpPr/>
          <p:nvPr/>
        </p:nvGrpSpPr>
        <p:grpSpPr>
          <a:xfrm>
            <a:off x="3070225" y="1629410"/>
            <a:ext cx="6096000" cy="4279026"/>
            <a:chOff x="960" y="1297"/>
            <a:chExt cx="3264" cy="2538"/>
          </a:xfrm>
        </p:grpSpPr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1344" y="1297"/>
              <a:ext cx="1056" cy="325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技术组长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2736" y="1306"/>
              <a:ext cx="1057" cy="325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行政组长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3408" y="2266"/>
              <a:ext cx="816" cy="325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960" y="2266"/>
              <a:ext cx="816" cy="325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160" y="2266"/>
              <a:ext cx="864" cy="325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8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程序员</a:t>
              </a:r>
            </a:p>
          </p:txBody>
        </p:sp>
        <p:sp>
          <p:nvSpPr>
            <p:cNvPr id="12300" name="Line 23"/>
            <p:cNvSpPr/>
            <p:nvPr/>
          </p:nvSpPr>
          <p:spPr>
            <a:xfrm>
              <a:off x="1824" y="1632"/>
              <a:ext cx="768" cy="624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2301" name="Line 24"/>
            <p:cNvSpPr/>
            <p:nvPr/>
          </p:nvSpPr>
          <p:spPr>
            <a:xfrm flipH="1">
              <a:off x="1344" y="1632"/>
              <a:ext cx="240" cy="624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2302" name="Line 25"/>
            <p:cNvSpPr/>
            <p:nvPr/>
          </p:nvSpPr>
          <p:spPr>
            <a:xfrm>
              <a:off x="2112" y="1632"/>
              <a:ext cx="1728" cy="624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2303" name="Line 26"/>
            <p:cNvSpPr/>
            <p:nvPr/>
          </p:nvSpPr>
          <p:spPr>
            <a:xfrm flipH="1">
              <a:off x="2592" y="1632"/>
              <a:ext cx="672" cy="624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dash"/>
              <a:headEnd type="none" w="sm" len="sm"/>
              <a:tailEnd type="stealth" w="lg" len="lg"/>
            </a:ln>
          </p:spPr>
        </p:sp>
        <p:sp>
          <p:nvSpPr>
            <p:cNvPr id="12304" name="Line 27"/>
            <p:cNvSpPr/>
            <p:nvPr/>
          </p:nvSpPr>
          <p:spPr>
            <a:xfrm>
              <a:off x="3552" y="1632"/>
              <a:ext cx="432" cy="624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dash"/>
              <a:headEnd type="none" w="sm" len="sm"/>
              <a:tailEnd type="stealth" w="lg" len="lg"/>
            </a:ln>
          </p:spPr>
        </p:sp>
        <p:sp>
          <p:nvSpPr>
            <p:cNvPr id="12305" name="Line 28"/>
            <p:cNvSpPr/>
            <p:nvPr/>
          </p:nvSpPr>
          <p:spPr>
            <a:xfrm flipH="1">
              <a:off x="1584" y="1632"/>
              <a:ext cx="1392" cy="624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dash"/>
              <a:headEnd type="none" w="sm" len="sm"/>
              <a:tailEnd type="stealth" w="lg" len="lg"/>
            </a:ln>
          </p:spPr>
        </p:sp>
        <p:grpSp>
          <p:nvGrpSpPr>
            <p:cNvPr id="12306" name="Group 29"/>
            <p:cNvGrpSpPr/>
            <p:nvPr/>
          </p:nvGrpSpPr>
          <p:grpSpPr>
            <a:xfrm>
              <a:off x="1728" y="2688"/>
              <a:ext cx="1776" cy="608"/>
              <a:chOff x="1728" y="2688"/>
              <a:chExt cx="1776" cy="608"/>
            </a:xfrm>
          </p:grpSpPr>
          <p:sp>
            <p:nvSpPr>
              <p:cNvPr id="12308" name="Line 30"/>
              <p:cNvSpPr/>
              <p:nvPr/>
            </p:nvSpPr>
            <p:spPr>
              <a:xfrm>
                <a:off x="1728" y="2832"/>
                <a:ext cx="528" cy="0"/>
              </a:xfrm>
              <a:prstGeom prst="line">
                <a:avLst/>
              </a:prstGeom>
              <a:ln w="28575" cap="sq" cmpd="sng">
                <a:solidFill>
                  <a:schemeClr val="bg1"/>
                </a:solidFill>
                <a:prstDash val="solid"/>
                <a:headEnd type="none" w="sm" len="sm"/>
                <a:tailEnd type="stealth" w="lg" len="lg"/>
              </a:ln>
            </p:spPr>
          </p:sp>
          <p:sp>
            <p:nvSpPr>
              <p:cNvPr id="51231" name="Text Box 31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961" cy="27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技术管理</a:t>
                </a:r>
              </a:p>
            </p:txBody>
          </p:sp>
          <p:sp>
            <p:nvSpPr>
              <p:cNvPr id="12310" name="Line 32"/>
              <p:cNvSpPr/>
              <p:nvPr/>
            </p:nvSpPr>
            <p:spPr>
              <a:xfrm>
                <a:off x="1728" y="3168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dash"/>
                <a:headEnd type="none" w="sm" len="sm"/>
                <a:tailEnd type="stealth" w="lg" len="lg"/>
              </a:ln>
            </p:spPr>
          </p:sp>
          <p:sp>
            <p:nvSpPr>
              <p:cNvPr id="51233" name="Text Box 33"/>
              <p:cNvSpPr txBox="1">
                <a:spLocks noChangeArrowheads="1"/>
              </p:cNvSpPr>
              <p:nvPr/>
            </p:nvSpPr>
            <p:spPr bwMode="auto">
              <a:xfrm>
                <a:off x="2400" y="3025"/>
                <a:ext cx="1104" cy="27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kern="1200" cap="none" spc="0" normalizeH="0" baseline="0" noProof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非技术管理</a:t>
                </a:r>
              </a:p>
            </p:txBody>
          </p:sp>
        </p:grp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2040" y="3561"/>
              <a:ext cx="1632" cy="2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仿宋_GB2312" pitchFamily="49" charset="-122"/>
                  <a:cs typeface="+mn-cs"/>
                </a:rPr>
                <a:t>现代程序员组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028190" y="1702118"/>
            <a:ext cx="8001000" cy="4114800"/>
            <a:chOff x="2028190" y="1702118"/>
            <a:chExt cx="8001000" cy="4114800"/>
          </a:xfrm>
        </p:grpSpPr>
        <p:sp>
          <p:nvSpPr>
            <p:cNvPr id="301058" name="Rectangle 2"/>
            <p:cNvSpPr>
              <a:spLocks noChangeArrowheads="1"/>
            </p:cNvSpPr>
            <p:nvPr/>
          </p:nvSpPr>
          <p:spPr bwMode="auto">
            <a:xfrm>
              <a:off x="4923790" y="1702118"/>
              <a:ext cx="19050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项目领导人</a:t>
              </a:r>
            </a:p>
          </p:txBody>
        </p:sp>
        <p:sp>
          <p:nvSpPr>
            <p:cNvPr id="301059" name="Rectangle 3"/>
            <p:cNvSpPr>
              <a:spLocks noChangeArrowheads="1"/>
            </p:cNvSpPr>
            <p:nvPr/>
          </p:nvSpPr>
          <p:spPr bwMode="auto">
            <a:xfrm>
              <a:off x="2485390" y="2997518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301060" name="Rectangle 4"/>
            <p:cNvSpPr>
              <a:spLocks noChangeArrowheads="1"/>
            </p:cNvSpPr>
            <p:nvPr/>
          </p:nvSpPr>
          <p:spPr bwMode="auto">
            <a:xfrm>
              <a:off x="5076190" y="2997518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7895590" y="2997518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20281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30187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4" name="Rectangle 8"/>
            <p:cNvSpPr>
              <a:spLocks noChangeArrowheads="1"/>
            </p:cNvSpPr>
            <p:nvPr/>
          </p:nvSpPr>
          <p:spPr bwMode="auto">
            <a:xfrm>
              <a:off x="40093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51523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62953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>
              <a:off x="75145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8" name="Rectangle 12"/>
            <p:cNvSpPr>
              <a:spLocks noChangeArrowheads="1"/>
            </p:cNvSpPr>
            <p:nvPr/>
          </p:nvSpPr>
          <p:spPr bwMode="auto">
            <a:xfrm>
              <a:off x="85813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301069" name="Rectangle 13"/>
            <p:cNvSpPr>
              <a:spLocks noChangeArrowheads="1"/>
            </p:cNvSpPr>
            <p:nvPr/>
          </p:nvSpPr>
          <p:spPr bwMode="auto">
            <a:xfrm>
              <a:off x="9571990" y="4597718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13327" name="Line 14"/>
            <p:cNvSpPr/>
            <p:nvPr/>
          </p:nvSpPr>
          <p:spPr>
            <a:xfrm>
              <a:off x="3247390" y="3530918"/>
              <a:ext cx="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8" name="Line 15"/>
            <p:cNvSpPr/>
            <p:nvPr/>
          </p:nvSpPr>
          <p:spPr>
            <a:xfrm flipH="1">
              <a:off x="2256790" y="3530918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9" name="Line 16"/>
            <p:cNvSpPr/>
            <p:nvPr/>
          </p:nvSpPr>
          <p:spPr>
            <a:xfrm>
              <a:off x="3247390" y="3530918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0" name="Line 17"/>
            <p:cNvSpPr/>
            <p:nvPr/>
          </p:nvSpPr>
          <p:spPr>
            <a:xfrm flipH="1">
              <a:off x="5380990" y="3530918"/>
              <a:ext cx="5334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Line 18"/>
            <p:cNvSpPr/>
            <p:nvPr/>
          </p:nvSpPr>
          <p:spPr>
            <a:xfrm>
              <a:off x="5914390" y="3530918"/>
              <a:ext cx="609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2" name="Line 19"/>
            <p:cNvSpPr/>
            <p:nvPr/>
          </p:nvSpPr>
          <p:spPr>
            <a:xfrm>
              <a:off x="8733790" y="3530918"/>
              <a:ext cx="762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3" name="Line 20"/>
            <p:cNvSpPr/>
            <p:nvPr/>
          </p:nvSpPr>
          <p:spPr>
            <a:xfrm flipH="1">
              <a:off x="7743190" y="3530918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4" name="Line 21"/>
            <p:cNvSpPr/>
            <p:nvPr/>
          </p:nvSpPr>
          <p:spPr>
            <a:xfrm>
              <a:off x="8733790" y="3530918"/>
              <a:ext cx="10668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5" name="Line 22"/>
            <p:cNvSpPr/>
            <p:nvPr/>
          </p:nvSpPr>
          <p:spPr>
            <a:xfrm>
              <a:off x="5838190" y="2235518"/>
              <a:ext cx="40992" cy="76222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6" name="Line 23"/>
            <p:cNvSpPr/>
            <p:nvPr/>
          </p:nvSpPr>
          <p:spPr>
            <a:xfrm flipH="1">
              <a:off x="3247390" y="2235518"/>
              <a:ext cx="2514600" cy="7620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7" name="Line 24"/>
            <p:cNvSpPr/>
            <p:nvPr/>
          </p:nvSpPr>
          <p:spPr>
            <a:xfrm>
              <a:off x="5838190" y="2235518"/>
              <a:ext cx="2895600" cy="7620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01091" name="Rectangle 35"/>
          <p:cNvSpPr>
            <a:spLocks noRot="1" noChangeArrowheads="1"/>
          </p:cNvSpPr>
          <p:nvPr/>
        </p:nvSpPr>
        <p:spPr bwMode="auto">
          <a:xfrm>
            <a:off x="982028" y="117475"/>
            <a:ext cx="8964613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大型项目的技术管理组织结构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171700" y="1414145"/>
            <a:ext cx="8001000" cy="4343400"/>
            <a:chOff x="2171700" y="1414145"/>
            <a:chExt cx="8001000" cy="4343400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5067300" y="1414145"/>
              <a:ext cx="19050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项目领导人</a:t>
              </a:r>
            </a:p>
          </p:txBody>
        </p:sp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2628900" y="2709545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5219700" y="2709545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8039100" y="2709545"/>
              <a:ext cx="1676400" cy="5334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小组领导人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21717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1623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41529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2959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64389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76581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87249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9715500" y="4309745"/>
              <a:ext cx="457200" cy="121920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14351" name="Line 18"/>
            <p:cNvSpPr/>
            <p:nvPr/>
          </p:nvSpPr>
          <p:spPr>
            <a:xfrm>
              <a:off x="3390900" y="3242945"/>
              <a:ext cx="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Line 19"/>
            <p:cNvSpPr/>
            <p:nvPr/>
          </p:nvSpPr>
          <p:spPr>
            <a:xfrm flipH="1">
              <a:off x="2400300" y="3242945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20"/>
            <p:cNvSpPr/>
            <p:nvPr/>
          </p:nvSpPr>
          <p:spPr>
            <a:xfrm>
              <a:off x="3390900" y="3242945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21"/>
            <p:cNvSpPr/>
            <p:nvPr/>
          </p:nvSpPr>
          <p:spPr>
            <a:xfrm flipH="1">
              <a:off x="5524500" y="3242945"/>
              <a:ext cx="5334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5" name="Line 22"/>
            <p:cNvSpPr/>
            <p:nvPr/>
          </p:nvSpPr>
          <p:spPr>
            <a:xfrm>
              <a:off x="6057900" y="3242945"/>
              <a:ext cx="609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6" name="Line 23"/>
            <p:cNvSpPr/>
            <p:nvPr/>
          </p:nvSpPr>
          <p:spPr>
            <a:xfrm>
              <a:off x="8877300" y="3242945"/>
              <a:ext cx="762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7" name="Line 24"/>
            <p:cNvSpPr/>
            <p:nvPr/>
          </p:nvSpPr>
          <p:spPr>
            <a:xfrm flipH="1">
              <a:off x="7886700" y="3242945"/>
              <a:ext cx="9906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8" name="Line 25"/>
            <p:cNvSpPr/>
            <p:nvPr/>
          </p:nvSpPr>
          <p:spPr>
            <a:xfrm>
              <a:off x="8877300" y="3242945"/>
              <a:ext cx="1066800" cy="10668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9" name="Line 26"/>
            <p:cNvSpPr/>
            <p:nvPr/>
          </p:nvSpPr>
          <p:spPr>
            <a:xfrm>
              <a:off x="5981700" y="1947545"/>
              <a:ext cx="76200" cy="7620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0" name="Line 27"/>
            <p:cNvSpPr/>
            <p:nvPr/>
          </p:nvSpPr>
          <p:spPr>
            <a:xfrm flipH="1">
              <a:off x="3390900" y="1947545"/>
              <a:ext cx="2514600" cy="7620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1" name="Line 28"/>
            <p:cNvSpPr/>
            <p:nvPr/>
          </p:nvSpPr>
          <p:spPr>
            <a:xfrm>
              <a:off x="5981700" y="1947545"/>
              <a:ext cx="2895600" cy="76200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2" name="Line 29"/>
            <p:cNvSpPr/>
            <p:nvPr/>
          </p:nvSpPr>
          <p:spPr>
            <a:xfrm>
              <a:off x="4305300" y="3014345"/>
              <a:ext cx="9144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3" name="Line 30"/>
            <p:cNvSpPr/>
            <p:nvPr/>
          </p:nvSpPr>
          <p:spPr>
            <a:xfrm>
              <a:off x="6896100" y="3014345"/>
              <a:ext cx="11430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4" name="Line 31"/>
            <p:cNvSpPr/>
            <p:nvPr/>
          </p:nvSpPr>
          <p:spPr>
            <a:xfrm>
              <a:off x="2628900" y="4919345"/>
              <a:ext cx="5334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5" name="Line 32"/>
            <p:cNvSpPr/>
            <p:nvPr/>
          </p:nvSpPr>
          <p:spPr>
            <a:xfrm>
              <a:off x="3619500" y="4919345"/>
              <a:ext cx="5334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6" name="Line 33"/>
            <p:cNvSpPr/>
            <p:nvPr/>
          </p:nvSpPr>
          <p:spPr>
            <a:xfrm>
              <a:off x="5753100" y="4919345"/>
              <a:ext cx="6858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7" name="Line 34"/>
            <p:cNvSpPr/>
            <p:nvPr/>
          </p:nvSpPr>
          <p:spPr>
            <a:xfrm>
              <a:off x="8115300" y="4919345"/>
              <a:ext cx="6096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8" name="Line 35"/>
            <p:cNvSpPr/>
            <p:nvPr/>
          </p:nvSpPr>
          <p:spPr>
            <a:xfrm>
              <a:off x="9182100" y="4919345"/>
              <a:ext cx="53340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69" name="Freeform 38"/>
            <p:cNvSpPr/>
            <p:nvPr/>
          </p:nvSpPr>
          <p:spPr>
            <a:xfrm>
              <a:off x="4305300" y="3090545"/>
              <a:ext cx="3733800" cy="457200"/>
            </a:xfrm>
            <a:custGeom>
              <a:avLst/>
              <a:gdLst>
                <a:gd name="txL" fmla="*/ 0 w 2352"/>
                <a:gd name="txT" fmla="*/ 0 h 336"/>
                <a:gd name="txR" fmla="*/ 2352 w 2352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2352" h="336">
                  <a:moveTo>
                    <a:pt x="0" y="0"/>
                  </a:moveTo>
                  <a:cubicBezTo>
                    <a:pt x="356" y="168"/>
                    <a:pt x="712" y="336"/>
                    <a:pt x="1104" y="336"/>
                  </a:cubicBezTo>
                  <a:cubicBezTo>
                    <a:pt x="1496" y="336"/>
                    <a:pt x="1924" y="168"/>
                    <a:pt x="2352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70" name="Freeform 39"/>
            <p:cNvSpPr/>
            <p:nvPr/>
          </p:nvSpPr>
          <p:spPr>
            <a:xfrm>
              <a:off x="2400300" y="5528945"/>
              <a:ext cx="1981200" cy="228600"/>
            </a:xfrm>
            <a:custGeom>
              <a:avLst/>
              <a:gdLst>
                <a:gd name="txL" fmla="*/ 0 w 1248"/>
                <a:gd name="txT" fmla="*/ 0 h 192"/>
                <a:gd name="txR" fmla="*/ 1248 w 124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248" h="192">
                  <a:moveTo>
                    <a:pt x="0" y="0"/>
                  </a:moveTo>
                  <a:cubicBezTo>
                    <a:pt x="208" y="96"/>
                    <a:pt x="416" y="192"/>
                    <a:pt x="624" y="192"/>
                  </a:cubicBezTo>
                  <a:cubicBezTo>
                    <a:pt x="832" y="192"/>
                    <a:pt x="1144" y="32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71" name="Freeform 40"/>
            <p:cNvSpPr/>
            <p:nvPr/>
          </p:nvSpPr>
          <p:spPr>
            <a:xfrm>
              <a:off x="7886700" y="5528945"/>
              <a:ext cx="2057400" cy="228600"/>
            </a:xfrm>
            <a:custGeom>
              <a:avLst/>
              <a:gdLst>
                <a:gd name="txL" fmla="*/ 0 w 1248"/>
                <a:gd name="txT" fmla="*/ 0 h 192"/>
                <a:gd name="txR" fmla="*/ 1248 w 124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248" h="192">
                  <a:moveTo>
                    <a:pt x="0" y="0"/>
                  </a:moveTo>
                  <a:cubicBezTo>
                    <a:pt x="208" y="96"/>
                    <a:pt x="416" y="192"/>
                    <a:pt x="624" y="192"/>
                  </a:cubicBezTo>
                  <a:cubicBezTo>
                    <a:pt x="832" y="192"/>
                    <a:pt x="1144" y="32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4313" name="Rectangle 41"/>
          <p:cNvSpPr>
            <a:spLocks noRot="1" noChangeArrowheads="1"/>
          </p:cNvSpPr>
          <p:nvPr/>
        </p:nvSpPr>
        <p:spPr bwMode="auto">
          <a:xfrm>
            <a:off x="909638" y="117475"/>
            <a:ext cx="8964613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大型项目的技术管理组织结构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4439022" y="6166098"/>
            <a:ext cx="37433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anose="02010600030101010101" pitchFamily="2" charset="-122"/>
                <a:cs typeface="+mn-cs"/>
              </a:rPr>
              <a:t>包含分散决策的组织方式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98662" y="1197293"/>
            <a:ext cx="4609049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集中式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简单、重复的问题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模块化程度高的问题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大项目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周期固定、较短的项目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969634" y="1197293"/>
            <a:ext cx="437404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分散式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复杂、创新的问题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模块化程度低的问题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小项目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周期长的项目</a:t>
            </a:r>
          </a:p>
        </p:txBody>
      </p:sp>
      <p:sp>
        <p:nvSpPr>
          <p:cNvPr id="40965" name="Rectangle 5"/>
          <p:cNvSpPr>
            <a:spLocks noRot="1" noChangeArrowheads="1"/>
          </p:cNvSpPr>
          <p:nvPr/>
        </p:nvSpPr>
        <p:spPr bwMode="auto">
          <a:xfrm>
            <a:off x="90963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各种制度的适用情况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人员与工作量之间的关系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在项目后期增加人手通常产生一种破坏性影响，其结果是使进度进一步拖延。</a:t>
            </a:r>
            <a:endParaRPr lang="en-US" altLang="zh-CN" dirty="0" smtClean="0"/>
          </a:p>
          <a:p>
            <a:r>
              <a:rPr lang="zh-CN" altLang="en-US" dirty="0" smtClean="0"/>
              <a:t>参加软件项目的工作人员数量与整体生产率之间的关系不是线性的。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成员间通信路径的增加会增加额外的工作量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开发同一个软件（规模固定），如果把项目持续时间延长一些，则可降低完成项目所需的工作量，即可以用较少的人在稍长一点的时间内完成同样的任务。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3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软件项目中的人员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项目干系人（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Stakeholder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项目干系人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指的是那些在项目上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有既得利益的人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，项目的结果对他们而言意味着某种得失。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关键项目干系人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能够促成或破坏项目的成功。即使项目实现了所有的可交付成果并且达成了所有的目标，如果关键项目干系人不满意，全都白费。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软件项目中的人员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项目干系人（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Stakeholder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高级管理者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：负责定义业务问题；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项目（技术）管理者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：计划、激励、组织和控制软件开发人员；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开发人员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：负责开发一个产品或应用所需的专门技术；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客户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：负责说明待开发软件的需求的人以及其他风险承担者；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最终用户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：直接与产品交互的人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软件项目中的人员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项目干系人（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Stakeholder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一定要在项目的最初阶段会见所有的关键项目干系人，理解他们的需求和约束；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项目干系人之间往往存在利益冲突；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解决项目干系人冲突的时候永远要以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对客户有利为出发点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114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838622" y="1989634"/>
            <a:ext cx="9577063" cy="2808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为了成功地完成软件开发工作，项目组成员必须以一种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有意义且有效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的方式彼此交互和通信。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项目组组织得越好，其生产率越高，而且产品质量也越好。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837883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人员组织</a:t>
            </a:r>
          </a:p>
        </p:txBody>
      </p:sp>
    </p:spTree>
    <p:extLst>
      <p:ext uri="{BB962C8B-B14F-4D97-AF65-F5344CB8AC3E}">
        <p14:creationId xmlns:p14="http://schemas.microsoft.com/office/powerpoint/2010/main" val="256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4646" y="1773610"/>
            <a:ext cx="9217023" cy="4093156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小组成员完全平等，享有充分民主，通过协商做出技术决策。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小组成员之间的通信是平行的：如果小组内有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个成员，则可能的通信信道共有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n(n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／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条。 </a:t>
            </a:r>
          </a:p>
        </p:txBody>
      </p:sp>
      <p:sp>
        <p:nvSpPr>
          <p:cNvPr id="41988" name="Rectangle 4"/>
          <p:cNvSpPr>
            <a:spLocks noRot="1" noChangeArrowheads="1"/>
          </p:cNvSpPr>
          <p:nvPr/>
        </p:nvSpPr>
        <p:spPr bwMode="auto">
          <a:xfrm>
            <a:off x="90963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民主制程序员组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8662" y="1340803"/>
            <a:ext cx="9361040" cy="5040313"/>
          </a:xfrm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一般说来，程序设计小组的规模应该比较小，以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~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名成员为宜 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民主制程序员组通常采用非正式的组织方式 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主要优点 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组员们对发现程序错误持积极的态度 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组员们享有充分民主．小组有高度凝聚力，组内学术空气浓厚，有利于攻克技术难关。 </a:t>
            </a:r>
          </a:p>
        </p:txBody>
      </p:sp>
      <p:sp>
        <p:nvSpPr>
          <p:cNvPr id="294915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民主制程序员组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26654" y="1845618"/>
            <a:ext cx="9505056" cy="4176464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marL="342900" indent="-342900" defTabSz="914400" fontAlgn="base"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主要问题：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defTabSz="914400" fontAlgn="base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软件开发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人员多数比较缺乏经验；</a:t>
            </a:r>
          </a:p>
          <a:p>
            <a:pPr marL="742950" lvl="1" indent="-285750" defTabSz="914400" fontAlgn="base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程序设计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过程中有许多事务性的工作，例如，大量信息的存储和更新；</a:t>
            </a:r>
          </a:p>
          <a:p>
            <a:pPr marL="742950" lvl="1" indent="-285750" defTabSz="914400" fontAlgn="base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多渠道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通信很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费时间，将降低程序员的生产率。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26654" y="1269048"/>
            <a:ext cx="9433048" cy="50403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主程序员组用经验多、技术好、能力强的程序员作为主程序员，同时利用人和计算机在事务性工作方面给主程序员提供充分支持，而且所有通信都通过一两个人进行。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主程序员组的两个重要特性：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专业化和层次性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299011" name="Rectangle 3"/>
          <p:cNvSpPr>
            <a:spLocks noRot="1" noChangeArrowheads="1"/>
          </p:cNvSpPr>
          <p:nvPr/>
        </p:nvSpPr>
        <p:spPr bwMode="auto">
          <a:xfrm>
            <a:off x="766128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主程序员组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816</Words>
  <Application>Microsoft Office PowerPoint</Application>
  <PresentationFormat>自定义</PresentationFormat>
  <Paragraphs>104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新版软件工程母版</vt:lpstr>
      <vt:lpstr>人员组织</vt:lpstr>
      <vt:lpstr>软件项目中的人员</vt:lpstr>
      <vt:lpstr>软件项目中的人员</vt:lpstr>
      <vt:lpstr>软件项目中的人员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人员与工作量之间的关系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21</cp:revision>
  <dcterms:created xsi:type="dcterms:W3CDTF">2021-07-20T05:30:00Z</dcterms:created>
  <dcterms:modified xsi:type="dcterms:W3CDTF">2023-04-17T08:31:11Z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1FFA9E772A7543388C0B4EA0F7A286E4</vt:lpwstr>
  </property>
  <property fmtid="{D5CDD505-2E9C-101B-9397-08002B2CF9AE}" pid="3" name="KSOProductBuildVer">
    <vt:lpwstr>2052-11.1.0.10667</vt:lpwstr>
  </property>
</Properties>
</file>