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68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</p:sldIdLst>
  <p:sldSz cx="12192000" cy="6858000"/>
  <p:notesSz cx="6858000" cy="9144000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42925" indent="-857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87438" indent="-1730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631950" indent="-260350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176463" indent="-347663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97" y="-48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17FABF9-E44B-4F35-9944-9C07FA84C5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865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E5C1630-E7B0-4EC6-AC53-BC6ABB3B2F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1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EEA115F8-AB4C-4F67-AF13-2C8390895C6D}" type="slidenum">
              <a:rPr lang="en-US" altLang="zh-CN" sz="1200">
                <a:latin typeface="Times New Roman" pitchFamily="18" charset="0"/>
              </a:rPr>
              <a:pPr eaLnBrk="1" hangingPunct="1"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F759E1-3A01-40A2-B1F4-EC0A92DBA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9971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34A91-A827-4F1A-9DDD-887471348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6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2" y="274639"/>
            <a:ext cx="3655484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26C61-4188-43B7-AFBB-506672E353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7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3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27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5236"/>
            <a:ext cx="10972800" cy="4640929"/>
          </a:xfrm>
        </p:spPr>
        <p:txBody>
          <a:bodyPr/>
          <a:lstStyle>
            <a:lvl1pPr marL="342900" indent="-3429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63575" indent="-25527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1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AD75DE-A97A-4D48-87D5-767F13654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4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3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166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22491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63322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204152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44919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85750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326580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C3333-ACCB-4A63-B135-ABC486070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5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2" y="1600200"/>
            <a:ext cx="7211484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488FC-4EB8-40F8-8516-3E38598E5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9F35C-9914-44EE-B7A6-F89E87EB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93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10" name="标题 1"/>
          <p:cNvSpPr txBox="1"/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0923D2-997B-4C02-AAB5-E0A3B63D0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14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07127-9C34-45D3-9A0F-74360E451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9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850"/>
            </a:lvl1pPr>
            <a:lvl2pPr>
              <a:defRPr sz="2475"/>
            </a:lvl2pPr>
            <a:lvl3pPr>
              <a:defRPr sz="217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33D83-7C95-4744-A7FC-3C2DE3623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8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50"/>
            </a:lvl1pPr>
            <a:lvl2pPr marL="408305" indent="0">
              <a:buNone/>
              <a:defRPr sz="2475"/>
            </a:lvl2pPr>
            <a:lvl3pPr marL="816610" indent="0">
              <a:buNone/>
              <a:defRPr sz="2175"/>
            </a:lvl3pPr>
            <a:lvl4pPr marL="1224915" indent="0">
              <a:buNone/>
              <a:defRPr sz="1800"/>
            </a:lvl4pPr>
            <a:lvl5pPr marL="1633220" indent="0">
              <a:buNone/>
              <a:defRPr sz="1800"/>
            </a:lvl5pPr>
            <a:lvl6pPr marL="2041525" indent="0">
              <a:buNone/>
              <a:defRPr sz="1800"/>
            </a:lvl6pPr>
            <a:lvl7pPr marL="2449195" indent="0">
              <a:buNone/>
              <a:defRPr sz="1800"/>
            </a:lvl7pPr>
            <a:lvl8pPr marL="2857500" indent="0">
              <a:buNone/>
              <a:defRPr sz="1800"/>
            </a:lvl8pPr>
            <a:lvl9pPr marL="3265805" indent="0">
              <a:buNone/>
              <a:defRPr sz="18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BFA93-F93D-48DF-BB01-302A8929B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6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CA15420-BC6F-4B91-8540-9B97706177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9" r:id="rId3"/>
    <p:sldLayoutId id="2147483670" r:id="rId4"/>
    <p:sldLayoutId id="2147483671" r:id="rId5"/>
    <p:sldLayoutId id="2147483679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6738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536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66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97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27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491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4152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58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9574213" cy="1471613"/>
          </a:xfrm>
        </p:spPr>
        <p:txBody>
          <a:bodyPr/>
          <a:lstStyle/>
          <a:p>
            <a:pPr eaLnBrk="1" hangingPunct="1"/>
            <a:r>
              <a:rPr lang="zh-CN" altLang="en-US" smtClean="0"/>
              <a:t>软件项目配置管理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idx="1"/>
          </p:nvPr>
        </p:nvSpPr>
        <p:spPr>
          <a:xfrm>
            <a:off x="1487488" y="1989138"/>
            <a:ext cx="9217025" cy="504031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版本控制：</a:t>
            </a:r>
          </a:p>
          <a:p>
            <a:pPr lvl="1" defTabSz="816610" eaLnBrk="1" fontAlgn="auto" hangingPunct="1">
              <a:lnSpc>
                <a:spcPts val="350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版本控制联合使用规程和工具</a:t>
            </a:r>
            <a:r>
              <a:rPr lang="zh-CN" altLang="en-US" sz="2800" b="1" dirty="0" smtClean="0">
                <a:latin typeface="+mn-ea"/>
                <a:ea typeface="+mn-ea"/>
              </a:rPr>
              <a:t>，管理</a:t>
            </a:r>
            <a:r>
              <a:rPr lang="zh-CN" altLang="en-US" sz="2800" b="1" dirty="0">
                <a:latin typeface="+mn-ea"/>
                <a:ea typeface="+mn-ea"/>
              </a:rPr>
              <a:t>在软件工程过程中所创建的配置对象的不同版本。 </a:t>
            </a:r>
          </a:p>
          <a:p>
            <a:pPr lvl="1" defTabSz="816610" eaLnBrk="1" fontAlgn="auto" hangingPunct="1">
              <a:lnSpc>
                <a:spcPts val="3500"/>
              </a:lnSpc>
              <a:spcAft>
                <a:spcPts val="0"/>
              </a:spcAft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把</a:t>
            </a:r>
            <a:r>
              <a:rPr lang="zh-CN" altLang="en-US" sz="2800" b="1" dirty="0">
                <a:latin typeface="+mn-ea"/>
                <a:ea typeface="+mn-ea"/>
              </a:rPr>
              <a:t>属性和软件的每个版本关联起来，然后通过描述一组所期望的属性来指定和构造所需要的配置。 </a:t>
            </a:r>
          </a:p>
        </p:txBody>
      </p:sp>
      <p:sp>
        <p:nvSpPr>
          <p:cNvPr id="14339" name="Rectangle 3"/>
          <p:cNvSpPr>
            <a:spLocks noRot="1" noChangeArrowheads="1"/>
          </p:cNvSpPr>
          <p:nvPr/>
        </p:nvSpPr>
        <p:spPr bwMode="auto">
          <a:xfrm>
            <a:off x="982663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idx="1"/>
          </p:nvPr>
        </p:nvSpPr>
        <p:spPr>
          <a:xfrm>
            <a:off x="1271588" y="1800225"/>
            <a:ext cx="9504362" cy="5040313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变化控制：</a:t>
            </a:r>
          </a:p>
          <a:p>
            <a:pPr lvl="1"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变化控制：把人的努力与自动工具结合起来，建立一套机制，有意识地控制软件的变化。</a:t>
            </a:r>
          </a:p>
          <a:p>
            <a:pPr lvl="1"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典型的变化控制过程 ：</a:t>
            </a: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latin typeface="+mn-ea"/>
                <a:ea typeface="+mn-ea"/>
              </a:rPr>
              <a:t>(1)</a:t>
            </a:r>
            <a:r>
              <a:rPr lang="zh-CN" altLang="en-US" sz="2400" b="1" dirty="0">
                <a:latin typeface="+mn-ea"/>
                <a:ea typeface="+mn-ea"/>
              </a:rPr>
              <a:t>评估－“变化报告” </a:t>
            </a: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latin typeface="+mn-ea"/>
                <a:ea typeface="+mn-ea"/>
              </a:rPr>
              <a:t>(2)</a:t>
            </a:r>
            <a:r>
              <a:rPr lang="zh-CN" altLang="en-US" sz="2400" b="1" dirty="0">
                <a:latin typeface="+mn-ea"/>
                <a:ea typeface="+mn-ea"/>
              </a:rPr>
              <a:t>审阅－“工程变化命令”</a:t>
            </a: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latin typeface="+mn-ea"/>
                <a:ea typeface="+mn-ea"/>
              </a:rPr>
              <a:t>(3)</a:t>
            </a:r>
            <a:r>
              <a:rPr lang="zh-CN" altLang="en-US" sz="2400" b="1" dirty="0">
                <a:latin typeface="+mn-ea"/>
                <a:ea typeface="+mn-ea"/>
              </a:rPr>
              <a:t>提取－修改－</a:t>
            </a:r>
            <a:r>
              <a:rPr lang="en-US" altLang="zh-CN" sz="2400" b="1" dirty="0">
                <a:latin typeface="+mn-ea"/>
                <a:ea typeface="+mn-ea"/>
              </a:rPr>
              <a:t>SQA</a:t>
            </a: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latin typeface="+mn-ea"/>
                <a:ea typeface="+mn-ea"/>
              </a:rPr>
              <a:t>(4)</a:t>
            </a:r>
            <a:r>
              <a:rPr lang="zh-CN" altLang="en-US" sz="2400" b="1" dirty="0">
                <a:latin typeface="+mn-ea"/>
                <a:ea typeface="+mn-ea"/>
              </a:rPr>
              <a:t>提交－版本控制 </a:t>
            </a:r>
          </a:p>
        </p:txBody>
      </p:sp>
      <p:sp>
        <p:nvSpPr>
          <p:cNvPr id="15363" name="Rectangle 3"/>
          <p:cNvSpPr>
            <a:spLocks noRot="1" noChangeArrowheads="1"/>
          </p:cNvSpPr>
          <p:nvPr/>
        </p:nvSpPr>
        <p:spPr bwMode="auto">
          <a:xfrm>
            <a:off x="911225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idx="1"/>
          </p:nvPr>
        </p:nvSpPr>
        <p:spPr>
          <a:xfrm>
            <a:off x="1271588" y="1628775"/>
            <a:ext cx="9237662" cy="5688013"/>
          </a:xfrm>
        </p:spPr>
        <p:txBody>
          <a:bodyPr rtlCol="0">
            <a:normAutofit/>
          </a:bodyPr>
          <a:lstStyle/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在一个软件配置项变成基线之前，仅需应用非正式的变化控制。 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一旦该对象经过了正式技术复审并获得批准，就创建了一个基线。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一旦一个软件配置项变成了基线，就开始实施项目级的变化控制。 </a:t>
            </a:r>
          </a:p>
        </p:txBody>
      </p:sp>
      <p:sp>
        <p:nvSpPr>
          <p:cNvPr id="16387" name="Rectangle 3"/>
          <p:cNvSpPr>
            <a:spLocks noRot="1" noChangeArrowheads="1"/>
          </p:cNvSpPr>
          <p:nvPr/>
        </p:nvSpPr>
        <p:spPr bwMode="auto">
          <a:xfrm>
            <a:off x="1055688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idx="1"/>
          </p:nvPr>
        </p:nvSpPr>
        <p:spPr>
          <a:xfrm>
            <a:off x="1487488" y="1989138"/>
            <a:ext cx="9094787" cy="504031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配置审计：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为了确保适当地实现了所需要的变化，</a:t>
            </a:r>
            <a:r>
              <a:rPr lang="zh-CN" altLang="en-US" sz="2800" b="1" dirty="0" smtClean="0">
                <a:latin typeface="+mn-ea"/>
                <a:ea typeface="+mn-ea"/>
              </a:rPr>
              <a:t>通常需要：</a:t>
            </a:r>
            <a:endParaRPr lang="zh-CN" altLang="en-US" sz="2800" b="1" dirty="0">
              <a:latin typeface="+mn-ea"/>
              <a:ea typeface="+mn-ea"/>
            </a:endParaRP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①正式的技术复审：技术正确性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②软件配置审计 ：补充措施</a:t>
            </a:r>
          </a:p>
        </p:txBody>
      </p:sp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1055688" y="133350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idx="1"/>
          </p:nvPr>
        </p:nvSpPr>
        <p:spPr>
          <a:xfrm>
            <a:off x="1703388" y="1817688"/>
            <a:ext cx="8785225" cy="504031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状态报告：</a:t>
            </a:r>
          </a:p>
          <a:p>
            <a:pPr lvl="1"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书写配置状态</a:t>
            </a:r>
            <a:r>
              <a:rPr lang="zh-CN" altLang="en-US" sz="2800" b="1" dirty="0" smtClean="0">
                <a:latin typeface="+mn-ea"/>
                <a:ea typeface="+mn-ea"/>
              </a:rPr>
              <a:t>报告回答：</a:t>
            </a:r>
            <a:endParaRPr lang="zh-CN" altLang="en-US" sz="2800" b="1" dirty="0">
              <a:latin typeface="+mn-ea"/>
              <a:ea typeface="+mn-ea"/>
            </a:endParaRP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①发生了什么事？</a:t>
            </a: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②谁做的这件事？</a:t>
            </a: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③何时发生的？</a:t>
            </a:r>
          </a:p>
          <a:p>
            <a:pPr marL="1020445" lvl="2" indent="-203835" defTabSz="816610" eaLnBrk="1" fontAlgn="auto" hangingPunct="1">
              <a:lnSpc>
                <a:spcPts val="384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④有什么影响？ </a:t>
            </a:r>
          </a:p>
        </p:txBody>
      </p:sp>
      <p:sp>
        <p:nvSpPr>
          <p:cNvPr id="18435" name="Rectangle 3"/>
          <p:cNvSpPr>
            <a:spLocks noRot="1" noChangeArrowheads="1"/>
          </p:cNvSpPr>
          <p:nvPr/>
        </p:nvSpPr>
        <p:spPr bwMode="auto">
          <a:xfrm>
            <a:off x="982663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idx="1"/>
          </p:nvPr>
        </p:nvSpPr>
        <p:spPr>
          <a:xfrm>
            <a:off x="1200150" y="1844675"/>
            <a:ext cx="10296525" cy="2952750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配置管理是项目管理的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基础工作</a:t>
            </a:r>
            <a:r>
              <a:rPr lang="zh-CN" altLang="en-US" sz="3200" b="1" dirty="0">
                <a:latin typeface="+mn-ea"/>
                <a:ea typeface="+mn-ea"/>
              </a:rPr>
              <a:t>之一：</a:t>
            </a:r>
          </a:p>
          <a:p>
            <a:pPr lvl="1"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软件配置管理是一个相对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独立</a:t>
            </a:r>
            <a:r>
              <a:rPr lang="zh-CN" altLang="en-US" sz="2800" b="1" dirty="0">
                <a:latin typeface="+mn-ea"/>
                <a:ea typeface="+mn-ea"/>
              </a:rPr>
              <a:t>的管理活动。 </a:t>
            </a:r>
          </a:p>
          <a:p>
            <a:pPr lvl="1"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其他许多的管理活动，多数都要以完善的配置管理作为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基础</a:t>
            </a:r>
            <a:r>
              <a:rPr lang="zh-CN" altLang="en-US" sz="2800" b="1" dirty="0">
                <a:latin typeface="+mn-ea"/>
                <a:ea typeface="+mn-ea"/>
              </a:rPr>
              <a:t>。 </a:t>
            </a:r>
          </a:p>
          <a:p>
            <a:pPr lvl="1" defTabSz="81661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从实际经验的总结来看，配置管理是诸多管理活动中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最易操作、最容易实现</a:t>
            </a:r>
            <a:r>
              <a:rPr lang="zh-CN" altLang="en-US" sz="2800" b="1" dirty="0">
                <a:latin typeface="+mn-ea"/>
                <a:ea typeface="+mn-ea"/>
              </a:rPr>
              <a:t>并且能在项目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最先体现出效果</a:t>
            </a:r>
            <a:r>
              <a:rPr lang="zh-CN" altLang="en-US" sz="2800" b="1" dirty="0">
                <a:latin typeface="+mn-ea"/>
                <a:ea typeface="+mn-ea"/>
              </a:rPr>
              <a:t>的管理手段。</a:t>
            </a:r>
          </a:p>
        </p:txBody>
      </p:sp>
      <p:sp>
        <p:nvSpPr>
          <p:cNvPr id="19459" name="Rectangle 3"/>
          <p:cNvSpPr>
            <a:spLocks noRot="1" noChangeArrowheads="1"/>
          </p:cNvSpPr>
          <p:nvPr/>
        </p:nvSpPr>
        <p:spPr bwMode="auto">
          <a:xfrm>
            <a:off x="1055688" y="1317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idx="1"/>
          </p:nvPr>
        </p:nvSpPr>
        <p:spPr>
          <a:xfrm>
            <a:off x="1033463" y="1844675"/>
            <a:ext cx="10298112" cy="4525963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为何需要软件配置管理：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软件开发项目的产品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数量急剧增加</a:t>
            </a:r>
            <a:r>
              <a:rPr lang="zh-CN" altLang="en-US" sz="2800" b="1" dirty="0">
                <a:latin typeface="+mn-ea"/>
                <a:ea typeface="+mn-ea"/>
              </a:rPr>
              <a:t>且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易被修改和变化</a:t>
            </a:r>
            <a:r>
              <a:rPr lang="zh-CN" altLang="en-US" sz="2800" b="1" dirty="0">
                <a:latin typeface="+mn-ea"/>
                <a:ea typeface="+mn-ea"/>
              </a:rPr>
              <a:t>。如何有效地管理这些产品以及它们之间的关系？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软件开发蕴含变化。如何应对变更？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产品各部件的版本问题。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工作人员之间既独立又联系的关系使得通常的管理手段力不从心。</a:t>
            </a:r>
          </a:p>
        </p:txBody>
      </p:sp>
      <p:sp>
        <p:nvSpPr>
          <p:cNvPr id="6147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62728435-004E-4746-8AD0-CDEE02281E5B}" type="slidenum">
              <a:rPr lang="en-US" altLang="zh-CN" sz="1200">
                <a:solidFill>
                  <a:srgbClr val="898989"/>
                </a:solidFill>
                <a:latin typeface="Arial" charset="0"/>
              </a:rPr>
              <a:pPr/>
              <a:t>2</a:t>
            </a:fld>
            <a:endParaRPr lang="en-US" altLang="zh-CN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6148" name="Rectangle 3"/>
          <p:cNvSpPr>
            <a:spLocks noRot="1" noChangeArrowheads="1"/>
          </p:cNvSpPr>
          <p:nvPr/>
        </p:nvSpPr>
        <p:spPr bwMode="auto">
          <a:xfrm>
            <a:off x="1055688" y="841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软件配置管理（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SCM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idx="1"/>
          </p:nvPr>
        </p:nvSpPr>
        <p:spPr>
          <a:xfrm>
            <a:off x="1416050" y="1700213"/>
            <a:ext cx="9756775" cy="452596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何为软件配置管理：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配置管理的目的是针对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变化</a:t>
            </a:r>
            <a:r>
              <a:rPr lang="zh-CN" altLang="en-US" sz="2800" b="1" dirty="0">
                <a:latin typeface="+mn-ea"/>
                <a:ea typeface="+mn-ea"/>
              </a:rPr>
              <a:t>、控制变化；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软件配置管理的目标是：</a:t>
            </a:r>
          </a:p>
          <a:p>
            <a:pPr marL="1020445" lvl="2" indent="-203835" defTabSz="81661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标识变更</a:t>
            </a:r>
          </a:p>
          <a:p>
            <a:pPr marL="1020445" lvl="2" indent="-203835" defTabSz="81661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控制变更</a:t>
            </a:r>
          </a:p>
          <a:p>
            <a:pPr marL="1020445" lvl="2" indent="-203835" defTabSz="81661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确保变更正确地实现</a:t>
            </a:r>
          </a:p>
          <a:p>
            <a:pPr marL="1020445" lvl="2" indent="-203835" defTabSz="81661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向其他有关的人报告变更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简言之：软件配置管理是软件系统发展过程中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管理和控制变化</a:t>
            </a:r>
            <a:r>
              <a:rPr lang="zh-CN" altLang="en-US" sz="2800" b="1" dirty="0">
                <a:latin typeface="+mn-ea"/>
                <a:ea typeface="+mn-ea"/>
              </a:rPr>
              <a:t>的规范。</a:t>
            </a:r>
          </a:p>
        </p:txBody>
      </p:sp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911225" y="841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软件配置管理（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SCM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idx="1"/>
          </p:nvPr>
        </p:nvSpPr>
        <p:spPr>
          <a:xfrm>
            <a:off x="1343472" y="1700808"/>
            <a:ext cx="9504363" cy="5040313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软件配置管理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Software Configuration Management</a:t>
            </a:r>
            <a:r>
              <a:rPr lang="zh-CN" altLang="en-US" sz="3200" b="1" dirty="0">
                <a:latin typeface="+mn-ea"/>
                <a:ea typeface="+mn-ea"/>
              </a:rPr>
              <a:t>）是一门应用技术、管理和监督相结合的学科，通过标识和文档来记录配置项的功能和物理特性、控制这些特性的变更、记录和报告变更的过程和状态，并验证它们与需求是否一致。</a:t>
            </a:r>
          </a:p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注意：软件配置管理不同于软件维护。</a:t>
            </a:r>
          </a:p>
        </p:txBody>
      </p:sp>
      <p:sp>
        <p:nvSpPr>
          <p:cNvPr id="8195" name="Rectangle 3"/>
          <p:cNvSpPr>
            <a:spLocks noRot="1" noChangeArrowheads="1"/>
          </p:cNvSpPr>
          <p:nvPr/>
        </p:nvSpPr>
        <p:spPr bwMode="auto">
          <a:xfrm>
            <a:off x="911225" y="92075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软件配置管理（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SCM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idx="1"/>
          </p:nvPr>
        </p:nvSpPr>
        <p:spPr>
          <a:xfrm>
            <a:off x="1343025" y="1773238"/>
            <a:ext cx="9793288" cy="5184775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600"/>
              </a:spcAft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软件配置项</a:t>
            </a:r>
            <a:r>
              <a:rPr lang="zh-CN" altLang="en-US" sz="3200" b="1" dirty="0">
                <a:latin typeface="+mn-ea"/>
                <a:ea typeface="+mn-ea"/>
              </a:rPr>
              <a:t>（</a:t>
            </a:r>
            <a:r>
              <a:rPr lang="en-US" altLang="zh-CN" sz="3200" b="1" dirty="0">
                <a:latin typeface="+mn-ea"/>
                <a:ea typeface="+mn-ea"/>
              </a:rPr>
              <a:t>Software Configuration Item</a:t>
            </a:r>
            <a:r>
              <a:rPr lang="zh-CN" altLang="en-US" sz="3200" b="1" dirty="0">
                <a:latin typeface="+mn-ea"/>
                <a:ea typeface="+mn-ea"/>
              </a:rPr>
              <a:t>） ：为了配置管理而作为单独实体处理的一个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工作产品</a:t>
            </a:r>
            <a:r>
              <a:rPr lang="zh-CN" altLang="en-US" sz="3200" b="1" dirty="0">
                <a:latin typeface="+mn-ea"/>
                <a:ea typeface="+mn-ea"/>
              </a:rPr>
              <a:t>或一段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软件，</a:t>
            </a:r>
            <a:r>
              <a:rPr lang="zh-CN" altLang="en-US" sz="3200" b="1" dirty="0">
                <a:latin typeface="+mn-ea"/>
                <a:ea typeface="+mn-ea"/>
              </a:rPr>
              <a:t>简称</a:t>
            </a:r>
            <a:r>
              <a:rPr lang="en-US" altLang="zh-CN" sz="3200" b="1" dirty="0">
                <a:latin typeface="+mn-ea"/>
                <a:ea typeface="+mn-ea"/>
              </a:rPr>
              <a:t>SCI</a:t>
            </a:r>
            <a:r>
              <a:rPr lang="zh-CN" altLang="en-US" sz="3200" b="1" dirty="0" smtClean="0">
                <a:latin typeface="+mn-ea"/>
                <a:ea typeface="+mn-ea"/>
              </a:rPr>
              <a:t>。即软件</a:t>
            </a:r>
            <a:r>
              <a:rPr lang="zh-CN" altLang="en-US" sz="3200" b="1" dirty="0">
                <a:latin typeface="+mn-ea"/>
                <a:ea typeface="+mn-ea"/>
              </a:rPr>
              <a:t>过程输出的全部计算机程序、文档、数据。</a:t>
            </a:r>
          </a:p>
          <a:p>
            <a:pPr defTabSz="816610" eaLnBrk="1" fontAlgn="auto" hangingPunct="1">
              <a:spcAft>
                <a:spcPts val="600"/>
              </a:spcAft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配置管理聚集</a:t>
            </a:r>
            <a:r>
              <a:rPr lang="zh-CN" altLang="en-US" sz="3200" b="1" dirty="0">
                <a:latin typeface="+mn-ea"/>
                <a:ea typeface="+mn-ea"/>
              </a:rPr>
              <a:t>：</a:t>
            </a:r>
            <a:r>
              <a:rPr lang="en-US" altLang="zh-CN" sz="3200" b="1" dirty="0">
                <a:latin typeface="+mn-ea"/>
                <a:ea typeface="+mn-ea"/>
              </a:rPr>
              <a:t>SCI</a:t>
            </a:r>
            <a:r>
              <a:rPr lang="zh-CN" altLang="en-US" sz="3200" b="1" dirty="0">
                <a:latin typeface="+mn-ea"/>
                <a:ea typeface="+mn-ea"/>
              </a:rPr>
              <a:t>的一个组合。简称</a:t>
            </a:r>
            <a:r>
              <a:rPr lang="en-US" altLang="zh-CN" sz="3200" b="1" dirty="0">
                <a:latin typeface="+mn-ea"/>
                <a:ea typeface="+mn-ea"/>
              </a:rPr>
              <a:t>CM</a:t>
            </a:r>
            <a:r>
              <a:rPr lang="zh-CN" altLang="en-US" sz="3200" b="1" dirty="0">
                <a:latin typeface="+mn-ea"/>
                <a:ea typeface="+mn-ea"/>
              </a:rPr>
              <a:t>聚集。</a:t>
            </a:r>
          </a:p>
          <a:p>
            <a:pPr defTabSz="816610" eaLnBrk="1" fontAlgn="auto" hangingPunct="1">
              <a:spcAft>
                <a:spcPts val="600"/>
              </a:spcAft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n-ea"/>
                <a:ea typeface="+mn-ea"/>
              </a:rPr>
              <a:t>版本</a:t>
            </a:r>
            <a:r>
              <a:rPr lang="zh-CN" altLang="en-US" sz="3200" b="1" dirty="0">
                <a:latin typeface="+mn-ea"/>
                <a:ea typeface="+mn-ea"/>
              </a:rPr>
              <a:t>：在一确定的时间点上，某个</a:t>
            </a:r>
            <a:r>
              <a:rPr lang="en-US" altLang="zh-CN" sz="3200" b="1" dirty="0">
                <a:latin typeface="+mn-ea"/>
                <a:ea typeface="+mn-ea"/>
              </a:rPr>
              <a:t>SCI</a:t>
            </a:r>
            <a:r>
              <a:rPr lang="zh-CN" altLang="en-US" sz="3200" b="1" dirty="0">
                <a:latin typeface="+mn-ea"/>
                <a:ea typeface="+mn-ea"/>
              </a:rPr>
              <a:t>或某个配置的状态。</a:t>
            </a:r>
          </a:p>
        </p:txBody>
      </p:sp>
      <p:sp>
        <p:nvSpPr>
          <p:cNvPr id="9219" name="Rectangle 3"/>
          <p:cNvSpPr>
            <a:spLocks noRot="1" noChangeArrowheads="1"/>
          </p:cNvSpPr>
          <p:nvPr/>
        </p:nvSpPr>
        <p:spPr bwMode="auto">
          <a:xfrm>
            <a:off x="839788" y="98425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idx="1"/>
          </p:nvPr>
        </p:nvSpPr>
        <p:spPr>
          <a:xfrm>
            <a:off x="1703388" y="1773238"/>
            <a:ext cx="8229600" cy="5184775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为了开发出高质量的软件产品，软件开发人员不仅要努力保证每个软件配置项正确，而且必须保证一个软件的所有配置项是完全一致的。</a:t>
            </a:r>
          </a:p>
        </p:txBody>
      </p:sp>
      <p:sp>
        <p:nvSpPr>
          <p:cNvPr id="10243" name="Rectangle 3"/>
          <p:cNvSpPr>
            <a:spLocks noRot="1" noChangeArrowheads="1"/>
          </p:cNvSpPr>
          <p:nvPr/>
        </p:nvSpPr>
        <p:spPr bwMode="auto">
          <a:xfrm>
            <a:off x="911225" y="44450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idx="1"/>
          </p:nvPr>
        </p:nvSpPr>
        <p:spPr>
          <a:xfrm>
            <a:off x="1343025" y="1412875"/>
            <a:ext cx="9937750" cy="5184775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ts val="3800"/>
              </a:lnSpc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基线</a:t>
            </a: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baseline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zh-CN" altLang="en-US" sz="2800" b="1" dirty="0" smtClean="0">
                <a:latin typeface="+mn-ea"/>
                <a:ea typeface="+mn-ea"/>
              </a:rPr>
              <a:t>：已经</a:t>
            </a:r>
            <a:r>
              <a:rPr lang="zh-CN" altLang="en-US" sz="2800" b="1" dirty="0">
                <a:latin typeface="+mn-ea"/>
                <a:ea typeface="+mn-ea"/>
              </a:rPr>
              <a:t>通过了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正式复审</a:t>
            </a:r>
            <a:r>
              <a:rPr lang="zh-CN" altLang="en-US" sz="2800" b="1" dirty="0">
                <a:latin typeface="+mn-ea"/>
                <a:ea typeface="+mn-ea"/>
              </a:rPr>
              <a:t>的规格说明或中间产品，它可以作为进一步开发的基础，并且只有通过正式的变化控制过程才能改变它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r>
              <a:rPr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基线</a:t>
            </a:r>
            <a:r>
              <a:rPr lang="zh-CN" altLang="en-US" sz="2800" b="1" dirty="0">
                <a:latin typeface="+mn-ea"/>
                <a:ea typeface="+mn-ea"/>
              </a:rPr>
              <a:t>就是通过了正式复审的软件配置项。</a:t>
            </a:r>
          </a:p>
          <a:p>
            <a:pPr defTabSz="816610" eaLnBrk="1" fontAlgn="auto" hangingPunct="1">
              <a:lnSpc>
                <a:spcPts val="3800"/>
              </a:lnSpc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项目数据库：</a:t>
            </a:r>
          </a:p>
          <a:p>
            <a:pPr lvl="1" defTabSz="816610" eaLnBrk="1" fontAlgn="auto" hangingPunct="1">
              <a:lnSpc>
                <a:spcPts val="3800"/>
              </a:lnSpc>
              <a:spcAft>
                <a:spcPts val="600"/>
              </a:spcAft>
              <a:defRPr/>
            </a:pPr>
            <a:r>
              <a:rPr lang="zh-CN" altLang="en-US" sz="2400" b="1" dirty="0">
                <a:latin typeface="+mn-ea"/>
                <a:ea typeface="+mn-ea"/>
              </a:rPr>
              <a:t>一旦一个</a:t>
            </a:r>
            <a:r>
              <a:rPr lang="en-US" altLang="zh-CN" sz="2400" b="1" dirty="0">
                <a:latin typeface="+mn-ea"/>
                <a:ea typeface="+mn-ea"/>
              </a:rPr>
              <a:t>SCI</a:t>
            </a:r>
            <a:r>
              <a:rPr lang="zh-CN" altLang="en-US" sz="2400" b="1" dirty="0">
                <a:latin typeface="+mn-ea"/>
                <a:ea typeface="+mn-ea"/>
              </a:rPr>
              <a:t>成为基线，就被存放到项目数据库中；</a:t>
            </a:r>
          </a:p>
          <a:p>
            <a:pPr lvl="1" defTabSz="816610" eaLnBrk="1" fontAlgn="auto" hangingPunct="1">
              <a:lnSpc>
                <a:spcPts val="3800"/>
              </a:lnSpc>
              <a:spcAft>
                <a:spcPts val="600"/>
              </a:spcAft>
              <a:defRPr/>
            </a:pPr>
            <a:r>
              <a:rPr lang="zh-CN" altLang="en-US" sz="2400" b="1" dirty="0">
                <a:latin typeface="+mn-ea"/>
                <a:ea typeface="+mn-ea"/>
              </a:rPr>
              <a:t>项目数据库和变更控制规程相结合，保护着项目的基线；</a:t>
            </a:r>
          </a:p>
        </p:txBody>
      </p:sp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1055688" y="66675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idx="1"/>
          </p:nvPr>
        </p:nvSpPr>
        <p:spPr>
          <a:xfrm>
            <a:off x="3143250" y="1484313"/>
            <a:ext cx="5545138" cy="649287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软件配置管理主要有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项任务</a:t>
            </a:r>
            <a:r>
              <a:rPr lang="zh-CN" altLang="en-US" sz="2800" b="1" dirty="0" smtClean="0">
                <a:latin typeface="+mn-ea"/>
                <a:ea typeface="+mn-ea"/>
              </a:rPr>
              <a:t>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11225" y="1095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软件配置管理过程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008438" y="2205038"/>
            <a:ext cx="36004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663575" indent="-25400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FFFF"/>
                </a:solidFill>
                <a:latin typeface="宋体" charset="-122"/>
              </a:rPr>
              <a:t>标识</a:t>
            </a:r>
          </a:p>
          <a:p>
            <a:pPr lvl="1" eaLnBrk="1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FFFF"/>
                </a:solidFill>
                <a:latin typeface="宋体" charset="-122"/>
              </a:rPr>
              <a:t>版本控制</a:t>
            </a:r>
          </a:p>
          <a:p>
            <a:pPr lvl="1" eaLnBrk="1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FFFF"/>
                </a:solidFill>
                <a:latin typeface="宋体" charset="-122"/>
              </a:rPr>
              <a:t>变化控制</a:t>
            </a:r>
          </a:p>
          <a:p>
            <a:pPr lvl="1" eaLnBrk="1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FFFF"/>
                </a:solidFill>
                <a:latin typeface="宋体" charset="-122"/>
              </a:rPr>
              <a:t>配置审计</a:t>
            </a:r>
          </a:p>
          <a:p>
            <a:pPr lvl="1" eaLnBrk="1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FFFFFF"/>
                </a:solidFill>
                <a:latin typeface="宋体" charset="-122"/>
              </a:rPr>
              <a:t>配置状态报告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idx="1"/>
          </p:nvPr>
        </p:nvSpPr>
        <p:spPr>
          <a:xfrm>
            <a:off x="1055688" y="1989138"/>
            <a:ext cx="10225087" cy="504031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标识软件配置中的对象：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必须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单独命名</a:t>
            </a:r>
            <a:r>
              <a:rPr lang="zh-CN" altLang="en-US" sz="2800" b="1" dirty="0">
                <a:latin typeface="+mn-ea"/>
                <a:ea typeface="+mn-ea"/>
              </a:rPr>
              <a:t>每个配置项，然后用面向对象方法组织它们 。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每个对象都有一组能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唯一地标识它的特征</a:t>
            </a:r>
            <a:r>
              <a:rPr lang="zh-CN" altLang="en-US" sz="2800" b="1" dirty="0">
                <a:latin typeface="+mn-ea"/>
                <a:ea typeface="+mn-ea"/>
              </a:rPr>
              <a:t>：名字、描述、资源表和“实现”。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所设计的标识模式必须能无歧义地标识每个对象的不同版本。 </a:t>
            </a:r>
          </a:p>
        </p:txBody>
      </p:sp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11225" y="1317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软件配置管理过程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10</TotalTime>
  <Words>773</Words>
  <Application>Microsoft Office PowerPoint</Application>
  <PresentationFormat>自定义</PresentationFormat>
  <Paragraphs>77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新版软件工程母版</vt:lpstr>
      <vt:lpstr>软件项目配置管理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软件项目规划与管理</dc:title>
  <dc:creator>HoHo</dc:creator>
  <cp:lastModifiedBy>chy</cp:lastModifiedBy>
  <cp:revision>558</cp:revision>
  <dcterms:created xsi:type="dcterms:W3CDTF">2003-03-18T12:24:51Z</dcterms:created>
  <dcterms:modified xsi:type="dcterms:W3CDTF">2023-04-13T12:10:23Z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97893674E1184F96A7247EC0DDBDCA41</vt:lpwstr>
  </property>
  <property fmtid="{D5CDD505-2E9C-101B-9397-08002B2CF9AE}" pid="3" name="KSOProductBuildVer">
    <vt:lpwstr>2052-11.1.0.10667</vt:lpwstr>
  </property>
</Properties>
</file>