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handoutMasterIdLst>
    <p:handoutMasterId r:id="rId30"/>
  </p:handoutMasterIdLst>
  <p:sldIdLst>
    <p:sldId id="586" r:id="rId2"/>
    <p:sldId id="538" r:id="rId3"/>
    <p:sldId id="539" r:id="rId4"/>
    <p:sldId id="540" r:id="rId5"/>
    <p:sldId id="541" r:id="rId6"/>
    <p:sldId id="542" r:id="rId7"/>
    <p:sldId id="543" r:id="rId8"/>
    <p:sldId id="544" r:id="rId9"/>
    <p:sldId id="545" r:id="rId10"/>
    <p:sldId id="546" r:id="rId11"/>
    <p:sldId id="552" r:id="rId12"/>
    <p:sldId id="588" r:id="rId13"/>
    <p:sldId id="553" r:id="rId14"/>
    <p:sldId id="554" r:id="rId15"/>
    <p:sldId id="555" r:id="rId16"/>
    <p:sldId id="556" r:id="rId17"/>
    <p:sldId id="557" r:id="rId18"/>
    <p:sldId id="558" r:id="rId19"/>
    <p:sldId id="559" r:id="rId20"/>
    <p:sldId id="589" r:id="rId21"/>
    <p:sldId id="590" r:id="rId22"/>
    <p:sldId id="591" r:id="rId23"/>
    <p:sldId id="592" r:id="rId24"/>
    <p:sldId id="568" r:id="rId25"/>
    <p:sldId id="569" r:id="rId26"/>
    <p:sldId id="570" r:id="rId27"/>
    <p:sldId id="571" r:id="rId28"/>
  </p:sldIdLst>
  <p:sldSz cx="12192000" cy="6858000"/>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3074">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9CDE"/>
    <a:srgbClr val="0C83B8"/>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88227" autoAdjust="0"/>
  </p:normalViewPr>
  <p:slideViewPr>
    <p:cSldViewPr>
      <p:cViewPr varScale="1">
        <p:scale>
          <a:sx n="58" d="100"/>
          <a:sy n="58" d="100"/>
        </p:scale>
        <p:origin x="960" y="48"/>
      </p:cViewPr>
      <p:guideLst>
        <p:guide orient="horz" pos="2160"/>
        <p:guide orient="horz" pos="3074"/>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6E02D0-BF2E-46F1-BA65-2EE13AE5D2AF}" type="doc">
      <dgm:prSet loTypeId="urn:microsoft.com/office/officeart/2005/8/layout/radial4#1" loCatId="relationship" qsTypeId="urn:microsoft.com/office/officeart/2005/8/quickstyle/3d2#1" qsCatId="3D" csTypeId="urn:microsoft.com/office/officeart/2005/8/colors/accent1_2#1" csCatId="accent1" phldr="1"/>
      <dgm:spPr/>
      <dgm:t>
        <a:bodyPr/>
        <a:lstStyle/>
        <a:p>
          <a:endParaRPr lang="zh-CN" altLang="en-US"/>
        </a:p>
      </dgm:t>
    </dgm:pt>
    <dgm:pt modelId="{7C150777-050C-4C1A-A046-C5D5F3EF3250}">
      <dgm:prSet phldrT="[文本]"/>
      <dgm:spPr>
        <a:solidFill>
          <a:schemeClr val="accent5">
            <a:lumMod val="50000"/>
          </a:schemeClr>
        </a:solidFill>
        <a:scene3d>
          <a:camera prst="orthographicFront"/>
          <a:lightRig rig="threePt" dir="t">
            <a:rot lat="0" lon="0" rev="7500000"/>
          </a:lightRig>
        </a:scene3d>
        <a:sp3d prstMaterial="plastic"/>
      </dgm:spPr>
      <dgm:t>
        <a:bodyPr/>
        <a:lstStyle/>
        <a:p>
          <a:r>
            <a:rPr lang="zh-CN" altLang="en-US" dirty="0" smtClean="0"/>
            <a:t>进程</a:t>
          </a:r>
          <a:endParaRPr lang="zh-CN" altLang="en-US" dirty="0"/>
        </a:p>
      </dgm:t>
    </dgm:pt>
    <dgm:pt modelId="{8C61C66F-E88C-48A9-BE46-70D9E271566F}" type="parTrans" cxnId="{2E39AC15-4A30-461F-AB2F-818D45B7C86D}">
      <dgm:prSet/>
      <dgm:spPr/>
      <dgm:t>
        <a:bodyPr/>
        <a:lstStyle/>
        <a:p>
          <a:endParaRPr lang="zh-CN" altLang="en-US"/>
        </a:p>
      </dgm:t>
    </dgm:pt>
    <dgm:pt modelId="{48AE9FED-1DD0-4CD4-BF1B-4D4AC29276F6}" type="sibTrans" cxnId="{2E39AC15-4A30-461F-AB2F-818D45B7C86D}">
      <dgm:prSet/>
      <dgm:spPr/>
      <dgm:t>
        <a:bodyPr/>
        <a:lstStyle/>
        <a:p>
          <a:endParaRPr lang="zh-CN" altLang="en-US"/>
        </a:p>
      </dgm:t>
    </dgm:pt>
    <dgm:pt modelId="{758ABAA9-8CEF-4889-BC2D-78A47E80BA9E}">
      <dgm:prSet phldrT="[文本]" custT="1"/>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sz="2000" b="1" dirty="0" smtClean="0"/>
            <a:t>应用程序的执行实例</a:t>
          </a:r>
          <a:endParaRPr lang="zh-CN" altLang="en-US" sz="2000" b="1" dirty="0"/>
        </a:p>
      </dgm:t>
    </dgm:pt>
    <dgm:pt modelId="{06040516-DE20-4399-B700-8677827AD279}" type="parTrans" cxnId="{00689025-D57E-4612-80FE-2A312E5DC7DC}">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B5F03A3F-4D9B-4359-9613-493158AB36CC}" type="sibTrans" cxnId="{00689025-D57E-4612-80FE-2A312E5DC7DC}">
      <dgm:prSet/>
      <dgm:spPr/>
      <dgm:t>
        <a:bodyPr/>
        <a:lstStyle/>
        <a:p>
          <a:endParaRPr lang="zh-CN" altLang="en-US"/>
        </a:p>
      </dgm:t>
    </dgm:pt>
    <dgm:pt modelId="{82E16DD6-A60B-4192-B74F-DF6BD6319BF9}">
      <dgm:prSet custT="1"/>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sz="2000" b="1" dirty="0" smtClean="0"/>
            <a:t>有独立的内存空间和系统资源</a:t>
          </a:r>
          <a:endParaRPr lang="en-US" sz="2000" b="1" dirty="0"/>
        </a:p>
      </dgm:t>
    </dgm:pt>
    <dgm:pt modelId="{71B26884-7CED-4905-B402-58B000CE47EA}" type="parTrans" cxnId="{BBF84D65-3852-4A57-8E8C-394301C7D252}">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1985646C-93AE-4CE0-B97F-AE47CBAE33D7}" type="sibTrans" cxnId="{BBF84D65-3852-4A57-8E8C-394301C7D252}">
      <dgm:prSet/>
      <dgm:spPr/>
      <dgm:t>
        <a:bodyPr/>
        <a:lstStyle/>
        <a:p>
          <a:endParaRPr lang="zh-CN" altLang="en-US"/>
        </a:p>
      </dgm:t>
    </dgm:pt>
    <dgm:pt modelId="{B62FDB3B-2127-4150-BEC7-09C86B2F7B4D}" type="pres">
      <dgm:prSet presAssocID="{BC6E02D0-BF2E-46F1-BA65-2EE13AE5D2AF}" presName="cycle" presStyleCnt="0">
        <dgm:presLayoutVars>
          <dgm:chMax val="1"/>
          <dgm:dir/>
          <dgm:animLvl val="ctr"/>
          <dgm:resizeHandles val="exact"/>
        </dgm:presLayoutVars>
      </dgm:prSet>
      <dgm:spPr/>
      <dgm:t>
        <a:bodyPr/>
        <a:lstStyle/>
        <a:p>
          <a:endParaRPr lang="zh-CN" altLang="en-US"/>
        </a:p>
      </dgm:t>
    </dgm:pt>
    <dgm:pt modelId="{B949CBCD-8221-4472-A98F-444C19410FE4}" type="pres">
      <dgm:prSet presAssocID="{7C150777-050C-4C1A-A046-C5D5F3EF3250}" presName="centerShape" presStyleLbl="node0" presStyleIdx="0" presStyleCnt="1" custScaleX="61298" custScaleY="57423" custLinFactNeighborY="-28143"/>
      <dgm:spPr/>
      <dgm:t>
        <a:bodyPr/>
        <a:lstStyle/>
        <a:p>
          <a:endParaRPr lang="zh-CN" altLang="en-US"/>
        </a:p>
      </dgm:t>
    </dgm:pt>
    <dgm:pt modelId="{DA4E525F-2D46-45C0-B24F-2A0D3AAE3EF4}" type="pres">
      <dgm:prSet presAssocID="{06040516-DE20-4399-B700-8677827AD279}" presName="parTrans" presStyleLbl="bgSibTrans2D1" presStyleIdx="0" presStyleCnt="2" custAng="10755029" custScaleX="29549" custLinFactNeighborX="40189"/>
      <dgm:spPr>
        <a:prstGeom prst="chevron">
          <a:avLst/>
        </a:prstGeom>
      </dgm:spPr>
      <dgm:t>
        <a:bodyPr/>
        <a:lstStyle/>
        <a:p>
          <a:endParaRPr lang="zh-CN" altLang="en-US"/>
        </a:p>
      </dgm:t>
    </dgm:pt>
    <dgm:pt modelId="{49D6756A-51DE-4170-B1D1-B0DF7D6BD6C2}" type="pres">
      <dgm:prSet presAssocID="{758ABAA9-8CEF-4889-BC2D-78A47E80BA9E}" presName="node" presStyleLbl="node1" presStyleIdx="0" presStyleCnt="2" custScaleX="230176" custScaleY="126481" custRadScaleRad="142939" custRadScaleInc="-13277">
        <dgm:presLayoutVars>
          <dgm:bulletEnabled val="1"/>
        </dgm:presLayoutVars>
      </dgm:prSet>
      <dgm:spPr/>
      <dgm:t>
        <a:bodyPr/>
        <a:lstStyle/>
        <a:p>
          <a:endParaRPr lang="zh-CN" altLang="en-US"/>
        </a:p>
      </dgm:t>
    </dgm:pt>
    <dgm:pt modelId="{B86E17A1-0A45-4748-8F0C-B5F244085820}" type="pres">
      <dgm:prSet presAssocID="{71B26884-7CED-4905-B402-58B000CE47EA}" presName="parTrans" presStyleLbl="bgSibTrans2D1" presStyleIdx="1" presStyleCnt="2" custFlipHor="1" custScaleX="29095" custLinFactNeighborX="-40130"/>
      <dgm:spPr>
        <a:prstGeom prst="chevron">
          <a:avLst/>
        </a:prstGeom>
      </dgm:spPr>
      <dgm:t>
        <a:bodyPr/>
        <a:lstStyle/>
        <a:p>
          <a:endParaRPr lang="zh-CN" altLang="en-US"/>
        </a:p>
      </dgm:t>
    </dgm:pt>
    <dgm:pt modelId="{C96F075B-2C08-4F59-B92F-F36A8928695C}" type="pres">
      <dgm:prSet presAssocID="{82E16DD6-A60B-4192-B74F-DF6BD6319BF9}" presName="node" presStyleLbl="node1" presStyleIdx="1" presStyleCnt="2" custScaleX="223634" custScaleY="126554" custRadScaleRad="146116" custRadScaleInc="13875">
        <dgm:presLayoutVars>
          <dgm:bulletEnabled val="1"/>
        </dgm:presLayoutVars>
      </dgm:prSet>
      <dgm:spPr/>
      <dgm:t>
        <a:bodyPr/>
        <a:lstStyle/>
        <a:p>
          <a:endParaRPr lang="zh-CN" altLang="en-US"/>
        </a:p>
      </dgm:t>
    </dgm:pt>
  </dgm:ptLst>
  <dgm:cxnLst>
    <dgm:cxn modelId="{8BDFBACC-3808-416D-8198-C9CDE860CDEF}" type="presOf" srcId="{06040516-DE20-4399-B700-8677827AD279}" destId="{DA4E525F-2D46-45C0-B24F-2A0D3AAE3EF4}" srcOrd="0" destOrd="0" presId="urn:microsoft.com/office/officeart/2005/8/layout/radial4#1"/>
    <dgm:cxn modelId="{00689025-D57E-4612-80FE-2A312E5DC7DC}" srcId="{7C150777-050C-4C1A-A046-C5D5F3EF3250}" destId="{758ABAA9-8CEF-4889-BC2D-78A47E80BA9E}" srcOrd="0" destOrd="0" parTransId="{06040516-DE20-4399-B700-8677827AD279}" sibTransId="{B5F03A3F-4D9B-4359-9613-493158AB36CC}"/>
    <dgm:cxn modelId="{A18C3E64-DBDB-4CFA-8B9A-2CDA7E9A6EB7}" type="presOf" srcId="{71B26884-7CED-4905-B402-58B000CE47EA}" destId="{B86E17A1-0A45-4748-8F0C-B5F244085820}" srcOrd="0" destOrd="0" presId="urn:microsoft.com/office/officeart/2005/8/layout/radial4#1"/>
    <dgm:cxn modelId="{712EF3ED-374A-4B7B-8435-9E8A39F18D53}" type="presOf" srcId="{7C150777-050C-4C1A-A046-C5D5F3EF3250}" destId="{B949CBCD-8221-4472-A98F-444C19410FE4}" srcOrd="0" destOrd="0" presId="urn:microsoft.com/office/officeart/2005/8/layout/radial4#1"/>
    <dgm:cxn modelId="{20EF284E-3F2E-4270-90D7-3FFDEBA36943}" type="presOf" srcId="{BC6E02D0-BF2E-46F1-BA65-2EE13AE5D2AF}" destId="{B62FDB3B-2127-4150-BEC7-09C86B2F7B4D}" srcOrd="0" destOrd="0" presId="urn:microsoft.com/office/officeart/2005/8/layout/radial4#1"/>
    <dgm:cxn modelId="{2E39AC15-4A30-461F-AB2F-818D45B7C86D}" srcId="{BC6E02D0-BF2E-46F1-BA65-2EE13AE5D2AF}" destId="{7C150777-050C-4C1A-A046-C5D5F3EF3250}" srcOrd="0" destOrd="0" parTransId="{8C61C66F-E88C-48A9-BE46-70D9E271566F}" sibTransId="{48AE9FED-1DD0-4CD4-BF1B-4D4AC29276F6}"/>
    <dgm:cxn modelId="{5B00C19E-AADC-4C32-ACA4-10CCB6589799}" type="presOf" srcId="{82E16DD6-A60B-4192-B74F-DF6BD6319BF9}" destId="{C96F075B-2C08-4F59-B92F-F36A8928695C}" srcOrd="0" destOrd="0" presId="urn:microsoft.com/office/officeart/2005/8/layout/radial4#1"/>
    <dgm:cxn modelId="{4BE0D4C1-DDCB-4AFA-BC60-79F296F13598}" type="presOf" srcId="{758ABAA9-8CEF-4889-BC2D-78A47E80BA9E}" destId="{49D6756A-51DE-4170-B1D1-B0DF7D6BD6C2}" srcOrd="0" destOrd="0" presId="urn:microsoft.com/office/officeart/2005/8/layout/radial4#1"/>
    <dgm:cxn modelId="{BBF84D65-3852-4A57-8E8C-394301C7D252}" srcId="{7C150777-050C-4C1A-A046-C5D5F3EF3250}" destId="{82E16DD6-A60B-4192-B74F-DF6BD6319BF9}" srcOrd="1" destOrd="0" parTransId="{71B26884-7CED-4905-B402-58B000CE47EA}" sibTransId="{1985646C-93AE-4CE0-B97F-AE47CBAE33D7}"/>
    <dgm:cxn modelId="{2D4DE110-C653-482D-9E27-DD88AA508955}" type="presParOf" srcId="{B62FDB3B-2127-4150-BEC7-09C86B2F7B4D}" destId="{B949CBCD-8221-4472-A98F-444C19410FE4}" srcOrd="0" destOrd="0" presId="urn:microsoft.com/office/officeart/2005/8/layout/radial4#1"/>
    <dgm:cxn modelId="{C55C4927-0674-4F6A-8313-5171B76340D4}" type="presParOf" srcId="{B62FDB3B-2127-4150-BEC7-09C86B2F7B4D}" destId="{DA4E525F-2D46-45C0-B24F-2A0D3AAE3EF4}" srcOrd="1" destOrd="0" presId="urn:microsoft.com/office/officeart/2005/8/layout/radial4#1"/>
    <dgm:cxn modelId="{43C7C670-3E3F-4FB6-B922-4D26A112F292}" type="presParOf" srcId="{B62FDB3B-2127-4150-BEC7-09C86B2F7B4D}" destId="{49D6756A-51DE-4170-B1D1-B0DF7D6BD6C2}" srcOrd="2" destOrd="0" presId="urn:microsoft.com/office/officeart/2005/8/layout/radial4#1"/>
    <dgm:cxn modelId="{DBC48F1D-A26F-4BEC-A66D-0E0C2AD39081}" type="presParOf" srcId="{B62FDB3B-2127-4150-BEC7-09C86B2F7B4D}" destId="{B86E17A1-0A45-4748-8F0C-B5F244085820}" srcOrd="3" destOrd="0" presId="urn:microsoft.com/office/officeart/2005/8/layout/radial4#1"/>
    <dgm:cxn modelId="{D9197B6E-B3D3-42BE-8F98-B017CC85EE39}" type="presParOf" srcId="{B62FDB3B-2127-4150-BEC7-09C86B2F7B4D}" destId="{C96F075B-2C08-4F59-B92F-F36A8928695C}" srcOrd="4" destOrd="0" presId="urn:microsoft.com/office/officeart/2005/8/layout/radial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E02D0-BF2E-46F1-BA65-2EE13AE5D2AF}" type="doc">
      <dgm:prSet loTypeId="urn:microsoft.com/office/officeart/2005/8/layout/radial4#2" loCatId="relationship" qsTypeId="urn:microsoft.com/office/officeart/2005/8/quickstyle/3d2#2" qsCatId="3D" csTypeId="urn:microsoft.com/office/officeart/2005/8/colors/accent1_2#2" csCatId="accent1" phldr="1"/>
      <dgm:spPr/>
      <dgm:t>
        <a:bodyPr/>
        <a:lstStyle/>
        <a:p>
          <a:endParaRPr lang="zh-CN" altLang="en-US"/>
        </a:p>
      </dgm:t>
    </dgm:pt>
    <dgm:pt modelId="{7C150777-050C-4C1A-A046-C5D5F3EF3250}">
      <dgm:prSet phldrT="[文本]"/>
      <dgm:spPr>
        <a:solidFill>
          <a:schemeClr val="accent5">
            <a:lumMod val="50000"/>
          </a:schemeClr>
        </a:solidFill>
        <a:scene3d>
          <a:camera prst="orthographicFront"/>
          <a:lightRig rig="threePt" dir="t">
            <a:rot lat="0" lon="0" rev="7500000"/>
          </a:lightRig>
        </a:scene3d>
        <a:sp3d prstMaterial="plastic"/>
      </dgm:spPr>
      <dgm:t>
        <a:bodyPr/>
        <a:lstStyle/>
        <a:p>
          <a:r>
            <a:rPr lang="zh-CN" altLang="en-US" dirty="0" smtClean="0"/>
            <a:t>线程</a:t>
          </a:r>
          <a:endParaRPr lang="zh-CN" altLang="en-US" dirty="0"/>
        </a:p>
      </dgm:t>
    </dgm:pt>
    <dgm:pt modelId="{8C61C66F-E88C-48A9-BE46-70D9E271566F}" type="parTrans" cxnId="{2E39AC15-4A30-461F-AB2F-818D45B7C86D}">
      <dgm:prSet/>
      <dgm:spPr/>
      <dgm:t>
        <a:bodyPr/>
        <a:lstStyle/>
        <a:p>
          <a:endParaRPr lang="zh-CN" altLang="en-US"/>
        </a:p>
      </dgm:t>
    </dgm:pt>
    <dgm:pt modelId="{48AE9FED-1DD0-4CD4-BF1B-4D4AC29276F6}" type="sibTrans" cxnId="{2E39AC15-4A30-461F-AB2F-818D45B7C86D}">
      <dgm:prSet/>
      <dgm:spPr/>
      <dgm:t>
        <a:bodyPr/>
        <a:lstStyle/>
        <a:p>
          <a:endParaRPr lang="zh-CN" altLang="en-US"/>
        </a:p>
      </dgm:t>
    </dgm:pt>
    <dgm:pt modelId="{758ABAA9-8CEF-4889-BC2D-78A47E80BA9E}">
      <dgm:prSet phldrT="[文本]" custT="1"/>
      <dgm:spPr>
        <a:solidFill>
          <a:schemeClr val="accent5">
            <a:lumMod val="50000"/>
          </a:schemeClr>
        </a:solidFill>
        <a:scene3d>
          <a:camera prst="orthographicFront"/>
          <a:lightRig rig="threePt" dir="t">
            <a:rot lat="0" lon="0" rev="7500000"/>
          </a:lightRig>
        </a:scene3d>
        <a:sp3d prstMaterial="plastic"/>
      </dgm:spPr>
      <dgm:t>
        <a:bodyPr/>
        <a:lstStyle/>
        <a:p>
          <a:pPr rtl="0"/>
          <a:r>
            <a:rPr lang="en-US" altLang="zh-CN" sz="2000" b="1" dirty="0" smtClean="0"/>
            <a:t>CPU</a:t>
          </a:r>
          <a:r>
            <a:rPr lang="zh-CN" altLang="en-US" sz="2000" b="1" dirty="0" smtClean="0"/>
            <a:t>调度和分派的基本单位</a:t>
          </a:r>
          <a:endParaRPr lang="zh-CN" altLang="en-US" sz="2000" b="1" dirty="0"/>
        </a:p>
      </dgm:t>
    </dgm:pt>
    <dgm:pt modelId="{06040516-DE20-4399-B700-8677827AD279}" type="parTrans" cxnId="{00689025-D57E-4612-80FE-2A312E5DC7DC}">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B5F03A3F-4D9B-4359-9613-493158AB36CC}" type="sibTrans" cxnId="{00689025-D57E-4612-80FE-2A312E5DC7DC}">
      <dgm:prSet/>
      <dgm:spPr/>
      <dgm:t>
        <a:bodyPr/>
        <a:lstStyle/>
        <a:p>
          <a:endParaRPr lang="zh-CN" altLang="en-US"/>
        </a:p>
      </dgm:t>
    </dgm:pt>
    <dgm:pt modelId="{82E16DD6-A60B-4192-B74F-DF6BD6319BF9}">
      <dgm:prSet custT="1"/>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sz="2000" b="1" dirty="0" smtClean="0"/>
            <a:t>进程中执行运算的最小单位，可完成一个独立的顺序控制流程</a:t>
          </a:r>
          <a:endParaRPr lang="en-US" sz="2000" b="1" dirty="0"/>
        </a:p>
      </dgm:t>
    </dgm:pt>
    <dgm:pt modelId="{71B26884-7CED-4905-B402-58B000CE47EA}" type="parTrans" cxnId="{BBF84D65-3852-4A57-8E8C-394301C7D252}">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1985646C-93AE-4CE0-B97F-AE47CBAE33D7}" type="sibTrans" cxnId="{BBF84D65-3852-4A57-8E8C-394301C7D252}">
      <dgm:prSet/>
      <dgm:spPr/>
      <dgm:t>
        <a:bodyPr/>
        <a:lstStyle/>
        <a:p>
          <a:endParaRPr lang="zh-CN" altLang="en-US"/>
        </a:p>
      </dgm:t>
    </dgm:pt>
    <dgm:pt modelId="{B62FDB3B-2127-4150-BEC7-09C86B2F7B4D}" type="pres">
      <dgm:prSet presAssocID="{BC6E02D0-BF2E-46F1-BA65-2EE13AE5D2AF}" presName="cycle" presStyleCnt="0">
        <dgm:presLayoutVars>
          <dgm:chMax val="1"/>
          <dgm:dir/>
          <dgm:animLvl val="ctr"/>
          <dgm:resizeHandles val="exact"/>
        </dgm:presLayoutVars>
      </dgm:prSet>
      <dgm:spPr/>
      <dgm:t>
        <a:bodyPr/>
        <a:lstStyle/>
        <a:p>
          <a:endParaRPr lang="zh-CN" altLang="en-US"/>
        </a:p>
      </dgm:t>
    </dgm:pt>
    <dgm:pt modelId="{B949CBCD-8221-4472-A98F-444C19410FE4}" type="pres">
      <dgm:prSet presAssocID="{7C150777-050C-4C1A-A046-C5D5F3EF3250}" presName="centerShape" presStyleLbl="node0" presStyleIdx="0" presStyleCnt="1" custScaleX="61298" custScaleY="57423" custLinFactNeighborY="-28143"/>
      <dgm:spPr/>
      <dgm:t>
        <a:bodyPr/>
        <a:lstStyle/>
        <a:p>
          <a:endParaRPr lang="zh-CN" altLang="en-US"/>
        </a:p>
      </dgm:t>
    </dgm:pt>
    <dgm:pt modelId="{DA4E525F-2D46-45C0-B24F-2A0D3AAE3EF4}" type="pres">
      <dgm:prSet presAssocID="{06040516-DE20-4399-B700-8677827AD279}" presName="parTrans" presStyleLbl="bgSibTrans2D1" presStyleIdx="0" presStyleCnt="2" custAng="10755029" custScaleX="29549" custLinFactNeighborX="40189"/>
      <dgm:spPr>
        <a:prstGeom prst="chevron">
          <a:avLst/>
        </a:prstGeom>
      </dgm:spPr>
      <dgm:t>
        <a:bodyPr/>
        <a:lstStyle/>
        <a:p>
          <a:endParaRPr lang="zh-CN" altLang="en-US"/>
        </a:p>
      </dgm:t>
    </dgm:pt>
    <dgm:pt modelId="{49D6756A-51DE-4170-B1D1-B0DF7D6BD6C2}" type="pres">
      <dgm:prSet presAssocID="{758ABAA9-8CEF-4889-BC2D-78A47E80BA9E}" presName="node" presStyleLbl="node1" presStyleIdx="0" presStyleCnt="2" custScaleX="230176" custScaleY="126481" custRadScaleRad="142939" custRadScaleInc="-13277">
        <dgm:presLayoutVars>
          <dgm:bulletEnabled val="1"/>
        </dgm:presLayoutVars>
      </dgm:prSet>
      <dgm:spPr/>
      <dgm:t>
        <a:bodyPr/>
        <a:lstStyle/>
        <a:p>
          <a:endParaRPr lang="zh-CN" altLang="en-US"/>
        </a:p>
      </dgm:t>
    </dgm:pt>
    <dgm:pt modelId="{B86E17A1-0A45-4748-8F0C-B5F244085820}" type="pres">
      <dgm:prSet presAssocID="{71B26884-7CED-4905-B402-58B000CE47EA}" presName="parTrans" presStyleLbl="bgSibTrans2D1" presStyleIdx="1" presStyleCnt="2" custFlipHor="1" custScaleX="29095" custLinFactNeighborX="-40130"/>
      <dgm:spPr>
        <a:prstGeom prst="chevron">
          <a:avLst/>
        </a:prstGeom>
      </dgm:spPr>
      <dgm:t>
        <a:bodyPr/>
        <a:lstStyle/>
        <a:p>
          <a:endParaRPr lang="zh-CN" altLang="en-US"/>
        </a:p>
      </dgm:t>
    </dgm:pt>
    <dgm:pt modelId="{C96F075B-2C08-4F59-B92F-F36A8928695C}" type="pres">
      <dgm:prSet presAssocID="{82E16DD6-A60B-4192-B74F-DF6BD6319BF9}" presName="node" presStyleLbl="node1" presStyleIdx="1" presStyleCnt="2" custScaleX="223634" custScaleY="126554" custRadScaleRad="146116" custRadScaleInc="13875">
        <dgm:presLayoutVars>
          <dgm:bulletEnabled val="1"/>
        </dgm:presLayoutVars>
      </dgm:prSet>
      <dgm:spPr/>
      <dgm:t>
        <a:bodyPr/>
        <a:lstStyle/>
        <a:p>
          <a:endParaRPr lang="zh-CN" altLang="en-US"/>
        </a:p>
      </dgm:t>
    </dgm:pt>
  </dgm:ptLst>
  <dgm:cxnLst>
    <dgm:cxn modelId="{00689025-D57E-4612-80FE-2A312E5DC7DC}" srcId="{7C150777-050C-4C1A-A046-C5D5F3EF3250}" destId="{758ABAA9-8CEF-4889-BC2D-78A47E80BA9E}" srcOrd="0" destOrd="0" parTransId="{06040516-DE20-4399-B700-8677827AD279}" sibTransId="{B5F03A3F-4D9B-4359-9613-493158AB36CC}"/>
    <dgm:cxn modelId="{CBFDBC0E-3E3D-4C90-A0E1-9321A5DBF23A}" type="presOf" srcId="{758ABAA9-8CEF-4889-BC2D-78A47E80BA9E}" destId="{49D6756A-51DE-4170-B1D1-B0DF7D6BD6C2}" srcOrd="0" destOrd="0" presId="urn:microsoft.com/office/officeart/2005/8/layout/radial4#2"/>
    <dgm:cxn modelId="{0ACC1B45-D58D-4A7F-809A-BEAFB9DC7D4F}" type="presOf" srcId="{BC6E02D0-BF2E-46F1-BA65-2EE13AE5D2AF}" destId="{B62FDB3B-2127-4150-BEC7-09C86B2F7B4D}" srcOrd="0" destOrd="0" presId="urn:microsoft.com/office/officeart/2005/8/layout/radial4#2"/>
    <dgm:cxn modelId="{C8208E67-92B3-4E78-BDD0-AEAAE754800B}" type="presOf" srcId="{7C150777-050C-4C1A-A046-C5D5F3EF3250}" destId="{B949CBCD-8221-4472-A98F-444C19410FE4}" srcOrd="0" destOrd="0" presId="urn:microsoft.com/office/officeart/2005/8/layout/radial4#2"/>
    <dgm:cxn modelId="{F17FEDFF-7DED-4384-B58A-CD4FB24E9D43}" type="presOf" srcId="{82E16DD6-A60B-4192-B74F-DF6BD6319BF9}" destId="{C96F075B-2C08-4F59-B92F-F36A8928695C}" srcOrd="0" destOrd="0" presId="urn:microsoft.com/office/officeart/2005/8/layout/radial4#2"/>
    <dgm:cxn modelId="{1A96E368-DC93-4767-B14A-DA54AC4C5CD7}" type="presOf" srcId="{71B26884-7CED-4905-B402-58B000CE47EA}" destId="{B86E17A1-0A45-4748-8F0C-B5F244085820}" srcOrd="0" destOrd="0" presId="urn:microsoft.com/office/officeart/2005/8/layout/radial4#2"/>
    <dgm:cxn modelId="{FA229E98-DA68-4069-9809-38AB0F2DCE70}" type="presOf" srcId="{06040516-DE20-4399-B700-8677827AD279}" destId="{DA4E525F-2D46-45C0-B24F-2A0D3AAE3EF4}" srcOrd="0" destOrd="0" presId="urn:microsoft.com/office/officeart/2005/8/layout/radial4#2"/>
    <dgm:cxn modelId="{2E39AC15-4A30-461F-AB2F-818D45B7C86D}" srcId="{BC6E02D0-BF2E-46F1-BA65-2EE13AE5D2AF}" destId="{7C150777-050C-4C1A-A046-C5D5F3EF3250}" srcOrd="0" destOrd="0" parTransId="{8C61C66F-E88C-48A9-BE46-70D9E271566F}" sibTransId="{48AE9FED-1DD0-4CD4-BF1B-4D4AC29276F6}"/>
    <dgm:cxn modelId="{BBF84D65-3852-4A57-8E8C-394301C7D252}" srcId="{7C150777-050C-4C1A-A046-C5D5F3EF3250}" destId="{82E16DD6-A60B-4192-B74F-DF6BD6319BF9}" srcOrd="1" destOrd="0" parTransId="{71B26884-7CED-4905-B402-58B000CE47EA}" sibTransId="{1985646C-93AE-4CE0-B97F-AE47CBAE33D7}"/>
    <dgm:cxn modelId="{DC812A3B-BAE6-4990-A8EB-5D99D7B60A12}" type="presParOf" srcId="{B62FDB3B-2127-4150-BEC7-09C86B2F7B4D}" destId="{B949CBCD-8221-4472-A98F-444C19410FE4}" srcOrd="0" destOrd="0" presId="urn:microsoft.com/office/officeart/2005/8/layout/radial4#2"/>
    <dgm:cxn modelId="{B196CD85-EB1D-4129-9C2A-B3CFE7660E64}" type="presParOf" srcId="{B62FDB3B-2127-4150-BEC7-09C86B2F7B4D}" destId="{DA4E525F-2D46-45C0-B24F-2A0D3AAE3EF4}" srcOrd="1" destOrd="0" presId="urn:microsoft.com/office/officeart/2005/8/layout/radial4#2"/>
    <dgm:cxn modelId="{6709196B-EBBB-452B-82D8-BCF5B4AF84F8}" type="presParOf" srcId="{B62FDB3B-2127-4150-BEC7-09C86B2F7B4D}" destId="{49D6756A-51DE-4170-B1D1-B0DF7D6BD6C2}" srcOrd="2" destOrd="0" presId="urn:microsoft.com/office/officeart/2005/8/layout/radial4#2"/>
    <dgm:cxn modelId="{315014E6-6B57-4136-A5B4-7366AE167394}" type="presParOf" srcId="{B62FDB3B-2127-4150-BEC7-09C86B2F7B4D}" destId="{B86E17A1-0A45-4748-8F0C-B5F244085820}" srcOrd="3" destOrd="0" presId="urn:microsoft.com/office/officeart/2005/8/layout/radial4#2"/>
    <dgm:cxn modelId="{FB7C0F58-0FA0-4A1B-9B55-5F812D3E27D9}" type="presParOf" srcId="{B62FDB3B-2127-4150-BEC7-09C86B2F7B4D}" destId="{C96F075B-2C08-4F59-B92F-F36A8928695C}" srcOrd="4" destOrd="0" presId="urn:microsoft.com/office/officeart/2005/8/layout/radial4#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9CBCD-8221-4472-A98F-444C19410FE4}">
      <dsp:nvSpPr>
        <dsp:cNvPr id="0" name=""/>
        <dsp:cNvSpPr/>
      </dsp:nvSpPr>
      <dsp:spPr>
        <a:xfrm>
          <a:off x="3971404" y="366069"/>
          <a:ext cx="849913" cy="796185"/>
        </a:xfrm>
        <a:prstGeom prst="ellipse">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t>进程</a:t>
          </a:r>
          <a:endParaRPr lang="zh-CN" altLang="en-US" sz="2200" kern="1200" dirty="0"/>
        </a:p>
      </dsp:txBody>
      <dsp:txXfrm>
        <a:off x="4095871" y="482668"/>
        <a:ext cx="600979" cy="562987"/>
      </dsp:txXfrm>
    </dsp:sp>
    <dsp:sp modelId="{DA4E525F-2D46-45C0-B24F-2A0D3AAE3EF4}">
      <dsp:nvSpPr>
        <dsp:cNvPr id="0" name=""/>
        <dsp:cNvSpPr/>
      </dsp:nvSpPr>
      <dsp:spPr>
        <a:xfrm rot="21546694">
          <a:off x="3406197" y="570128"/>
          <a:ext cx="549287" cy="395160"/>
        </a:xfrm>
        <a:prstGeom prst="chevron">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a:contourClr>
            <a:schemeClr val="bg1"/>
          </a:contourClr>
        </a:sp3d>
      </dsp:spPr>
      <dsp:style>
        <a:lnRef idx="0">
          <a:scrgbClr r="0" g="0" b="0"/>
        </a:lnRef>
        <a:fillRef idx="1">
          <a:scrgbClr r="0" g="0" b="0"/>
        </a:fillRef>
        <a:effectRef idx="2">
          <a:scrgbClr r="0" g="0" b="0"/>
        </a:effectRef>
        <a:fontRef idx="minor">
          <a:schemeClr val="lt1"/>
        </a:fontRef>
      </dsp:style>
    </dsp:sp>
    <dsp:sp modelId="{49D6756A-51DE-4170-B1D1-B0DF7D6BD6C2}">
      <dsp:nvSpPr>
        <dsp:cNvPr id="0" name=""/>
        <dsp:cNvSpPr/>
      </dsp:nvSpPr>
      <dsp:spPr>
        <a:xfrm>
          <a:off x="488378" y="103558"/>
          <a:ext cx="3031879" cy="1332806"/>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zh-CN" altLang="en-US" sz="2000" b="1" kern="1200" dirty="0" smtClean="0"/>
            <a:t>应用程序的执行实例</a:t>
          </a:r>
          <a:endParaRPr lang="zh-CN" altLang="en-US" sz="2000" b="1" kern="1200" dirty="0"/>
        </a:p>
      </dsp:txBody>
      <dsp:txXfrm>
        <a:off x="527415" y="142595"/>
        <a:ext cx="2953805" cy="1254732"/>
      </dsp:txXfrm>
    </dsp:sp>
    <dsp:sp modelId="{B86E17A1-0A45-4748-8F0C-B5F244085820}">
      <dsp:nvSpPr>
        <dsp:cNvPr id="0" name=""/>
        <dsp:cNvSpPr/>
      </dsp:nvSpPr>
      <dsp:spPr>
        <a:xfrm rot="21591331" flipH="1">
          <a:off x="4843230" y="570354"/>
          <a:ext cx="558123" cy="395160"/>
        </a:xfrm>
        <a:prstGeom prst="chevron">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a:contourClr>
            <a:schemeClr val="bg1"/>
          </a:contourClr>
        </a:sp3d>
      </dsp:spPr>
      <dsp:style>
        <a:lnRef idx="0">
          <a:scrgbClr r="0" g="0" b="0"/>
        </a:lnRef>
        <a:fillRef idx="1">
          <a:scrgbClr r="0" g="0" b="0"/>
        </a:fillRef>
        <a:effectRef idx="2">
          <a:scrgbClr r="0" g="0" b="0"/>
        </a:effectRef>
        <a:fontRef idx="minor">
          <a:schemeClr val="lt1"/>
        </a:fontRef>
      </dsp:style>
    </dsp:sp>
    <dsp:sp modelId="{C96F075B-2C08-4F59-B92F-F36A8928695C}">
      <dsp:nvSpPr>
        <dsp:cNvPr id="0" name=""/>
        <dsp:cNvSpPr/>
      </dsp:nvSpPr>
      <dsp:spPr>
        <a:xfrm>
          <a:off x="5378381" y="103564"/>
          <a:ext cx="2945708" cy="1333575"/>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zh-CN" altLang="en-US" sz="2000" b="1" kern="1200" dirty="0" smtClean="0"/>
            <a:t>有独立的内存空间和系统资源</a:t>
          </a:r>
          <a:endParaRPr lang="en-US" sz="2000" b="1" kern="1200" dirty="0"/>
        </a:p>
      </dsp:txBody>
      <dsp:txXfrm>
        <a:off x="5417440" y="142623"/>
        <a:ext cx="2867590" cy="1255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9CBCD-8221-4472-A98F-444C19410FE4}">
      <dsp:nvSpPr>
        <dsp:cNvPr id="0" name=""/>
        <dsp:cNvSpPr/>
      </dsp:nvSpPr>
      <dsp:spPr>
        <a:xfrm>
          <a:off x="3971404" y="366069"/>
          <a:ext cx="849913" cy="796185"/>
        </a:xfrm>
        <a:prstGeom prst="ellipse">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t>线程</a:t>
          </a:r>
          <a:endParaRPr lang="zh-CN" altLang="en-US" sz="2200" kern="1200" dirty="0"/>
        </a:p>
      </dsp:txBody>
      <dsp:txXfrm>
        <a:off x="4095871" y="482668"/>
        <a:ext cx="600979" cy="562987"/>
      </dsp:txXfrm>
    </dsp:sp>
    <dsp:sp modelId="{DA4E525F-2D46-45C0-B24F-2A0D3AAE3EF4}">
      <dsp:nvSpPr>
        <dsp:cNvPr id="0" name=""/>
        <dsp:cNvSpPr/>
      </dsp:nvSpPr>
      <dsp:spPr>
        <a:xfrm rot="21546694">
          <a:off x="3406197" y="570128"/>
          <a:ext cx="549287" cy="395160"/>
        </a:xfrm>
        <a:prstGeom prst="chevron">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a:contourClr>
            <a:schemeClr val="bg1"/>
          </a:contourClr>
        </a:sp3d>
      </dsp:spPr>
      <dsp:style>
        <a:lnRef idx="0">
          <a:scrgbClr r="0" g="0" b="0"/>
        </a:lnRef>
        <a:fillRef idx="1">
          <a:scrgbClr r="0" g="0" b="0"/>
        </a:fillRef>
        <a:effectRef idx="2">
          <a:scrgbClr r="0" g="0" b="0"/>
        </a:effectRef>
        <a:fontRef idx="minor">
          <a:schemeClr val="lt1"/>
        </a:fontRef>
      </dsp:style>
    </dsp:sp>
    <dsp:sp modelId="{49D6756A-51DE-4170-B1D1-B0DF7D6BD6C2}">
      <dsp:nvSpPr>
        <dsp:cNvPr id="0" name=""/>
        <dsp:cNvSpPr/>
      </dsp:nvSpPr>
      <dsp:spPr>
        <a:xfrm>
          <a:off x="488378" y="103558"/>
          <a:ext cx="3031879" cy="1332806"/>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en-US" altLang="zh-CN" sz="2000" b="1" kern="1200" dirty="0" smtClean="0"/>
            <a:t>CPU</a:t>
          </a:r>
          <a:r>
            <a:rPr lang="zh-CN" altLang="en-US" sz="2000" b="1" kern="1200" dirty="0" smtClean="0"/>
            <a:t>调度和分派的基本单位</a:t>
          </a:r>
          <a:endParaRPr lang="zh-CN" altLang="en-US" sz="2000" b="1" kern="1200" dirty="0"/>
        </a:p>
      </dsp:txBody>
      <dsp:txXfrm>
        <a:off x="527415" y="142595"/>
        <a:ext cx="2953805" cy="1254732"/>
      </dsp:txXfrm>
    </dsp:sp>
    <dsp:sp modelId="{B86E17A1-0A45-4748-8F0C-B5F244085820}">
      <dsp:nvSpPr>
        <dsp:cNvPr id="0" name=""/>
        <dsp:cNvSpPr/>
      </dsp:nvSpPr>
      <dsp:spPr>
        <a:xfrm rot="21591331" flipH="1">
          <a:off x="4843230" y="570354"/>
          <a:ext cx="558123" cy="395160"/>
        </a:xfrm>
        <a:prstGeom prst="chevron">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a:contourClr>
            <a:schemeClr val="bg1"/>
          </a:contourClr>
        </a:sp3d>
      </dsp:spPr>
      <dsp:style>
        <a:lnRef idx="0">
          <a:scrgbClr r="0" g="0" b="0"/>
        </a:lnRef>
        <a:fillRef idx="1">
          <a:scrgbClr r="0" g="0" b="0"/>
        </a:fillRef>
        <a:effectRef idx="2">
          <a:scrgbClr r="0" g="0" b="0"/>
        </a:effectRef>
        <a:fontRef idx="minor">
          <a:schemeClr val="lt1"/>
        </a:fontRef>
      </dsp:style>
    </dsp:sp>
    <dsp:sp modelId="{C96F075B-2C08-4F59-B92F-F36A8928695C}">
      <dsp:nvSpPr>
        <dsp:cNvPr id="0" name=""/>
        <dsp:cNvSpPr/>
      </dsp:nvSpPr>
      <dsp:spPr>
        <a:xfrm>
          <a:off x="5378381" y="103564"/>
          <a:ext cx="2945708" cy="1333575"/>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zh-CN" altLang="en-US" sz="2000" b="1" kern="1200" dirty="0" smtClean="0"/>
            <a:t>进程中执行运算的最小单位，可完成一个独立的顺序控制流程</a:t>
          </a:r>
          <a:endParaRPr lang="en-US" sz="2000" b="1" kern="1200" dirty="0"/>
        </a:p>
      </dsp:txBody>
      <dsp:txXfrm>
        <a:off x="5417440" y="142623"/>
        <a:ext cx="2867590" cy="1255457"/>
      </dsp:txXfrm>
    </dsp:sp>
  </dsp:spTree>
</dsp:drawing>
</file>

<file path=ppt/diagrams/layout1.xml><?xml version="1.0" encoding="utf-8"?>
<dgm:layoutDef xmlns:dgm="http://schemas.openxmlformats.org/drawingml/2006/diagram" xmlns:a="http://schemas.openxmlformats.org/drawingml/2006/main" uniqueId="urn:microsoft.com/office/officeart/2005/8/layout/radial4#1">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2">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FEF0D6A8-40AF-446F-8900-B0DA3DF0842A}" type="slidenum">
              <a:rPr lang="zh-CN" altLang="en-US"/>
              <a:t>‹#›</a:t>
            </a:fld>
            <a:endParaRPr lang="en-US" altLang="zh-CN"/>
          </a:p>
        </p:txBody>
      </p:sp>
    </p:spTree>
    <p:extLst>
      <p:ext uri="{BB962C8B-B14F-4D97-AF65-F5344CB8AC3E}">
        <p14:creationId xmlns:p14="http://schemas.microsoft.com/office/powerpoint/2010/main" val="2024279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E92D0433-E955-4DC9-8EAD-FEF123459CD4}" type="slidenum">
              <a:rPr lang="zh-CN" altLang="en-US"/>
              <a:t>‹#›</a:t>
            </a:fld>
            <a:endParaRPr lang="en-US" altLang="zh-CN"/>
          </a:p>
        </p:txBody>
      </p:sp>
    </p:spTree>
    <p:extLst>
      <p:ext uri="{BB962C8B-B14F-4D97-AF65-F5344CB8AC3E}">
        <p14:creationId xmlns:p14="http://schemas.microsoft.com/office/powerpoint/2010/main" val="166136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教学指导：结合生活案例解释程序的概念</a:t>
            </a:r>
          </a:p>
        </p:txBody>
      </p:sp>
      <p:sp>
        <p:nvSpPr>
          <p:cNvPr id="4" name="灯片编号占位符 3"/>
          <p:cNvSpPr>
            <a:spLocks noGrp="1"/>
          </p:cNvSpPr>
          <p:nvPr>
            <p:ph type="sldNum" sz="quarter" idx="5"/>
          </p:nvPr>
        </p:nvSpPr>
        <p:spPr/>
        <p:txBody>
          <a:bodyPr/>
          <a:lstStyle/>
          <a:p>
            <a:pPr>
              <a:defRPr/>
            </a:pPr>
            <a:fld id="{0E0C1797-1148-42EB-9D75-3E16B85E6152}" type="slidenum">
              <a:rPr lang="zh-CN" altLang="en-US" smtClean="0"/>
              <a:t>2</a:t>
            </a:fld>
            <a:endParaRPr lang="en-US" altLang="zh-CN"/>
          </a:p>
        </p:txBody>
      </p:sp>
    </p:spTree>
    <p:extLst>
      <p:ext uri="{BB962C8B-B14F-4D97-AF65-F5344CB8AC3E}">
        <p14:creationId xmlns:p14="http://schemas.microsoft.com/office/powerpoint/2010/main" val="391895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4BE93DC-A332-431F-860A-FE8726CE0198}" type="slidenum">
              <a:rPr lang="zh-CN" altLang="en-US" smtClean="0"/>
              <a:t>6</a:t>
            </a:fld>
            <a:endParaRPr lang="en-US" altLang="zh-CN"/>
          </a:p>
        </p:txBody>
      </p:sp>
    </p:spTree>
    <p:extLst>
      <p:ext uri="{BB962C8B-B14F-4D97-AF65-F5344CB8AC3E}">
        <p14:creationId xmlns:p14="http://schemas.microsoft.com/office/powerpoint/2010/main" val="244983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4B17096-953A-4530-8D91-F04F3D1C07A7}" type="slidenum">
              <a:rPr lang="zh-CN" altLang="en-US" smtClean="0"/>
              <a:t>8</a:t>
            </a:fld>
            <a:endParaRPr lang="en-US" altLang="zh-CN"/>
          </a:p>
        </p:txBody>
      </p:sp>
    </p:spTree>
    <p:extLst>
      <p:ext uri="{BB962C8B-B14F-4D97-AF65-F5344CB8AC3E}">
        <p14:creationId xmlns:p14="http://schemas.microsoft.com/office/powerpoint/2010/main" val="126358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87C04A9D-70C3-45A0-83BA-D6AC9A949F8E}" type="slidenum">
              <a:rPr lang="zh-CN" altLang="en-US" smtClean="0"/>
              <a:t>9</a:t>
            </a:fld>
            <a:endParaRPr lang="en-US" altLang="zh-CN"/>
          </a:p>
        </p:txBody>
      </p:sp>
    </p:spTree>
    <p:extLst>
      <p:ext uri="{BB962C8B-B14F-4D97-AF65-F5344CB8AC3E}">
        <p14:creationId xmlns:p14="http://schemas.microsoft.com/office/powerpoint/2010/main" val="1154262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标题 1"/>
          <p:cNvSpPr>
            <a:spLocks noGrp="1"/>
          </p:cNvSpPr>
          <p:nvPr>
            <p:ph type="ctrTitle"/>
          </p:nvPr>
        </p:nvSpPr>
        <p:spPr>
          <a:xfrm>
            <a:off x="914400" y="2105028"/>
            <a:ext cx="10363200" cy="1470025"/>
          </a:xfrm>
          <a:noFill/>
        </p:spPr>
        <p:txBody>
          <a:bodyPr>
            <a:normAutofit/>
          </a:bodyPr>
          <a:lstStyle>
            <a:lvl1pPr algn="ctr">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952464" y="3605226"/>
            <a:ext cx="10382323" cy="1752600"/>
          </a:xfrm>
        </p:spPr>
        <p:txBody>
          <a:bodyPr/>
          <a:lstStyle>
            <a:lvl1pPr marL="0" indent="0" algn="ctr">
              <a:buNone/>
              <a:defRPr sz="2800"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灯片编号占位符 5"/>
          <p:cNvSpPr>
            <a:spLocks noGrp="1"/>
          </p:cNvSpPr>
          <p:nvPr>
            <p:ph type="sldNum" sz="quarter" idx="10"/>
          </p:nvPr>
        </p:nvSpPr>
        <p:spPr>
          <a:xfrm>
            <a:off x="8737600" y="6356350"/>
            <a:ext cx="2844800" cy="365125"/>
          </a:xfrm>
        </p:spPr>
        <p:txBody>
          <a:bodyPr/>
          <a:lstStyle>
            <a:lvl1pPr>
              <a:defRPr/>
            </a:lvl1pPr>
          </a:lstStyle>
          <a:p>
            <a:pPr>
              <a:defRPr/>
            </a:pPr>
            <a:fld id="{EE4C4362-3D3F-4321-BD03-98420FD9FFF6}" type="slidenum">
              <a:rPr lang="zh-CN" altLang="en-US"/>
              <a:t>‹#›</a:t>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EE6918E-EAD3-4B33-BA0C-4AF66A87096C}" type="slidenum">
              <a:rPr lang="zh-CN" altLang="en-US"/>
              <a:t>‹#›</a:t>
            </a:fld>
            <a:r>
              <a:rPr lang="en-US" altLang="zh-CN" dirty="0" smtClean="0"/>
              <a:t>/</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9617" y="80963"/>
            <a:ext cx="27432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80017" y="80963"/>
            <a:ext cx="80264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9651AD9-EA09-4BFF-8A30-583EFD476F7F}" type="slidenum">
              <a:rPr lang="zh-CN" altLang="en-US"/>
              <a:t>‹#›</a:t>
            </a:fld>
            <a:r>
              <a:rPr lang="en-US" altLang="zh-CN" dirty="0" smtClean="0"/>
              <a:t>/</a:t>
            </a:r>
            <a:endParaRPr lang="zh-CN" alt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2834" y="879475"/>
            <a:ext cx="11664951" cy="787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32834" y="1673226"/>
            <a:ext cx="11664951" cy="4460875"/>
          </a:xfrm>
        </p:spPr>
        <p:txBody>
          <a:bodyPr/>
          <a:lstStyle/>
          <a:p>
            <a:pPr lvl="0"/>
            <a:endParaRPr lang="zh-CN" altLang="en-US" noProof="0" smtClean="0"/>
          </a:p>
        </p:txBody>
      </p:sp>
    </p:spTree>
    <p:extLst>
      <p:ext uri="{BB962C8B-B14F-4D97-AF65-F5344CB8AC3E}">
        <p14:creationId xmlns:p14="http://schemas.microsoft.com/office/powerpoint/2010/main" val="394943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0247" y="285728"/>
            <a:ext cx="6142569"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45672" y="1214422"/>
            <a:ext cx="10193864"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F7CA5815-3629-48EB-B7D6-A184792B3B0C}" type="slidenum">
              <a:rPr lang="zh-CN" altLang="en-US"/>
              <a:t>‹#›</a:t>
            </a:fld>
            <a:r>
              <a:rPr lang="en-US" altLang="zh-CN" dirty="0"/>
              <a:t>/3</a:t>
            </a:r>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38341"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638341"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D3D11E4A-214D-4CD6-8873-A4C0DB000C71}" type="slidenum">
              <a:rPr lang="zh-CN" altLang="en-US"/>
              <a:t>‹#›</a:t>
            </a:fld>
            <a:r>
              <a:rPr lang="en-US" altLang="zh-CN" dirty="0" smtClean="0"/>
              <a:t>/</a:t>
            </a:r>
            <a:endParaRPr lang="zh-CN" alt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07533" y="1276350"/>
            <a:ext cx="5185833"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96567" y="1276350"/>
            <a:ext cx="5185833"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19DD3167-FC4E-4A8E-B8D7-E5D7F71509F5}" type="slidenum">
              <a:rPr lang="zh-CN" altLang="en-US"/>
              <a:t>‹#›</a:t>
            </a:fld>
            <a:r>
              <a:rPr lang="en-US" altLang="zh-CN" dirty="0" smtClean="0"/>
              <a:t>/</a:t>
            </a:r>
            <a:endParaRPr lang="zh-CN" alt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7ECAF7F4-7CF3-496A-B580-6F1217DF0E66}" type="slidenum">
              <a:rPr lang="zh-CN" altLang="en-US"/>
              <a:t>‹#›</a:t>
            </a:fld>
            <a:r>
              <a:rPr lang="en-US" altLang="zh-CN" dirty="0" smtClean="0"/>
              <a:t>/</a:t>
            </a:r>
            <a:endParaRPr lang="zh-CN" alt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B61243D0-C415-4A78-B26B-184A02FEBA41}" type="slidenum">
              <a:rPr lang="zh-CN" altLang="en-US"/>
              <a:t>‹#›</a:t>
            </a:fld>
            <a:r>
              <a:rPr lang="en-US" altLang="zh-CN" dirty="0"/>
              <a:t>/43</a:t>
            </a:r>
            <a:endParaRPr lang="zh-CN" alt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A1E462B4-A2A3-43BC-A253-1DAA0A746FBE}" type="slidenum">
              <a:rPr lang="zh-CN" altLang="en-US"/>
              <a:t>‹#›</a:t>
            </a:fld>
            <a:r>
              <a:rPr lang="en-US" altLang="zh-CN" dirty="0" smtClean="0"/>
              <a:t>/</a:t>
            </a:r>
            <a:endParaRPr lang="zh-CN" alt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9D9993CF-DF56-4E27-9494-15B9B200DB95}" type="slidenum">
              <a:rPr lang="zh-CN" altLang="en-US"/>
              <a:t>‹#›</a:t>
            </a:fld>
            <a:r>
              <a:rPr lang="en-US" altLang="zh-CN" dirty="0" smtClean="0"/>
              <a:t>/</a:t>
            </a:r>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971BB404-E0AD-4BA4-8731-6B2EE8E74679}" type="slidenum">
              <a:rPr lang="zh-CN" altLang="en-US"/>
              <a:t>‹#›</a:t>
            </a:fld>
            <a:r>
              <a:rPr lang="en-US" altLang="zh-CN" dirty="0" smtClean="0"/>
              <a:t>/</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12192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1007533" y="1214438"/>
            <a:ext cx="10574867"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5715000" y="295275"/>
            <a:ext cx="6237817"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5" name="灯片编号占位符 5"/>
          <p:cNvSpPr>
            <a:spLocks noGrp="1"/>
          </p:cNvSpPr>
          <p:nvPr>
            <p:ph type="sldNum" sz="quarter" idx="4"/>
          </p:nvPr>
        </p:nvSpPr>
        <p:spPr>
          <a:xfrm>
            <a:off x="9251951" y="6421438"/>
            <a:ext cx="28448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6BE90DDF-39E7-42FE-A7BF-651D669CD49E}" type="slidenum">
              <a:rPr lang="zh-CN" altLang="en-US"/>
              <a:t>‹#›</a:t>
            </a:fld>
            <a:r>
              <a:rPr lang="en-US" altLang="zh-CN" dirty="0"/>
              <a:t>/3</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13" Type="http://schemas.microsoft.com/office/2007/relationships/diagramDrawing" Target="../diagrams/drawing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4751070" y="2907030"/>
            <a:ext cx="5774055" cy="1499870"/>
          </a:xfrm>
        </p:spPr>
        <p:txBody>
          <a:bodyPr/>
          <a:lstStyle/>
          <a:p>
            <a:r>
              <a:rPr lang="zh-CN" altLang="en-US" sz="6600"/>
              <a:t>多线程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7438" y="286703"/>
            <a:ext cx="4321175" cy="521970"/>
          </a:xfrm>
        </p:spPr>
        <p:txBody>
          <a:bodyPr/>
          <a:lstStyle/>
          <a:p>
            <a:pPr>
              <a:defRPr/>
            </a:pPr>
            <a:r>
              <a:rPr dirty="0" smtClean="0"/>
              <a:t>比较两种创建线程的方式</a:t>
            </a:r>
            <a:endParaRPr dirty="0"/>
          </a:p>
        </p:txBody>
      </p:sp>
      <p:sp>
        <p:nvSpPr>
          <p:cNvPr id="3" name="内容占位符 2"/>
          <p:cNvSpPr>
            <a:spLocks noGrp="1"/>
          </p:cNvSpPr>
          <p:nvPr>
            <p:ph idx="1"/>
          </p:nvPr>
        </p:nvSpPr>
        <p:spPr>
          <a:xfrm>
            <a:off x="2411040" y="1214438"/>
            <a:ext cx="7645400" cy="5143500"/>
          </a:xfrm>
        </p:spPr>
        <p:txBody>
          <a:bodyPr/>
          <a:lstStyle/>
          <a:p>
            <a:pPr>
              <a:defRPr/>
            </a:pPr>
            <a:r>
              <a:rPr lang="zh-CN" altLang="en-US" dirty="0" smtClean="0"/>
              <a:t>继承</a:t>
            </a:r>
            <a:r>
              <a:rPr lang="en-US" altLang="zh-CN" dirty="0" smtClean="0"/>
              <a:t>Thread</a:t>
            </a:r>
            <a:r>
              <a:rPr lang="zh-CN" altLang="en-US" dirty="0" smtClean="0"/>
              <a:t>类</a:t>
            </a:r>
            <a:endParaRPr lang="en-US" altLang="zh-CN" dirty="0" smtClean="0"/>
          </a:p>
          <a:p>
            <a:pPr lvl="1">
              <a:defRPr/>
            </a:pPr>
            <a:r>
              <a:rPr lang="zh-CN" altLang="en-US" dirty="0" smtClean="0"/>
              <a:t>编写简单，可直接操作线程</a:t>
            </a:r>
            <a:endParaRPr lang="en-US" altLang="zh-CN" dirty="0" smtClean="0"/>
          </a:p>
          <a:p>
            <a:pPr lvl="1">
              <a:defRPr/>
            </a:pPr>
            <a:r>
              <a:rPr lang="zh-CN" altLang="en-US" dirty="0" smtClean="0"/>
              <a:t>适用于单继承</a:t>
            </a:r>
            <a:endParaRPr lang="en-US" altLang="zh-CN" dirty="0" smtClean="0"/>
          </a:p>
          <a:p>
            <a:pPr>
              <a:defRPr/>
            </a:pPr>
            <a:r>
              <a:rPr lang="zh-CN" altLang="en-US" dirty="0" smtClean="0"/>
              <a:t>实现</a:t>
            </a:r>
            <a:r>
              <a:rPr lang="en-US" altLang="zh-CN" dirty="0" smtClean="0"/>
              <a:t>Runnable</a:t>
            </a:r>
            <a:r>
              <a:rPr lang="zh-CN" altLang="en-US" dirty="0" smtClean="0"/>
              <a:t>接口</a:t>
            </a:r>
            <a:endParaRPr lang="en-US" altLang="zh-CN" dirty="0" smtClean="0"/>
          </a:p>
          <a:p>
            <a:pPr lvl="1">
              <a:defRPr/>
            </a:pPr>
            <a:r>
              <a:rPr lang="zh-CN" altLang="en-US" dirty="0" smtClean="0"/>
              <a:t>避免单继承局限性</a:t>
            </a:r>
            <a:endParaRPr lang="en-US" altLang="zh-CN" dirty="0" smtClean="0"/>
          </a:p>
          <a:p>
            <a:pPr lvl="1">
              <a:defRPr/>
            </a:pPr>
            <a:r>
              <a:rPr lang="zh-CN" altLang="en-US" dirty="0" smtClean="0"/>
              <a:t>便于共享资源</a:t>
            </a:r>
            <a:endParaRPr lang="zh-CN" altLang="en-US" dirty="0"/>
          </a:p>
        </p:txBody>
      </p:sp>
      <p:sp>
        <p:nvSpPr>
          <p:cNvPr id="7" name="AutoShape 4"/>
          <p:cNvSpPr>
            <a:spLocks noChangeArrowheads="1"/>
          </p:cNvSpPr>
          <p:nvPr/>
        </p:nvSpPr>
        <p:spPr bwMode="auto">
          <a:xfrm>
            <a:off x="2424113" y="5665788"/>
            <a:ext cx="6551612" cy="500062"/>
          </a:xfrm>
          <a:prstGeom prst="wedgeRoundRectCallout">
            <a:avLst>
              <a:gd name="adj1" fmla="val -50220"/>
              <a:gd name="adj2" fmla="val -331"/>
              <a:gd name="adj3" fmla="val 16667"/>
            </a:avLst>
          </a:prstGeom>
          <a:solidFill>
            <a:schemeClr val="accent1">
              <a:lumMod val="20000"/>
              <a:lumOff val="80000"/>
            </a:schemeClr>
          </a:solidFill>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推荐使用</a:t>
            </a:r>
            <a:r>
              <a:rPr lang="zh-CN" altLang="en-US" sz="2400" b="1" dirty="0">
                <a:solidFill>
                  <a:srgbClr val="FF0000"/>
                </a:solidFill>
                <a:latin typeface="微软雅黑" panose="020B0503020204020204" pitchFamily="34" charset="-122"/>
                <a:ea typeface="微软雅黑" panose="020B0503020204020204" pitchFamily="34" charset="-122"/>
              </a:rPr>
              <a:t>实现</a:t>
            </a:r>
            <a:r>
              <a:rPr lang="en-US" altLang="zh-CN" sz="2400" b="1" dirty="0">
                <a:solidFill>
                  <a:srgbClr val="FF0000"/>
                </a:solidFill>
                <a:latin typeface="微软雅黑" panose="020B0503020204020204" pitchFamily="34" charset="-122"/>
                <a:ea typeface="微软雅黑" panose="020B0503020204020204" pitchFamily="34" charset="-122"/>
              </a:rPr>
              <a:t>Runnable</a:t>
            </a:r>
            <a:r>
              <a:rPr lang="zh-CN" altLang="en-US" sz="2400" b="1" dirty="0">
                <a:solidFill>
                  <a:srgbClr val="FF0000"/>
                </a:solidFill>
                <a:latin typeface="微软雅黑" panose="020B0503020204020204" pitchFamily="34" charset="-122"/>
                <a:ea typeface="微软雅黑" panose="020B0503020204020204" pitchFamily="34" charset="-122"/>
              </a:rPr>
              <a:t>接口</a:t>
            </a:r>
            <a:r>
              <a:rPr lang="zh-CN" altLang="en-US" sz="2400" b="1" dirty="0">
                <a:latin typeface="微软雅黑" panose="020B0503020204020204" pitchFamily="34" charset="-122"/>
                <a:ea typeface="微软雅黑" panose="020B0503020204020204" pitchFamily="34" charset="-122"/>
              </a:rPr>
              <a:t>方式创建线程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8424863" y="286703"/>
            <a:ext cx="2063750" cy="521970"/>
          </a:xfrm>
        </p:spPr>
        <p:txBody>
          <a:bodyPr/>
          <a:lstStyle/>
          <a:p>
            <a:pPr>
              <a:defRPr/>
            </a:pPr>
            <a:r>
              <a:rPr dirty="0" smtClean="0"/>
              <a:t>线程的状态</a:t>
            </a:r>
            <a:endParaRPr dirty="0"/>
          </a:p>
        </p:txBody>
      </p:sp>
      <p:sp>
        <p:nvSpPr>
          <p:cNvPr id="10" name="AutoShape 4"/>
          <p:cNvSpPr>
            <a:spLocks noChangeArrowheads="1"/>
          </p:cNvSpPr>
          <p:nvPr/>
        </p:nvSpPr>
        <p:spPr bwMode="gray">
          <a:xfrm>
            <a:off x="2279650" y="1900238"/>
            <a:ext cx="1863725"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solidFill>
                  <a:srgbClr val="FF0000"/>
                </a:solidFill>
                <a:latin typeface="微软雅黑" panose="020B0503020204020204" pitchFamily="34" charset="-122"/>
                <a:ea typeface="微软雅黑" panose="020B0503020204020204" pitchFamily="34" charset="-122"/>
              </a:rPr>
              <a:t>创建状态</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11" name="AutoShape 4"/>
          <p:cNvSpPr>
            <a:spLocks noChangeArrowheads="1"/>
          </p:cNvSpPr>
          <p:nvPr/>
        </p:nvSpPr>
        <p:spPr bwMode="gray">
          <a:xfrm>
            <a:off x="3224213" y="3629025"/>
            <a:ext cx="1863725"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solidFill>
                  <a:srgbClr val="FF0000"/>
                </a:solidFill>
                <a:latin typeface="微软雅黑" panose="020B0503020204020204" pitchFamily="34" charset="-122"/>
                <a:ea typeface="微软雅黑" panose="020B0503020204020204" pitchFamily="34" charset="-122"/>
              </a:rPr>
              <a:t>就绪状态</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12" name="AutoShape 4"/>
          <p:cNvSpPr>
            <a:spLocks noChangeArrowheads="1"/>
          </p:cNvSpPr>
          <p:nvPr/>
        </p:nvSpPr>
        <p:spPr bwMode="gray">
          <a:xfrm>
            <a:off x="4881563" y="1916113"/>
            <a:ext cx="1862137"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solidFill>
                  <a:srgbClr val="FF0000"/>
                </a:solidFill>
                <a:latin typeface="微软雅黑" panose="020B0503020204020204" pitchFamily="34" charset="-122"/>
                <a:ea typeface="微软雅黑" panose="020B0503020204020204" pitchFamily="34" charset="-122"/>
              </a:rPr>
              <a:t>阻塞状态</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13" name="AutoShape 4"/>
          <p:cNvSpPr>
            <a:spLocks noChangeArrowheads="1"/>
          </p:cNvSpPr>
          <p:nvPr/>
        </p:nvSpPr>
        <p:spPr bwMode="gray">
          <a:xfrm>
            <a:off x="7113588" y="3629025"/>
            <a:ext cx="1862137"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solidFill>
                  <a:srgbClr val="FF0000"/>
                </a:solidFill>
                <a:latin typeface="微软雅黑" panose="020B0503020204020204" pitchFamily="34" charset="-122"/>
                <a:ea typeface="微软雅黑" panose="020B0503020204020204" pitchFamily="34" charset="-122"/>
              </a:rPr>
              <a:t>运行状态</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gray">
          <a:xfrm>
            <a:off x="7616825" y="1971675"/>
            <a:ext cx="1863725"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solidFill>
                  <a:srgbClr val="FF0000"/>
                </a:solidFill>
                <a:latin typeface="微软雅黑" panose="020B0503020204020204" pitchFamily="34" charset="-122"/>
                <a:ea typeface="微软雅黑" panose="020B0503020204020204" pitchFamily="34" charset="-122"/>
              </a:rPr>
              <a:t>死亡状态</a:t>
            </a:r>
            <a:endParaRPr lang="en-US" altLang="zh-CN" b="1" dirty="0">
              <a:solidFill>
                <a:srgbClr val="FF0000"/>
              </a:solidFill>
              <a:latin typeface="微软雅黑" panose="020B0503020204020204" pitchFamily="34" charset="-122"/>
              <a:ea typeface="微软雅黑" panose="020B0503020204020204" pitchFamily="34" charset="-122"/>
            </a:endParaRPr>
          </a:p>
        </p:txBody>
      </p:sp>
      <p:cxnSp>
        <p:nvCxnSpPr>
          <p:cNvPr id="16" name="直接箭头连接符 15"/>
          <p:cNvCxnSpPr/>
          <p:nvPr/>
        </p:nvCxnSpPr>
        <p:spPr bwMode="auto">
          <a:xfrm>
            <a:off x="3211219" y="2462425"/>
            <a:ext cx="1084581" cy="1165955"/>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586" name="TextBox 17"/>
          <p:cNvSpPr txBox="1">
            <a:spLocks noChangeArrowheads="1"/>
          </p:cNvSpPr>
          <p:nvPr/>
        </p:nvSpPr>
        <p:spPr bwMode="auto">
          <a:xfrm>
            <a:off x="2566988" y="2997200"/>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启动线程</a:t>
            </a:r>
          </a:p>
        </p:txBody>
      </p:sp>
      <p:cxnSp>
        <p:nvCxnSpPr>
          <p:cNvPr id="19" name="直接箭头连接符 18"/>
          <p:cNvCxnSpPr/>
          <p:nvPr/>
        </p:nvCxnSpPr>
        <p:spPr bwMode="auto">
          <a:xfrm>
            <a:off x="5095291" y="3789040"/>
            <a:ext cx="1955349" cy="0"/>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588" name="TextBox 21"/>
          <p:cNvSpPr txBox="1">
            <a:spLocks noChangeArrowheads="1"/>
          </p:cNvSpPr>
          <p:nvPr/>
        </p:nvSpPr>
        <p:spPr bwMode="auto">
          <a:xfrm>
            <a:off x="5232400" y="3419475"/>
            <a:ext cx="15786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获得</a:t>
            </a:r>
            <a:r>
              <a:rPr lang="en-US" altLang="zh-CN" b="1" dirty="0">
                <a:latin typeface="微软雅黑" panose="020B0503020204020204" pitchFamily="34" charset="-122"/>
                <a:ea typeface="微软雅黑" panose="020B0503020204020204" pitchFamily="34" charset="-122"/>
              </a:rPr>
              <a:t>CPU</a:t>
            </a:r>
            <a:r>
              <a:rPr lang="zh-CN" altLang="en-US" b="1" dirty="0">
                <a:latin typeface="微软雅黑" panose="020B0503020204020204" pitchFamily="34" charset="-122"/>
                <a:ea typeface="微软雅黑" panose="020B0503020204020204" pitchFamily="34" charset="-122"/>
              </a:rPr>
              <a:t>资源</a:t>
            </a:r>
          </a:p>
        </p:txBody>
      </p:sp>
      <p:cxnSp>
        <p:nvCxnSpPr>
          <p:cNvPr id="25" name="直接箭头连接符 24"/>
          <p:cNvCxnSpPr/>
          <p:nvPr/>
        </p:nvCxnSpPr>
        <p:spPr bwMode="auto">
          <a:xfrm flipH="1">
            <a:off x="5095292" y="4077072"/>
            <a:ext cx="1955349" cy="0"/>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590" name="TextBox 27"/>
          <p:cNvSpPr txBox="1">
            <a:spLocks noChangeArrowheads="1"/>
          </p:cNvSpPr>
          <p:nvPr/>
        </p:nvSpPr>
        <p:spPr bwMode="auto">
          <a:xfrm>
            <a:off x="5159375" y="4076700"/>
            <a:ext cx="15786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释放</a:t>
            </a:r>
            <a:r>
              <a:rPr lang="en-US" altLang="zh-CN" b="1" dirty="0">
                <a:latin typeface="微软雅黑" panose="020B0503020204020204" pitchFamily="34" charset="-122"/>
                <a:ea typeface="微软雅黑" panose="020B0503020204020204" pitchFamily="34" charset="-122"/>
              </a:rPr>
              <a:t>CPU</a:t>
            </a:r>
            <a:r>
              <a:rPr lang="zh-CN" altLang="en-US" b="1" dirty="0">
                <a:latin typeface="微软雅黑" panose="020B0503020204020204" pitchFamily="34" charset="-122"/>
                <a:ea typeface="微软雅黑" panose="020B0503020204020204" pitchFamily="34" charset="-122"/>
              </a:rPr>
              <a:t>资源</a:t>
            </a:r>
          </a:p>
        </p:txBody>
      </p:sp>
      <p:cxnSp>
        <p:nvCxnSpPr>
          <p:cNvPr id="29" name="直接箭头连接符 28"/>
          <p:cNvCxnSpPr/>
          <p:nvPr/>
        </p:nvCxnSpPr>
        <p:spPr bwMode="auto">
          <a:xfrm flipH="1" flipV="1">
            <a:off x="6072967" y="2492896"/>
            <a:ext cx="1544123" cy="1111478"/>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592" name="TextBox 32"/>
          <p:cNvSpPr txBox="1">
            <a:spLocks noChangeArrowheads="1"/>
          </p:cNvSpPr>
          <p:nvPr/>
        </p:nvSpPr>
        <p:spPr bwMode="auto">
          <a:xfrm>
            <a:off x="6964709" y="2503488"/>
            <a:ext cx="15544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等待用户输入</a:t>
            </a:r>
            <a:endParaRPr lang="en-US" altLang="zh-CN" b="1" dirty="0">
              <a:latin typeface="微软雅黑" panose="020B0503020204020204" pitchFamily="34" charset="-122"/>
              <a:ea typeface="微软雅黑" panose="020B0503020204020204" pitchFamily="34" charset="-122"/>
            </a:endParaRPr>
          </a:p>
          <a:p>
            <a:pPr eaLnBrk="1" hangingPunct="1"/>
            <a:r>
              <a:rPr lang="zh-CN" altLang="en-US" b="1" dirty="0">
                <a:latin typeface="微软雅黑" panose="020B0503020204020204" pitchFamily="34" charset="-122"/>
                <a:ea typeface="微软雅黑" panose="020B0503020204020204" pitchFamily="34" charset="-122"/>
              </a:rPr>
              <a:t>线程休眠等</a:t>
            </a:r>
            <a:endParaRPr lang="en-US" altLang="zh-CN" b="1" dirty="0">
              <a:latin typeface="微软雅黑" panose="020B0503020204020204" pitchFamily="34" charset="-122"/>
              <a:ea typeface="微软雅黑" panose="020B0503020204020204" pitchFamily="34" charset="-122"/>
            </a:endParaRPr>
          </a:p>
        </p:txBody>
      </p:sp>
      <p:cxnSp>
        <p:nvCxnSpPr>
          <p:cNvPr id="34" name="直接箭头连接符 33"/>
          <p:cNvCxnSpPr/>
          <p:nvPr/>
        </p:nvCxnSpPr>
        <p:spPr bwMode="auto">
          <a:xfrm flipV="1">
            <a:off x="8090916" y="2492896"/>
            <a:ext cx="669380" cy="1111478"/>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594" name="TextBox 36"/>
          <p:cNvSpPr txBox="1">
            <a:spLocks noChangeArrowheads="1"/>
          </p:cNvSpPr>
          <p:nvPr/>
        </p:nvSpPr>
        <p:spPr bwMode="auto">
          <a:xfrm>
            <a:off x="8616950" y="2852738"/>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线程自然执行完毕</a:t>
            </a:r>
            <a:endParaRPr lang="en-US" altLang="zh-CN" b="1" dirty="0">
              <a:latin typeface="微软雅黑" panose="020B0503020204020204" pitchFamily="34" charset="-122"/>
              <a:ea typeface="微软雅黑" panose="020B0503020204020204" pitchFamily="34" charset="-122"/>
            </a:endParaRPr>
          </a:p>
          <a:p>
            <a:pPr eaLnBrk="1" hangingPunct="1"/>
            <a:r>
              <a:rPr lang="zh-CN" altLang="en-US" b="1" dirty="0">
                <a:latin typeface="微软雅黑" panose="020B0503020204020204" pitchFamily="34" charset="-122"/>
                <a:ea typeface="微软雅黑" panose="020B0503020204020204" pitchFamily="34" charset="-122"/>
              </a:rPr>
              <a:t>外部干涉终止线程</a:t>
            </a:r>
          </a:p>
        </p:txBody>
      </p:sp>
      <p:cxnSp>
        <p:nvCxnSpPr>
          <p:cNvPr id="38" name="直接箭头连接符 37"/>
          <p:cNvCxnSpPr/>
          <p:nvPr/>
        </p:nvCxnSpPr>
        <p:spPr bwMode="auto">
          <a:xfrm flipH="1">
            <a:off x="4448200" y="2492896"/>
            <a:ext cx="1215752" cy="1111478"/>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596" name="TextBox 40"/>
          <p:cNvSpPr txBox="1">
            <a:spLocks noChangeArrowheads="1"/>
          </p:cNvSpPr>
          <p:nvPr/>
        </p:nvSpPr>
        <p:spPr bwMode="auto">
          <a:xfrm>
            <a:off x="3863752" y="2781300"/>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阻塞解除</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8928100" cy="519112"/>
          </a:xfrm>
        </p:spPr>
        <p:txBody>
          <a:bodyPr wrap="square" numCol="1" anchorCtr="0" compatLnSpc="1">
            <a:prstTxWarp prst="textNoShape">
              <a:avLst/>
            </a:prstTxWarp>
            <a:normAutofit fontScale="90000"/>
          </a:bodyPr>
          <a:lstStyle/>
          <a:p>
            <a:pPr algn="l" eaLnBrk="1" hangingPunct="1">
              <a:defRPr/>
            </a:pPr>
            <a:r>
              <a:rPr lang="zh-CN" altLang="en-US" sz="3600" dirty="0"/>
              <a:t>线程调度的模型</a:t>
            </a:r>
          </a:p>
        </p:txBody>
      </p:sp>
      <p:sp>
        <p:nvSpPr>
          <p:cNvPr id="3" name="内容占位符 2"/>
          <p:cNvSpPr>
            <a:spLocks noGrp="1"/>
          </p:cNvSpPr>
          <p:nvPr>
            <p:ph idx="1"/>
          </p:nvPr>
        </p:nvSpPr>
        <p:spPr>
          <a:xfrm>
            <a:off x="263352" y="1052514"/>
            <a:ext cx="11665296" cy="5616575"/>
          </a:xfrm>
        </p:spPr>
        <p:txBody>
          <a:bodyPr rtlCol="0">
            <a:normAutofit fontScale="92500" lnSpcReduction="10000"/>
          </a:bodyPr>
          <a:lstStyle/>
          <a:p>
            <a:pPr algn="just" eaLnBrk="1" fontAlgn="auto" hangingPunct="1">
              <a:spcAft>
                <a:spcPts val="0"/>
              </a:spcAft>
              <a:defRPr/>
            </a:pPr>
            <a:r>
              <a:rPr lang="zh-CN" altLang="en-US" dirty="0" smtClean="0"/>
              <a:t>线程</a:t>
            </a:r>
            <a:r>
              <a:rPr lang="zh-CN" altLang="en-US" dirty="0"/>
              <a:t>状态及调度</a:t>
            </a:r>
            <a:endParaRPr lang="en-US" altLang="zh-CN" dirty="0"/>
          </a:p>
          <a:p>
            <a:pPr lvl="1" algn="just">
              <a:defRPr/>
            </a:pPr>
            <a:r>
              <a:rPr lang="zh-CN" altLang="en-US" dirty="0" smtClean="0"/>
              <a:t>线程</a:t>
            </a:r>
            <a:r>
              <a:rPr lang="zh-CN" altLang="en-US" dirty="0"/>
              <a:t>调度的模型有两种</a:t>
            </a:r>
            <a:r>
              <a:rPr lang="en-US" altLang="zh-CN" dirty="0"/>
              <a:t>——</a:t>
            </a:r>
            <a:r>
              <a:rPr lang="zh-CN" altLang="en-US" dirty="0"/>
              <a:t>分时模型和抢占</a:t>
            </a:r>
            <a:r>
              <a:rPr lang="zh-CN" altLang="en-US" dirty="0" smtClean="0"/>
              <a:t>模型：</a:t>
            </a:r>
            <a:endParaRPr lang="en-US" altLang="zh-CN" dirty="0" smtClean="0"/>
          </a:p>
          <a:p>
            <a:pPr lvl="1" algn="just">
              <a:defRPr/>
            </a:pPr>
            <a:r>
              <a:rPr lang="zh-CN" altLang="en-US" dirty="0" smtClean="0"/>
              <a:t>① 分时模型：所有</a:t>
            </a:r>
            <a:r>
              <a:rPr lang="zh-CN" altLang="en-US" dirty="0"/>
              <a:t>线程轮流获得</a:t>
            </a:r>
            <a:r>
              <a:rPr lang="en-US" altLang="zh-CN" dirty="0"/>
              <a:t>CPU</a:t>
            </a:r>
            <a:r>
              <a:rPr lang="zh-CN" altLang="en-US" dirty="0"/>
              <a:t>的使用权，每个线程只能在指定的时间内享受</a:t>
            </a:r>
            <a:r>
              <a:rPr lang="en-US" altLang="zh-CN" dirty="0"/>
              <a:t>CPU</a:t>
            </a:r>
            <a:r>
              <a:rPr lang="zh-CN" altLang="en-US" dirty="0"/>
              <a:t>的服务，一旦时间到达，就必须将</a:t>
            </a:r>
            <a:r>
              <a:rPr lang="en-US" altLang="zh-CN" dirty="0"/>
              <a:t>CPU</a:t>
            </a:r>
            <a:r>
              <a:rPr lang="zh-CN" altLang="en-US" dirty="0"/>
              <a:t>的使用权让给另一个线程。分时模型下，线程并不会主动让出</a:t>
            </a:r>
            <a:r>
              <a:rPr lang="en-US" altLang="zh-CN" dirty="0"/>
              <a:t>CPU</a:t>
            </a:r>
            <a:r>
              <a:rPr lang="zh-CN" altLang="en-US" dirty="0"/>
              <a:t>。</a:t>
            </a:r>
            <a:endParaRPr lang="en-US" altLang="zh-CN" dirty="0" smtClean="0"/>
          </a:p>
          <a:p>
            <a:pPr lvl="1" algn="just">
              <a:defRPr/>
            </a:pPr>
            <a:endParaRPr lang="zh-CN" altLang="en-US" dirty="0"/>
          </a:p>
          <a:p>
            <a:pPr lvl="1" algn="just">
              <a:defRPr/>
            </a:pPr>
            <a:r>
              <a:rPr lang="zh-CN" altLang="en-US" dirty="0" smtClean="0"/>
              <a:t>② 抢占式模型：线程</a:t>
            </a:r>
            <a:r>
              <a:rPr lang="zh-CN" altLang="en-US" dirty="0"/>
              <a:t>调度程序根据线程的优先级（</a:t>
            </a:r>
            <a:r>
              <a:rPr lang="en-US" altLang="zh-CN" dirty="0"/>
              <a:t>Priority</a:t>
            </a:r>
            <a:r>
              <a:rPr lang="zh-CN" altLang="en-US" dirty="0"/>
              <a:t>）来分配</a:t>
            </a:r>
            <a:r>
              <a:rPr lang="en-US" altLang="zh-CN" dirty="0"/>
              <a:t>CPU</a:t>
            </a:r>
            <a:r>
              <a:rPr lang="zh-CN" altLang="en-US" dirty="0"/>
              <a:t>的服务时间，优先级较高的线程将获得更多的服务时间。抢占模型下，线程可以主动让出</a:t>
            </a:r>
            <a:r>
              <a:rPr lang="en-US" altLang="zh-CN" dirty="0"/>
              <a:t>CPU</a:t>
            </a:r>
            <a:r>
              <a:rPr lang="zh-CN" altLang="en-US" dirty="0"/>
              <a:t>的使用权，以使那些优先级较低的线程有机会运行</a:t>
            </a:r>
            <a:r>
              <a:rPr lang="zh-CN" altLang="en-US" dirty="0" smtClean="0"/>
              <a:t>。</a:t>
            </a:r>
            <a:endParaRPr lang="en-US" altLang="zh-CN" dirty="0" smtClean="0"/>
          </a:p>
          <a:p>
            <a:pPr lvl="1" algn="just">
              <a:defRPr/>
            </a:pPr>
            <a:endParaRPr lang="en-US" altLang="zh-CN" dirty="0"/>
          </a:p>
          <a:p>
            <a:pPr lvl="1" algn="just">
              <a:defRPr/>
            </a:pPr>
            <a:r>
              <a:rPr lang="zh-CN" altLang="en-US" dirty="0" smtClean="0"/>
              <a:t>显然</a:t>
            </a:r>
            <a:r>
              <a:rPr lang="zh-CN" altLang="en-US" dirty="0"/>
              <a:t>，抢占模型比分时模型更加灵活，允许编程者控制更多的细节，</a:t>
            </a:r>
            <a:r>
              <a:rPr lang="en-US" altLang="zh-CN" dirty="0"/>
              <a:t>Java</a:t>
            </a:r>
            <a:r>
              <a:rPr lang="zh-CN" altLang="en-US" dirty="0"/>
              <a:t>采用了抢占式线程调度模型。</a:t>
            </a:r>
          </a:p>
          <a:p>
            <a:pPr lvl="1" algn="just">
              <a:defRPr/>
            </a:pPr>
            <a:endParaRPr lang="en-US" altLang="zh-CN" dirty="0" smtClean="0"/>
          </a:p>
          <a:p>
            <a:pPr lvl="1" algn="just">
              <a:defRPr/>
            </a:pPr>
            <a:r>
              <a:rPr lang="zh-CN" altLang="en-US" dirty="0"/>
              <a:t>需要注意，</a:t>
            </a:r>
            <a:r>
              <a:rPr lang="en-US" altLang="zh-CN" dirty="0"/>
              <a:t>Java</a:t>
            </a:r>
            <a:r>
              <a:rPr lang="zh-CN" altLang="en-US" dirty="0"/>
              <a:t>虚拟机调度线程的准确时机是无法预期的。因此，编程时不要对多个线程的执行顺序做任何假设</a:t>
            </a:r>
            <a:r>
              <a:rPr lang="en-US" altLang="zh-CN" dirty="0"/>
              <a:t>——</a:t>
            </a:r>
            <a:r>
              <a:rPr lang="zh-CN" altLang="en-US" dirty="0"/>
              <a:t>特别是对那些优先级相近的多个线程。</a:t>
            </a:r>
          </a:p>
        </p:txBody>
      </p:sp>
    </p:spTree>
    <p:extLst>
      <p:ext uri="{BB962C8B-B14F-4D97-AF65-F5344CB8AC3E}">
        <p14:creationId xmlns:p14="http://schemas.microsoft.com/office/powerpoint/2010/main" val="1675232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9825" y="286703"/>
            <a:ext cx="1728788" cy="521970"/>
          </a:xfrm>
        </p:spPr>
        <p:txBody>
          <a:bodyPr/>
          <a:lstStyle/>
          <a:p>
            <a:pPr>
              <a:defRPr/>
            </a:pPr>
            <a:r>
              <a:rPr dirty="0" smtClean="0"/>
              <a:t>线程调度</a:t>
            </a:r>
            <a:endParaRPr dirty="0"/>
          </a:p>
        </p:txBody>
      </p:sp>
      <p:sp>
        <p:nvSpPr>
          <p:cNvPr id="3" name="内容占位符 2"/>
          <p:cNvSpPr>
            <a:spLocks noGrp="1"/>
          </p:cNvSpPr>
          <p:nvPr>
            <p:ph idx="1"/>
          </p:nvPr>
        </p:nvSpPr>
        <p:spPr>
          <a:xfrm>
            <a:off x="2351584" y="1196752"/>
            <a:ext cx="7645400" cy="5143500"/>
          </a:xfrm>
        </p:spPr>
        <p:txBody>
          <a:bodyPr/>
          <a:lstStyle/>
          <a:p>
            <a:pPr>
              <a:defRPr/>
            </a:pPr>
            <a:r>
              <a:rPr lang="zh-CN" altLang="en-US" dirty="0" smtClean="0">
                <a:solidFill>
                  <a:srgbClr val="FF0000"/>
                </a:solidFill>
              </a:rPr>
              <a:t>线程调度</a:t>
            </a:r>
            <a:r>
              <a:rPr lang="zh-CN" altLang="en-US" dirty="0"/>
              <a:t>指</a:t>
            </a:r>
            <a:r>
              <a:rPr lang="zh-CN" altLang="en-US" dirty="0" smtClean="0"/>
              <a:t>按照</a:t>
            </a:r>
            <a:r>
              <a:rPr lang="zh-CN" altLang="en-US" dirty="0"/>
              <a:t>特定机制为多个线程分配</a:t>
            </a:r>
            <a:r>
              <a:rPr lang="en-US" altLang="zh-CN" dirty="0"/>
              <a:t>CPU</a:t>
            </a:r>
            <a:r>
              <a:rPr lang="zh-CN" altLang="en-US" dirty="0"/>
              <a:t>的</a:t>
            </a:r>
            <a:r>
              <a:rPr lang="zh-CN" altLang="en-US" dirty="0" smtClean="0"/>
              <a:t>使用权</a:t>
            </a:r>
            <a:endParaRPr lang="zh-CN" altLang="en-US" dirty="0"/>
          </a:p>
        </p:txBody>
      </p:sp>
      <p:sp>
        <p:nvSpPr>
          <p:cNvPr id="25605" name="矩形 4"/>
          <p:cNvSpPr>
            <a:spLocks noChangeArrowheads="1"/>
          </p:cNvSpPr>
          <p:nvPr/>
        </p:nvSpPr>
        <p:spPr bwMode="auto">
          <a:xfrm>
            <a:off x="5544821" y="3244850"/>
            <a:ext cx="1102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buClr>
                <a:schemeClr val="tx2"/>
              </a:buClr>
            </a:pPr>
            <a:r>
              <a:rPr lang="zh-CN" altLang="en-US" b="1">
                <a:solidFill>
                  <a:schemeClr val="bg1"/>
                </a:solidFill>
              </a:rPr>
              <a:t>会员积分</a:t>
            </a:r>
            <a:endParaRPr lang="en-US" altLang="zh-CN" b="1">
              <a:solidFill>
                <a:schemeClr val="bg1"/>
              </a:solidFill>
            </a:endParaRPr>
          </a:p>
        </p:txBody>
      </p:sp>
      <p:graphicFrame>
        <p:nvGraphicFramePr>
          <p:cNvPr id="6" name="Group 29"/>
          <p:cNvGraphicFramePr>
            <a:graphicFrameLocks noGrp="1"/>
          </p:cNvGraphicFramePr>
          <p:nvPr/>
        </p:nvGraphicFramePr>
        <p:xfrm>
          <a:off x="1919288" y="2133600"/>
          <a:ext cx="8137525" cy="4131945"/>
        </p:xfrm>
        <a:graphic>
          <a:graphicData uri="http://schemas.openxmlformats.org/drawingml/2006/table">
            <a:tbl>
              <a:tblPr firstRow="1" bandRow="1">
                <a:tableStyleId>{5C22544A-7EE6-4342-B048-85BDC9FD1C3A}</a:tableStyleId>
              </a:tblPr>
              <a:tblGrid>
                <a:gridCol w="3744595"/>
                <a:gridCol w="4392930"/>
              </a:tblGrid>
              <a:tr h="57340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zh-CN" sz="2400" b="1" kern="1200" dirty="0" smtClean="0">
                          <a:solidFill>
                            <a:schemeClr val="lt1"/>
                          </a:solidFill>
                          <a:effectLst/>
                          <a:latin typeface="+mn-lt"/>
                          <a:ea typeface="+mn-ea"/>
                          <a:cs typeface="+mn-cs"/>
                        </a:rPr>
                        <a:t>方</a:t>
                      </a:r>
                      <a:r>
                        <a:rPr lang="en-US" altLang="zh-CN" sz="2400" b="1" kern="1200" dirty="0" smtClean="0">
                          <a:solidFill>
                            <a:schemeClr val="lt1"/>
                          </a:solidFill>
                          <a:effectLst/>
                          <a:latin typeface="+mn-lt"/>
                          <a:ea typeface="+mn-ea"/>
                          <a:cs typeface="+mn-cs"/>
                        </a:rPr>
                        <a:t>       </a:t>
                      </a:r>
                      <a:r>
                        <a:rPr lang="zh-CN" altLang="zh-CN" sz="2400" b="1" kern="1200" dirty="0" smtClean="0">
                          <a:solidFill>
                            <a:schemeClr val="lt1"/>
                          </a:solidFill>
                          <a:effectLst/>
                          <a:latin typeface="+mn-lt"/>
                          <a:ea typeface="+mn-ea"/>
                          <a:cs typeface="+mn-cs"/>
                        </a:rPr>
                        <a:t>法</a:t>
                      </a:r>
                      <a:endParaRPr lang="en-US" altLang="zh-CN" sz="2400" b="1" kern="1200" dirty="0" smtClean="0">
                        <a:solidFill>
                          <a:schemeClr val="bg1"/>
                        </a:solidFill>
                        <a:latin typeface="+mn-lt"/>
                        <a:ea typeface="+mn-ea"/>
                        <a:cs typeface="+mn-cs"/>
                      </a:endParaRPr>
                    </a:p>
                  </a:txBody>
                  <a:tcPr marL="91454" marR="91454" marT="45698" marB="4569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u="none" strike="noStrike" cap="none" normalizeH="0" baseline="0" dirty="0" smtClean="0">
                          <a:ln>
                            <a:noFill/>
                          </a:ln>
                          <a:effectLst/>
                        </a:rPr>
                        <a:t> </a:t>
                      </a:r>
                      <a:r>
                        <a:rPr kumimoji="0" lang="zh-CN" altLang="en-US" sz="2400" u="none" strike="noStrike" cap="none" normalizeH="0" baseline="0" dirty="0" smtClean="0">
                          <a:ln>
                            <a:noFill/>
                          </a:ln>
                          <a:effectLst/>
                        </a:rPr>
                        <a:t>说       明</a:t>
                      </a:r>
                      <a:endParaRPr kumimoji="0" lang="zh-CN" altLang="en-US" sz="2400" b="1"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endParaRPr>
                    </a:p>
                  </a:txBody>
                  <a:tcPr marL="91454" marR="91454" marT="45698" marB="45698"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70104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zh-CN" sz="2000" b="1" kern="1200" dirty="0" smtClean="0">
                          <a:solidFill>
                            <a:schemeClr val="dk1"/>
                          </a:solidFill>
                          <a:effectLst/>
                          <a:latin typeface="微软雅黑" panose="020B0503020204020204" pitchFamily="34" charset="-122"/>
                          <a:ea typeface="微软雅黑" panose="020B0503020204020204" pitchFamily="34" charset="-122"/>
                          <a:cs typeface="+mn-cs"/>
                        </a:rPr>
                        <a:t>setPr</a:t>
                      </a:r>
                      <a:r>
                        <a:rPr lang="en-US" altLang="zh-CN" sz="2000" b="1" kern="1200" dirty="0" smtClean="0">
                          <a:solidFill>
                            <a:schemeClr val="dk1"/>
                          </a:solidFill>
                          <a:effectLst/>
                          <a:latin typeface="微软雅黑" panose="020B0503020204020204" pitchFamily="34" charset="-122"/>
                          <a:ea typeface="微软雅黑" panose="020B0503020204020204" pitchFamily="34" charset="-122"/>
                          <a:cs typeface="+mn-cs"/>
                        </a:rPr>
                        <a:t>i</a:t>
                      </a:r>
                      <a:r>
                        <a:rPr lang="zh-CN" altLang="zh-CN" sz="2000" b="1" kern="1200" dirty="0" smtClean="0">
                          <a:solidFill>
                            <a:schemeClr val="dk1"/>
                          </a:solidFill>
                          <a:effectLst/>
                          <a:latin typeface="微软雅黑" panose="020B0503020204020204" pitchFamily="34" charset="-122"/>
                          <a:ea typeface="微软雅黑" panose="020B0503020204020204" pitchFamily="34" charset="-122"/>
                          <a:cs typeface="+mn-cs"/>
                        </a:rPr>
                        <a:t>ority(int </a:t>
                      </a:r>
                      <a:r>
                        <a:rPr lang="en-US" altLang="zh-CN" sz="2000" b="1" kern="1200" dirty="0" smtClean="0">
                          <a:solidFill>
                            <a:schemeClr val="dk1"/>
                          </a:solidFill>
                          <a:effectLst/>
                          <a:latin typeface="微软雅黑" panose="020B0503020204020204" pitchFamily="34" charset="-122"/>
                          <a:ea typeface="微软雅黑" panose="020B0503020204020204" pitchFamily="34" charset="-122"/>
                          <a:cs typeface="+mn-cs"/>
                        </a:rPr>
                        <a:t> </a:t>
                      </a:r>
                      <a:r>
                        <a:rPr lang="zh-CN" altLang="zh-CN" sz="2000" b="1" kern="1200" dirty="0" smtClean="0">
                          <a:solidFill>
                            <a:schemeClr val="dk1"/>
                          </a:solidFill>
                          <a:effectLst/>
                          <a:latin typeface="微软雅黑" panose="020B0503020204020204" pitchFamily="34" charset="-122"/>
                          <a:ea typeface="微软雅黑" panose="020B0503020204020204" pitchFamily="34" charset="-122"/>
                          <a:cs typeface="+mn-cs"/>
                        </a:rPr>
                        <a:t>newPriority)</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zh-CN" sz="2000" b="1" kern="1200" dirty="0" smtClean="0">
                          <a:solidFill>
                            <a:schemeClr val="dk1"/>
                          </a:solidFill>
                          <a:effectLst/>
                          <a:latin typeface="微软雅黑" panose="020B0503020204020204" pitchFamily="34" charset="-122"/>
                          <a:ea typeface="微软雅黑" panose="020B0503020204020204" pitchFamily="34" charset="-122"/>
                          <a:cs typeface="+mn-cs"/>
                        </a:rPr>
                        <a:t>更改线程的优先级</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70104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2000" b="1" kern="1200" dirty="0" smtClean="0">
                          <a:solidFill>
                            <a:schemeClr val="dk1"/>
                          </a:solidFill>
                          <a:effectLst/>
                          <a:latin typeface="微软雅黑" panose="020B0503020204020204" pitchFamily="34" charset="-122"/>
                          <a:ea typeface="微软雅黑" panose="020B0503020204020204" pitchFamily="34" charset="-122"/>
                          <a:cs typeface="+mn-cs"/>
                        </a:rPr>
                        <a:t>static </a:t>
                      </a:r>
                      <a:r>
                        <a:rPr lang="zh-CN" altLang="zh-CN" sz="2000" b="1" kern="1200" dirty="0" smtClean="0">
                          <a:solidFill>
                            <a:schemeClr val="dk1"/>
                          </a:solidFill>
                          <a:effectLst/>
                          <a:latin typeface="微软雅黑" panose="020B0503020204020204" pitchFamily="34" charset="-122"/>
                          <a:ea typeface="微软雅黑" panose="020B0503020204020204" pitchFamily="34" charset="-122"/>
                          <a:cs typeface="+mn-cs"/>
                        </a:rPr>
                        <a:t>void sleep(long millis)</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u="none" strike="noStrike" cap="none" normalizeH="0" baseline="0" dirty="0" smtClean="0">
                          <a:ln>
                            <a:noFill/>
                          </a:ln>
                          <a:effectLst/>
                          <a:latin typeface="微软雅黑" panose="020B0503020204020204" pitchFamily="34" charset="-122"/>
                          <a:ea typeface="微软雅黑" panose="020B0503020204020204" pitchFamily="34" charset="-122"/>
                        </a:rPr>
                        <a:t>在指定的毫秒数内让当前正在执行的线程休眠</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8450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void join()</a:t>
                      </a: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u="none" strike="noStrike" cap="none" normalizeH="0" baseline="0" dirty="0" smtClean="0">
                          <a:ln>
                            <a:noFill/>
                          </a:ln>
                          <a:effectLst/>
                          <a:latin typeface="微软雅黑" panose="020B0503020204020204" pitchFamily="34" charset="-122"/>
                          <a:ea typeface="微软雅黑" panose="020B0503020204020204" pitchFamily="34" charset="-122"/>
                        </a:rPr>
                        <a:t>等待该线程终止</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70104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2000" b="1" kern="1200" dirty="0" smtClean="0">
                          <a:solidFill>
                            <a:schemeClr val="dk1"/>
                          </a:solidFill>
                          <a:effectLst/>
                          <a:latin typeface="微软雅黑" panose="020B0503020204020204" pitchFamily="34" charset="-122"/>
                          <a:ea typeface="微软雅黑" panose="020B0503020204020204" pitchFamily="34" charset="-122"/>
                          <a:cs typeface="+mn-cs"/>
                        </a:rPr>
                        <a:t>static </a:t>
                      </a:r>
                      <a:r>
                        <a:rPr kumimoji="0" lang="en-US" altLang="zh-CN" sz="2000" b="1" u="none" strike="noStrike" cap="none" normalizeH="0" baseline="0" dirty="0" smtClean="0">
                          <a:ln>
                            <a:noFill/>
                          </a:ln>
                          <a:effectLst/>
                          <a:latin typeface="微软雅黑" panose="020B0503020204020204" pitchFamily="34" charset="-122"/>
                          <a:ea typeface="微软雅黑" panose="020B0503020204020204" pitchFamily="34" charset="-122"/>
                        </a:rPr>
                        <a:t>void yield()</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u="none" strike="noStrike" cap="none" normalizeH="0" baseline="0" dirty="0" smtClean="0">
                          <a:ln>
                            <a:noFill/>
                          </a:ln>
                          <a:effectLst/>
                          <a:latin typeface="微软雅黑" panose="020B0503020204020204" pitchFamily="34" charset="-122"/>
                          <a:ea typeface="微软雅黑" panose="020B0503020204020204" pitchFamily="34" charset="-122"/>
                        </a:rPr>
                        <a:t>暂停当前正在执行的线程对象，并执行其他线程</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8514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void interrupt()</a:t>
                      </a: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中断线程</a:t>
                      </a: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857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boolean isAlive()</a:t>
                      </a: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测试线程是否处于活动状态</a:t>
                      </a:r>
                    </a:p>
                  </a:txBody>
                  <a:tcPr marL="91454" marR="91454" marT="45698" marB="45698"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72488" y="286703"/>
            <a:ext cx="2016125" cy="521970"/>
          </a:xfrm>
        </p:spPr>
        <p:txBody>
          <a:bodyPr/>
          <a:lstStyle/>
          <a:p>
            <a:pPr>
              <a:defRPr/>
            </a:pPr>
            <a:r>
              <a:rPr altLang="zh-CN" dirty="0" smtClean="0"/>
              <a:t>线程</a:t>
            </a:r>
            <a:r>
              <a:rPr dirty="0" smtClean="0"/>
              <a:t>优先级</a:t>
            </a:r>
            <a:endParaRPr dirty="0"/>
          </a:p>
        </p:txBody>
      </p:sp>
      <p:sp>
        <p:nvSpPr>
          <p:cNvPr id="3" name="内容占位符 2"/>
          <p:cNvSpPr>
            <a:spLocks noGrp="1"/>
          </p:cNvSpPr>
          <p:nvPr>
            <p:ph idx="1"/>
          </p:nvPr>
        </p:nvSpPr>
        <p:spPr>
          <a:xfrm>
            <a:off x="2351584" y="1196752"/>
            <a:ext cx="7645400" cy="5143500"/>
          </a:xfrm>
        </p:spPr>
        <p:txBody>
          <a:bodyPr/>
          <a:lstStyle/>
          <a:p>
            <a:pPr>
              <a:defRPr/>
            </a:pPr>
            <a:r>
              <a:rPr lang="zh-CN" altLang="en-US" dirty="0" smtClean="0"/>
              <a:t>线程优先级由</a:t>
            </a:r>
            <a:r>
              <a:rPr lang="en-US" altLang="zh-CN" dirty="0" smtClean="0"/>
              <a:t>1~10</a:t>
            </a:r>
            <a:r>
              <a:rPr lang="zh-CN" altLang="en-US" dirty="0" smtClean="0"/>
              <a:t>表示，</a:t>
            </a:r>
            <a:r>
              <a:rPr lang="en-US" altLang="zh-CN" dirty="0" smtClean="0"/>
              <a:t>1</a:t>
            </a:r>
            <a:r>
              <a:rPr lang="zh-CN" altLang="en-US" dirty="0" smtClean="0"/>
              <a:t>最低，默认优先级为</a:t>
            </a:r>
            <a:r>
              <a:rPr lang="en-US" altLang="zh-CN" dirty="0" smtClean="0"/>
              <a:t>5</a:t>
            </a:r>
          </a:p>
          <a:p>
            <a:pPr>
              <a:defRPr/>
            </a:pPr>
            <a:r>
              <a:rPr lang="zh-CN" altLang="zh-CN" dirty="0" smtClean="0"/>
              <a:t>优先级</a:t>
            </a:r>
            <a:r>
              <a:rPr lang="zh-CN" altLang="zh-CN" dirty="0"/>
              <a:t>高的线程获得</a:t>
            </a:r>
            <a:r>
              <a:rPr lang="en-US" altLang="zh-CN" dirty="0"/>
              <a:t>CPU</a:t>
            </a:r>
            <a:r>
              <a:rPr lang="zh-CN" altLang="zh-CN" dirty="0"/>
              <a:t>资源的概率较大</a:t>
            </a:r>
            <a:endParaRPr lang="zh-CN" altLang="en-US" dirty="0"/>
          </a:p>
        </p:txBody>
      </p:sp>
      <p:grpSp>
        <p:nvGrpSpPr>
          <p:cNvPr id="36" name="组合 35"/>
          <p:cNvGrpSpPr/>
          <p:nvPr/>
        </p:nvGrpSpPr>
        <p:grpSpPr bwMode="auto">
          <a:xfrm>
            <a:off x="1992313" y="2176916"/>
            <a:ext cx="8675687" cy="3628118"/>
            <a:chOff x="467544" y="2177435"/>
            <a:chExt cx="8676456" cy="3627375"/>
          </a:xfrm>
        </p:grpSpPr>
        <p:sp>
          <p:nvSpPr>
            <p:cNvPr id="5" name="AutoShape 18"/>
            <p:cNvSpPr>
              <a:spLocks noChangeArrowheads="1"/>
            </p:cNvSpPr>
            <p:nvPr/>
          </p:nvSpPr>
          <p:spPr bwMode="auto">
            <a:xfrm>
              <a:off x="467544" y="2348397"/>
              <a:ext cx="6191799" cy="270137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static void main(String[]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 {</a:t>
              </a:r>
            </a:p>
            <a:p>
              <a:pPr lvl="1" indent="-457200" defTabSz="381000">
                <a:lnSpc>
                  <a:spcPct val="130000"/>
                </a:lnSpc>
                <a:buClr>
                  <a:schemeClr val="folHlink"/>
                </a:buClr>
                <a:buSzPct val="60000"/>
                <a:tabLst>
                  <a:tab pos="444500" algn="l"/>
                </a:tabLst>
                <a:defRPr/>
              </a:pPr>
              <a:r>
                <a:rPr lang="zh-CN" altLang="en-US" b="1" dirty="0">
                  <a:solidFill>
                    <a:schemeClr val="accent5">
                      <a:lumMod val="10000"/>
                    </a:schemeClr>
                  </a:solidFill>
                  <a:latin typeface="+mn-lt"/>
                  <a:ea typeface="黑体" panose="02010609060101010101" pitchFamily="2" charset="-122"/>
                </a:rPr>
                <a:t>		</a:t>
              </a:r>
              <a:r>
                <a:rPr lang="en-US" altLang="zh-CN" b="1" dirty="0">
                  <a:solidFill>
                    <a:schemeClr val="accent5">
                      <a:lumMod val="10000"/>
                    </a:schemeClr>
                  </a:solidFill>
                  <a:latin typeface="+mn-lt"/>
                  <a:ea typeface="黑体" panose="02010609060101010101" pitchFamily="2" charset="-122"/>
                </a:rPr>
                <a:t>Thread t1 = new Thread(new </a:t>
              </a: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a:t>
              </a:r>
              <a:r>
                <a:rPr lang="zh-CN" altLang="en-US" b="1" dirty="0">
                  <a:solidFill>
                    <a:schemeClr val="accent5">
                      <a:lumMod val="10000"/>
                    </a:schemeClr>
                  </a:solidFill>
                  <a:latin typeface="+mn-lt"/>
                  <a:ea typeface="黑体" panose="02010609060101010101" pitchFamily="2" charset="-122"/>
                </a:rPr>
                <a:t>线程</a:t>
              </a:r>
              <a:r>
                <a:rPr lang="en-US" altLang="zh-CN" b="1" dirty="0">
                  <a:solidFill>
                    <a:schemeClr val="accent5">
                      <a:lumMod val="10000"/>
                    </a:schemeClr>
                  </a:solidFill>
                  <a:latin typeface="+mn-lt"/>
                  <a:ea typeface="黑体" panose="02010609060101010101" pitchFamily="2" charset="-122"/>
                </a:rPr>
                <a:t>A");</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Thread t2 = new Thread(new </a:t>
              </a: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a:t>
              </a:r>
              <a:r>
                <a:rPr lang="zh-CN" altLang="en-US" b="1" dirty="0">
                  <a:solidFill>
                    <a:schemeClr val="accent5">
                      <a:lumMod val="10000"/>
                    </a:schemeClr>
                  </a:solidFill>
                  <a:latin typeface="+mn-lt"/>
                  <a:ea typeface="黑体" panose="02010609060101010101" pitchFamily="2" charset="-122"/>
                </a:rPr>
                <a:t>线程</a:t>
              </a:r>
              <a:r>
                <a:rPr lang="en-US" altLang="zh-CN" b="1" dirty="0">
                  <a:solidFill>
                    <a:schemeClr val="accent5">
                      <a:lumMod val="10000"/>
                    </a:schemeClr>
                  </a:solidFill>
                  <a:latin typeface="+mn-lt"/>
                  <a:ea typeface="黑体" panose="02010609060101010101" pitchFamily="2" charset="-122"/>
                </a:rPr>
                <a:t>B");</a:t>
              </a:r>
            </a:p>
            <a:p>
              <a:pPr lvl="1" indent="-457200" defTabSz="381000">
                <a:lnSpc>
                  <a:spcPct val="130000"/>
                </a:lnSpc>
                <a:buClr>
                  <a:schemeClr val="folHlink"/>
                </a:buClr>
                <a:buSzPct val="60000"/>
                <a:tabLst>
                  <a:tab pos="444500" algn="l"/>
                </a:tabLst>
                <a:defRPr/>
              </a:pPr>
              <a:r>
                <a:rPr lang="zh-CN" altLang="en-US" b="1" dirty="0">
                  <a:solidFill>
                    <a:schemeClr val="accent5">
                      <a:lumMod val="10000"/>
                    </a:schemeClr>
                  </a:solidFill>
                  <a:latin typeface="+mn-lt"/>
                  <a:ea typeface="黑体" panose="02010609060101010101" pitchFamily="2" charset="-122"/>
                </a:rPr>
                <a:t>		</a:t>
              </a:r>
              <a:r>
                <a:rPr lang="en-US" altLang="zh-CN" b="1" dirty="0">
                  <a:solidFill>
                    <a:schemeClr val="accent5">
                      <a:lumMod val="10000"/>
                    </a:schemeClr>
                  </a:solidFill>
                  <a:latin typeface="+mn-lt"/>
                  <a:ea typeface="黑体" panose="02010609060101010101" pitchFamily="2" charset="-122"/>
                </a:rPr>
                <a:t>t1.setPriority(</a:t>
              </a:r>
              <a:r>
                <a:rPr lang="en-US" altLang="zh-CN" b="1" dirty="0" err="1">
                  <a:solidFill>
                    <a:schemeClr val="accent5">
                      <a:lumMod val="10000"/>
                    </a:schemeClr>
                  </a:solidFill>
                  <a:latin typeface="+mn-lt"/>
                  <a:ea typeface="黑体" panose="02010609060101010101" pitchFamily="2" charset="-122"/>
                </a:rPr>
                <a:t>Thread.MAX_PRIORITY</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t2.setPriority(</a:t>
              </a:r>
              <a:r>
                <a:rPr lang="en-US" altLang="zh-CN" b="1" dirty="0" err="1">
                  <a:solidFill>
                    <a:schemeClr val="accent5">
                      <a:lumMod val="10000"/>
                    </a:schemeClr>
                  </a:solidFill>
                  <a:latin typeface="+mn-lt"/>
                  <a:ea typeface="黑体" panose="02010609060101010101" pitchFamily="2" charset="-122"/>
                </a:rPr>
                <a:t>Thread.MIN_PRIORITY</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省略代码</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p>
          </p:txBody>
        </p:sp>
        <p:sp>
          <p:nvSpPr>
            <p:cNvPr id="26633" name="Rectangle 5"/>
            <p:cNvSpPr>
              <a:spLocks noChangeArrowheads="1"/>
            </p:cNvSpPr>
            <p:nvPr/>
          </p:nvSpPr>
          <p:spPr bwMode="auto">
            <a:xfrm>
              <a:off x="880144" y="2708920"/>
              <a:ext cx="5708080" cy="431800"/>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8" name="AutoShape 8"/>
            <p:cNvSpPr>
              <a:spLocks noChangeArrowheads="1"/>
            </p:cNvSpPr>
            <p:nvPr/>
          </p:nvSpPr>
          <p:spPr bwMode="auto">
            <a:xfrm>
              <a:off x="7056253" y="2177435"/>
              <a:ext cx="2087747" cy="714909"/>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创建线程对象并指定线程名</a:t>
              </a:r>
            </a:p>
          </p:txBody>
        </p:sp>
        <p:sp>
          <p:nvSpPr>
            <p:cNvPr id="26635" name="Rectangle 5"/>
            <p:cNvSpPr>
              <a:spLocks noChangeArrowheads="1"/>
            </p:cNvSpPr>
            <p:nvPr/>
          </p:nvSpPr>
          <p:spPr bwMode="auto">
            <a:xfrm>
              <a:off x="755576" y="3501008"/>
              <a:ext cx="4608512" cy="719956"/>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15" name="AutoShape 8"/>
            <p:cNvSpPr>
              <a:spLocks noChangeArrowheads="1"/>
            </p:cNvSpPr>
            <p:nvPr/>
          </p:nvSpPr>
          <p:spPr bwMode="auto">
            <a:xfrm>
              <a:off x="1312169" y="5089901"/>
              <a:ext cx="2972063" cy="714909"/>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两个线程对象分别设置为最高优先级和最低优先级</a:t>
              </a:r>
            </a:p>
          </p:txBody>
        </p:sp>
        <p:cxnSp>
          <p:nvCxnSpPr>
            <p:cNvPr id="16" name="直接箭头连接符 15"/>
            <p:cNvCxnSpPr/>
            <p:nvPr/>
          </p:nvCxnSpPr>
          <p:spPr>
            <a:xfrm flipH="1">
              <a:off x="2430575" y="4293096"/>
              <a:ext cx="367352" cy="7785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9" name="直接箭头连接符 8"/>
            <p:cNvCxnSpPr>
              <a:endCxn id="8" idx="1"/>
            </p:cNvCxnSpPr>
            <p:nvPr/>
          </p:nvCxnSpPr>
          <p:spPr>
            <a:xfrm flipV="1">
              <a:off x="6548998" y="2534527"/>
              <a:ext cx="507278" cy="35754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25" y="3429000"/>
            <a:ext cx="309562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9825" y="286703"/>
            <a:ext cx="1728788" cy="521970"/>
          </a:xfrm>
        </p:spPr>
        <p:txBody>
          <a:bodyPr/>
          <a:lstStyle/>
          <a:p>
            <a:pPr>
              <a:defRPr/>
            </a:pPr>
            <a:r>
              <a:rPr dirty="0" smtClean="0"/>
              <a:t>线程休眠</a:t>
            </a:r>
            <a:endParaRPr dirty="0"/>
          </a:p>
        </p:txBody>
      </p:sp>
      <p:sp>
        <p:nvSpPr>
          <p:cNvPr id="3" name="内容占位符 2"/>
          <p:cNvSpPr>
            <a:spLocks noGrp="1"/>
          </p:cNvSpPr>
          <p:nvPr>
            <p:ph idx="1"/>
          </p:nvPr>
        </p:nvSpPr>
        <p:spPr>
          <a:xfrm>
            <a:off x="2351584" y="1196752"/>
            <a:ext cx="7964488" cy="5143500"/>
          </a:xfrm>
        </p:spPr>
        <p:txBody>
          <a:bodyPr/>
          <a:lstStyle/>
          <a:p>
            <a:pPr>
              <a:defRPr/>
            </a:pPr>
            <a:r>
              <a:rPr lang="zh-CN" altLang="en-US" dirty="0" smtClean="0"/>
              <a:t>让线程暂时睡眠指定时长，线程进入阻塞状态</a:t>
            </a:r>
            <a:endParaRPr lang="en-US" altLang="zh-CN" dirty="0" smtClean="0"/>
          </a:p>
          <a:p>
            <a:pPr>
              <a:defRPr/>
            </a:pPr>
            <a:r>
              <a:rPr lang="zh-CN" altLang="zh-CN" dirty="0" smtClean="0"/>
              <a:t>睡眠</a:t>
            </a:r>
            <a:r>
              <a:rPr lang="zh-CN" altLang="zh-CN" dirty="0"/>
              <a:t>时间过后线程会再进入可运行</a:t>
            </a:r>
            <a:r>
              <a:rPr lang="zh-CN" altLang="zh-CN" dirty="0" smtClean="0"/>
              <a:t>状态</a:t>
            </a:r>
            <a:endParaRPr lang="en-US" altLang="zh-CN" dirty="0" smtClean="0"/>
          </a:p>
          <a:p>
            <a:pPr>
              <a:defRPr/>
            </a:pPr>
            <a:endParaRPr lang="en-US" altLang="zh-CN" dirty="0"/>
          </a:p>
          <a:p>
            <a:pPr>
              <a:defRPr/>
            </a:pPr>
            <a:endParaRPr lang="en-US" altLang="zh-CN" dirty="0" smtClean="0"/>
          </a:p>
          <a:p>
            <a:pPr lvl="1">
              <a:defRPr/>
            </a:pPr>
            <a:r>
              <a:rPr lang="en-US" altLang="zh-CN" dirty="0" err="1" smtClean="0"/>
              <a:t>millis</a:t>
            </a:r>
            <a:r>
              <a:rPr lang="zh-CN" altLang="en-US" dirty="0" smtClean="0"/>
              <a:t>为休眠时长，以</a:t>
            </a:r>
            <a:r>
              <a:rPr lang="zh-CN" altLang="en-US" dirty="0" smtClean="0">
                <a:solidFill>
                  <a:srgbClr val="FF0000"/>
                </a:solidFill>
              </a:rPr>
              <a:t>毫秒</a:t>
            </a:r>
            <a:r>
              <a:rPr lang="zh-CN" altLang="en-US" dirty="0" smtClean="0"/>
              <a:t>为单位</a:t>
            </a:r>
            <a:endParaRPr lang="en-US" altLang="zh-CN" dirty="0" smtClean="0"/>
          </a:p>
          <a:p>
            <a:pPr lvl="1">
              <a:defRPr/>
            </a:pPr>
            <a:r>
              <a:rPr lang="zh-CN" altLang="en-US" dirty="0" smtClean="0"/>
              <a:t>调用</a:t>
            </a:r>
            <a:r>
              <a:rPr lang="en-US" altLang="zh-CN" dirty="0" smtClean="0"/>
              <a:t>sleep()</a:t>
            </a:r>
            <a:r>
              <a:rPr lang="zh-CN" altLang="en-US" dirty="0" smtClean="0"/>
              <a:t>方法需处理</a:t>
            </a:r>
            <a:r>
              <a:rPr lang="fr-FR" altLang="zh-CN" dirty="0" smtClean="0"/>
              <a:t>InterruptedException</a:t>
            </a:r>
            <a:r>
              <a:rPr lang="zh-CN" altLang="en-US" dirty="0" smtClean="0"/>
              <a:t>异常</a:t>
            </a:r>
            <a:endParaRPr lang="zh-CN" altLang="en-US" dirty="0"/>
          </a:p>
        </p:txBody>
      </p:sp>
      <p:sp>
        <p:nvSpPr>
          <p:cNvPr id="5" name="AutoShape 18"/>
          <p:cNvSpPr>
            <a:spLocks noChangeArrowheads="1"/>
          </p:cNvSpPr>
          <p:nvPr/>
        </p:nvSpPr>
        <p:spPr bwMode="auto">
          <a:xfrm>
            <a:off x="3143250" y="2184400"/>
            <a:ext cx="5040313" cy="58578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sz="2000" b="1" dirty="0">
                <a:solidFill>
                  <a:schemeClr val="accent5">
                    <a:lumMod val="10000"/>
                  </a:schemeClr>
                </a:solidFill>
                <a:latin typeface="+mn-lt"/>
                <a:ea typeface="黑体" panose="02010609060101010101" pitchFamily="2" charset="-122"/>
              </a:rPr>
              <a:t>public static void sleep(long </a:t>
            </a:r>
            <a:r>
              <a:rPr lang="en-US" altLang="zh-CN" sz="2000" b="1" dirty="0" err="1">
                <a:solidFill>
                  <a:schemeClr val="accent5">
                    <a:lumMod val="10000"/>
                  </a:schemeClr>
                </a:solidFill>
                <a:latin typeface="+mn-lt"/>
                <a:ea typeface="黑体" panose="02010609060101010101" pitchFamily="2" charset="-122"/>
              </a:rPr>
              <a:t>millis</a:t>
            </a:r>
            <a:r>
              <a:rPr lang="en-US" altLang="zh-CN" sz="2000" b="1" dirty="0">
                <a:solidFill>
                  <a:schemeClr val="accent5">
                    <a:lumMod val="10000"/>
                  </a:schemeClr>
                </a:solidFill>
                <a:latin typeface="+mn-lt"/>
                <a:ea typeface="黑体" panose="02010609060101010101" pitchFamily="2" charset="-122"/>
              </a:rPr>
              <a:t>)</a:t>
            </a:r>
          </a:p>
        </p:txBody>
      </p:sp>
      <p:sp>
        <p:nvSpPr>
          <p:cNvPr id="6" name="AutoShape 18"/>
          <p:cNvSpPr>
            <a:spLocks noChangeArrowheads="1"/>
          </p:cNvSpPr>
          <p:nvPr/>
        </p:nvSpPr>
        <p:spPr bwMode="auto">
          <a:xfrm>
            <a:off x="2495550" y="2176463"/>
            <a:ext cx="5160963" cy="333375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class Wait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public static void </a:t>
            </a:r>
            <a:r>
              <a:rPr lang="en-US" altLang="zh-CN" b="1" dirty="0" err="1">
                <a:solidFill>
                  <a:schemeClr val="accent5">
                    <a:lumMod val="10000"/>
                  </a:schemeClr>
                </a:solidFill>
                <a:latin typeface="+mn-lt"/>
                <a:ea typeface="黑体" panose="02010609060101010101" pitchFamily="2" charset="-122"/>
              </a:rPr>
              <a:t>bySec</a:t>
            </a:r>
            <a:r>
              <a:rPr lang="en-US" altLang="zh-CN" b="1" dirty="0">
                <a:solidFill>
                  <a:schemeClr val="accent5">
                    <a:lumMod val="10000"/>
                  </a:schemeClr>
                </a:solidFill>
                <a:latin typeface="+mn-lt"/>
                <a:ea typeface="黑体" panose="02010609060101010101" pitchFamily="2" charset="-122"/>
              </a:rPr>
              <a:t>(long s)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for (</a:t>
            </a:r>
            <a:r>
              <a:rPr lang="en-US" altLang="zh-CN" b="1" dirty="0" err="1">
                <a:solidFill>
                  <a:schemeClr val="accent5">
                    <a:lumMod val="10000"/>
                  </a:schemeClr>
                </a:solidFill>
                <a:latin typeface="+mn-lt"/>
                <a:ea typeface="黑体" panose="02010609060101010101" pitchFamily="2" charset="-122"/>
              </a:rPr>
              <a:t>int</a:t>
            </a:r>
            <a:r>
              <a:rPr lang="en-US" altLang="zh-CN" b="1" dirty="0">
                <a:solidFill>
                  <a:schemeClr val="accent5">
                    <a:lumMod val="10000"/>
                  </a:schemeClr>
                </a:solidFill>
                <a:latin typeface="+mn-lt"/>
                <a:ea typeface="黑体" panose="02010609060101010101" pitchFamily="2" charset="-122"/>
              </a:rPr>
              <a:t> i = 0; i &lt; s; i++)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(i + 1 + "</a:t>
            </a:r>
            <a:r>
              <a:rPr lang="zh-CN" altLang="en-US" b="1" dirty="0">
                <a:solidFill>
                  <a:schemeClr val="accent5">
                    <a:lumMod val="10000"/>
                  </a:schemeClr>
                </a:solidFill>
                <a:latin typeface="+mn-lt"/>
                <a:ea typeface="黑体" panose="02010609060101010101" pitchFamily="2" charset="-122"/>
              </a:rPr>
              <a:t>秒</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try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Thread.sleep</a:t>
            </a:r>
            <a:r>
              <a:rPr lang="en-US" altLang="zh-CN" b="1" dirty="0">
                <a:solidFill>
                  <a:schemeClr val="accent5">
                    <a:lumMod val="10000"/>
                  </a:schemeClr>
                </a:solidFill>
                <a:latin typeface="+mn-lt"/>
                <a:ea typeface="黑体" panose="02010609060101010101" pitchFamily="2" charset="-122"/>
              </a:rPr>
              <a:t>(1000); </a:t>
            </a:r>
            <a:endParaRPr lang="zh-CN" altLang="en-US" b="1" dirty="0">
              <a:solidFill>
                <a:schemeClr val="accent5">
                  <a:lumMod val="10000"/>
                </a:schemeClr>
              </a:solidFill>
              <a:latin typeface="+mn-lt"/>
              <a:ea typeface="黑体" panose="02010609060101010101" pitchFamily="2" charset="-122"/>
            </a:endParaRPr>
          </a:p>
          <a:p>
            <a:pPr lvl="1" indent="-457200" defTabSz="381000">
              <a:lnSpc>
                <a:spcPct val="130000"/>
              </a:lnSpc>
              <a:buClr>
                <a:schemeClr val="folHlink"/>
              </a:buClr>
              <a:buSzPct val="60000"/>
              <a:tabLst>
                <a:tab pos="444500" algn="l"/>
              </a:tabLst>
              <a:defRPr/>
            </a:pPr>
            <a:r>
              <a:rPr lang="zh-CN" altLang="en-US" b="1" dirty="0">
                <a:solidFill>
                  <a:schemeClr val="accent5">
                    <a:lumMod val="10000"/>
                  </a:schemeClr>
                </a:solidFill>
                <a:latin typeface="+mn-lt"/>
                <a:ea typeface="黑体" panose="02010609060101010101" pitchFamily="2" charset="-122"/>
              </a:rPr>
              <a:t>			</a:t>
            </a:r>
            <a:r>
              <a:rPr lang="en-US" altLang="zh-CN" b="1" dirty="0">
                <a:solidFill>
                  <a:schemeClr val="accent5">
                    <a:lumMod val="10000"/>
                  </a:schemeClr>
                </a:solidFill>
                <a:latin typeface="+mn-lt"/>
                <a:ea typeface="黑体" panose="02010609060101010101" pitchFamily="2" charset="-122"/>
              </a:rPr>
              <a:t>} catch (</a:t>
            </a:r>
            <a:r>
              <a:rPr lang="en-US" altLang="zh-CN" b="1" dirty="0" err="1">
                <a:solidFill>
                  <a:schemeClr val="accent5">
                    <a:lumMod val="10000"/>
                  </a:schemeClr>
                </a:solidFill>
                <a:latin typeface="+mn-lt"/>
                <a:ea typeface="黑体" panose="02010609060101010101" pitchFamily="2" charset="-122"/>
              </a:rPr>
              <a:t>InterruptedException</a:t>
            </a:r>
            <a:r>
              <a:rPr lang="en-US" altLang="zh-CN" b="1" dirty="0">
                <a:solidFill>
                  <a:schemeClr val="accent5">
                    <a:lumMod val="10000"/>
                  </a:schemeClr>
                </a:solidFill>
                <a:latin typeface="+mn-lt"/>
                <a:ea typeface="黑体" panose="02010609060101010101" pitchFamily="2" charset="-122"/>
              </a:rPr>
              <a:t> e)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e.printStackTrace</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p>
        </p:txBody>
      </p:sp>
      <p:sp>
        <p:nvSpPr>
          <p:cNvPr id="7" name="AutoShape 15"/>
          <p:cNvSpPr>
            <a:spLocks noChangeArrowheads="1"/>
          </p:cNvSpPr>
          <p:nvPr/>
        </p:nvSpPr>
        <p:spPr bwMode="auto">
          <a:xfrm>
            <a:off x="7608888" y="4005192"/>
            <a:ext cx="1499060" cy="408130"/>
          </a:xfrm>
          <a:prstGeom prst="wedgeRoundRectCallout">
            <a:avLst>
              <a:gd name="adj1" fmla="val -606"/>
              <a:gd name="adj2" fmla="val 5291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线程休眠</a:t>
            </a:r>
            <a:r>
              <a:rPr lang="en-US" altLang="zh-CN" b="1" kern="0" dirty="0">
                <a:solidFill>
                  <a:schemeClr val="bg1"/>
                </a:solidFill>
                <a:latin typeface="Arial" panose="020B0604020202020204"/>
                <a:ea typeface="黑体" panose="02010609060101010101" pitchFamily="2" charset="-122"/>
              </a:rPr>
              <a:t>1</a:t>
            </a:r>
            <a:r>
              <a:rPr lang="zh-CN" altLang="en-US" b="1" kern="0" dirty="0">
                <a:solidFill>
                  <a:schemeClr val="bg1"/>
                </a:solidFill>
                <a:latin typeface="Arial" panose="020B0604020202020204"/>
                <a:ea typeface="黑体" panose="02010609060101010101" pitchFamily="2" charset="-122"/>
              </a:rPr>
              <a:t>秒</a:t>
            </a:r>
          </a:p>
        </p:txBody>
      </p:sp>
      <p:sp>
        <p:nvSpPr>
          <p:cNvPr id="8" name="Line 6"/>
          <p:cNvSpPr>
            <a:spLocks noChangeShapeType="1"/>
          </p:cNvSpPr>
          <p:nvPr/>
        </p:nvSpPr>
        <p:spPr bwMode="auto">
          <a:xfrm>
            <a:off x="6312024" y="4221088"/>
            <a:ext cx="1152128" cy="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9" name="Rectangle 5"/>
          <p:cNvSpPr>
            <a:spLocks noChangeArrowheads="1"/>
          </p:cNvSpPr>
          <p:nvPr/>
        </p:nvSpPr>
        <p:spPr bwMode="auto">
          <a:xfrm>
            <a:off x="3863975" y="4005263"/>
            <a:ext cx="2303463" cy="360362"/>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par>
                          <p:cTn id="11" fill="hold">
                            <p:stCondLst>
                              <p:cond delay="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9600" y="285909"/>
            <a:ext cx="3529013" cy="521970"/>
          </a:xfrm>
        </p:spPr>
        <p:txBody>
          <a:bodyPr/>
          <a:lstStyle/>
          <a:p>
            <a:pPr>
              <a:defRPr/>
            </a:pPr>
            <a:r>
              <a:rPr altLang="zh-CN" dirty="0"/>
              <a:t>线程的强制</a:t>
            </a:r>
            <a:r>
              <a:rPr altLang="zh-CN" dirty="0" smtClean="0"/>
              <a:t>运行</a:t>
            </a:r>
            <a:r>
              <a:rPr lang="en-US" altLang="zh-CN" dirty="0" smtClean="0"/>
              <a:t>2-1</a:t>
            </a:r>
            <a:endParaRPr dirty="0"/>
          </a:p>
        </p:txBody>
      </p:sp>
      <p:sp>
        <p:nvSpPr>
          <p:cNvPr id="3" name="内容占位符 2"/>
          <p:cNvSpPr>
            <a:spLocks noGrp="1"/>
          </p:cNvSpPr>
          <p:nvPr>
            <p:ph idx="1"/>
          </p:nvPr>
        </p:nvSpPr>
        <p:spPr>
          <a:xfrm>
            <a:off x="2339032" y="1165820"/>
            <a:ext cx="7645400" cy="5143500"/>
          </a:xfrm>
        </p:spPr>
        <p:txBody>
          <a:bodyPr/>
          <a:lstStyle/>
          <a:p>
            <a:pPr>
              <a:defRPr/>
            </a:pPr>
            <a:r>
              <a:rPr lang="zh-CN" altLang="en-US" dirty="0" smtClean="0"/>
              <a:t>使</a:t>
            </a:r>
            <a:r>
              <a:rPr lang="zh-CN" altLang="en-US" dirty="0"/>
              <a:t>当前线程暂停执行，</a:t>
            </a:r>
            <a:r>
              <a:rPr lang="zh-CN" altLang="en-US" dirty="0" smtClean="0"/>
              <a:t>等待</a:t>
            </a:r>
            <a:r>
              <a:rPr lang="zh-CN" altLang="en-US" dirty="0"/>
              <a:t>其他</a:t>
            </a:r>
            <a:r>
              <a:rPr lang="zh-CN" altLang="en-US" dirty="0" smtClean="0"/>
              <a:t>线程</a:t>
            </a:r>
            <a:r>
              <a:rPr lang="zh-CN" altLang="en-US" dirty="0"/>
              <a:t>结束后再继续执行本</a:t>
            </a:r>
            <a:r>
              <a:rPr lang="zh-CN" altLang="en-US" dirty="0" smtClean="0"/>
              <a:t>线程</a:t>
            </a:r>
            <a:endParaRPr lang="en-US" altLang="zh-CN" dirty="0" smtClean="0"/>
          </a:p>
          <a:p>
            <a:pPr>
              <a:defRPr/>
            </a:pPr>
            <a:endParaRPr lang="en-US" altLang="zh-CN" dirty="0"/>
          </a:p>
          <a:p>
            <a:pPr>
              <a:defRPr/>
            </a:pPr>
            <a:endParaRPr lang="en-US" altLang="zh-CN" dirty="0" smtClean="0"/>
          </a:p>
          <a:p>
            <a:pPr>
              <a:defRPr/>
            </a:pPr>
            <a:endParaRPr lang="en-US" altLang="zh-CN" dirty="0"/>
          </a:p>
          <a:p>
            <a:pPr lvl="1">
              <a:defRPr/>
            </a:pPr>
            <a:r>
              <a:rPr lang="en-US" altLang="zh-CN" dirty="0" err="1" smtClean="0"/>
              <a:t>millis</a:t>
            </a:r>
            <a:r>
              <a:rPr lang="en-US" altLang="zh-CN" dirty="0" smtClean="0"/>
              <a:t>:</a:t>
            </a:r>
            <a:r>
              <a:rPr lang="zh-CN" altLang="en-US" dirty="0" smtClean="0"/>
              <a:t>以毫秒为单位的等待时长</a:t>
            </a:r>
            <a:endParaRPr lang="en-US" altLang="zh-CN" dirty="0" smtClean="0"/>
          </a:p>
          <a:p>
            <a:pPr lvl="1">
              <a:defRPr/>
            </a:pPr>
            <a:r>
              <a:rPr lang="en-US" altLang="zh-CN" dirty="0" err="1" smtClean="0"/>
              <a:t>nanos</a:t>
            </a:r>
            <a:r>
              <a:rPr lang="en-US" altLang="zh-CN" dirty="0" smtClean="0"/>
              <a:t>:</a:t>
            </a:r>
            <a:r>
              <a:rPr lang="zh-CN" altLang="en-US" dirty="0" smtClean="0"/>
              <a:t>要等待的附加纳秒时长</a:t>
            </a:r>
            <a:endParaRPr lang="en-US" altLang="zh-CN" dirty="0" smtClean="0"/>
          </a:p>
          <a:p>
            <a:pPr lvl="1">
              <a:defRPr/>
            </a:pPr>
            <a:r>
              <a:rPr lang="zh-CN" altLang="en-US" dirty="0" smtClean="0"/>
              <a:t>需处理</a:t>
            </a:r>
            <a:r>
              <a:rPr lang="en-US" altLang="zh-CN" dirty="0" err="1" smtClean="0"/>
              <a:t>InterruptedException</a:t>
            </a:r>
            <a:r>
              <a:rPr lang="zh-CN" altLang="en-US" dirty="0" smtClean="0"/>
              <a:t>异常</a:t>
            </a:r>
            <a:endParaRPr lang="en-US" altLang="zh-CN" dirty="0" smtClean="0"/>
          </a:p>
          <a:p>
            <a:pPr lvl="1">
              <a:defRPr/>
            </a:pPr>
            <a:endParaRPr lang="zh-CN" altLang="en-US" dirty="0"/>
          </a:p>
        </p:txBody>
      </p:sp>
      <p:sp>
        <p:nvSpPr>
          <p:cNvPr id="5" name="AutoShape 18"/>
          <p:cNvSpPr>
            <a:spLocks noChangeArrowheads="1"/>
          </p:cNvSpPr>
          <p:nvPr/>
        </p:nvSpPr>
        <p:spPr bwMode="auto">
          <a:xfrm>
            <a:off x="3211513" y="2131442"/>
            <a:ext cx="5159375" cy="122555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final void join()</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final void join(long mills)</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final void join(long </a:t>
            </a:r>
            <a:r>
              <a:rPr lang="en-US" altLang="zh-CN" b="1" dirty="0" err="1">
                <a:solidFill>
                  <a:schemeClr val="accent5">
                    <a:lumMod val="10000"/>
                  </a:schemeClr>
                </a:solidFill>
                <a:latin typeface="+mn-lt"/>
                <a:ea typeface="黑体" panose="02010609060101010101" pitchFamily="2" charset="-122"/>
              </a:rPr>
              <a:t>mills,int</a:t>
            </a: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nanos</a:t>
            </a:r>
            <a:r>
              <a:rPr lang="en-US" altLang="zh-CN" b="1" dirty="0">
                <a:solidFill>
                  <a:schemeClr val="accent5">
                    <a:lumMod val="10000"/>
                  </a:schemeClr>
                </a:solidFill>
                <a:latin typeface="+mn-lt"/>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959600" y="286703"/>
            <a:ext cx="3529013" cy="521970"/>
          </a:xfrm>
        </p:spPr>
        <p:txBody>
          <a:bodyPr/>
          <a:lstStyle/>
          <a:p>
            <a:pPr>
              <a:defRPr/>
            </a:pPr>
            <a:r>
              <a:rPr altLang="zh-CN" dirty="0"/>
              <a:t>线程的强制</a:t>
            </a:r>
            <a:r>
              <a:rPr altLang="zh-CN" dirty="0" smtClean="0"/>
              <a:t>运行</a:t>
            </a:r>
            <a:r>
              <a:rPr lang="en-US" altLang="zh-CN" dirty="0" smtClean="0"/>
              <a:t>2-2</a:t>
            </a:r>
            <a:endParaRPr dirty="0"/>
          </a:p>
        </p:txBody>
      </p:sp>
      <p:sp>
        <p:nvSpPr>
          <p:cNvPr id="9" name="AutoShape 18"/>
          <p:cNvSpPr>
            <a:spLocks noChangeArrowheads="1"/>
          </p:cNvSpPr>
          <p:nvPr/>
        </p:nvSpPr>
        <p:spPr bwMode="auto">
          <a:xfrm>
            <a:off x="2208213" y="765175"/>
            <a:ext cx="7632700" cy="540067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static void main(String[]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 {</a:t>
            </a:r>
          </a:p>
          <a:p>
            <a:pPr lvl="1" indent="-457200" defTabSz="381000">
              <a:lnSpc>
                <a:spcPct val="130000"/>
              </a:lnSpc>
              <a:buClr>
                <a:schemeClr val="folHlink"/>
              </a:buClr>
              <a:buSzPct val="60000"/>
              <a:tabLst>
                <a:tab pos="444500" algn="l"/>
              </a:tabLst>
              <a:defRPr/>
            </a:pPr>
            <a:r>
              <a:rPr lang="zh-CN" altLang="en-US" b="1" dirty="0">
                <a:solidFill>
                  <a:schemeClr val="accent5">
                    <a:lumMod val="10000"/>
                  </a:schemeClr>
                </a:solidFill>
                <a:latin typeface="+mn-lt"/>
                <a:ea typeface="黑体" panose="02010609060101010101" pitchFamily="2" charset="-122"/>
              </a:rPr>
              <a:t>		</a:t>
            </a:r>
            <a:r>
              <a:rPr lang="en-US" altLang="zh-CN" b="1" dirty="0">
                <a:solidFill>
                  <a:schemeClr val="accent5">
                    <a:lumMod val="10000"/>
                  </a:schemeClr>
                </a:solidFill>
                <a:latin typeface="+mn-lt"/>
                <a:ea typeface="黑体" panose="02010609060101010101" pitchFamily="2" charset="-122"/>
              </a:rPr>
              <a:t>Thread temp = new Thread(new </a:t>
            </a: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temp.start</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for(</a:t>
            </a:r>
            <a:r>
              <a:rPr lang="en-US" altLang="zh-CN" b="1" dirty="0" err="1">
                <a:solidFill>
                  <a:schemeClr val="accent5">
                    <a:lumMod val="10000"/>
                  </a:schemeClr>
                </a:solidFill>
                <a:latin typeface="+mn-lt"/>
                <a:ea typeface="黑体" panose="02010609060101010101" pitchFamily="2" charset="-122"/>
              </a:rPr>
              <a:t>int</a:t>
            </a:r>
            <a:r>
              <a:rPr lang="en-US" altLang="zh-CN" b="1" dirty="0">
                <a:solidFill>
                  <a:schemeClr val="accent5">
                    <a:lumMod val="10000"/>
                  </a:schemeClr>
                </a:solidFill>
                <a:latin typeface="+mn-lt"/>
                <a:ea typeface="黑体" panose="02010609060101010101" pitchFamily="2" charset="-122"/>
              </a:rPr>
              <a:t> i=0;i&lt;20;i++){</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if(i==5){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try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temp.join</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 catch (</a:t>
            </a:r>
            <a:r>
              <a:rPr lang="en-US" altLang="zh-CN" b="1" dirty="0" err="1">
                <a:solidFill>
                  <a:schemeClr val="accent5">
                    <a:lumMod val="10000"/>
                  </a:schemeClr>
                </a:solidFill>
                <a:latin typeface="+mn-lt"/>
                <a:ea typeface="黑体" panose="02010609060101010101" pitchFamily="2" charset="-122"/>
              </a:rPr>
              <a:t>InterruptedException</a:t>
            </a:r>
            <a:r>
              <a:rPr lang="en-US" altLang="zh-CN" b="1" dirty="0">
                <a:solidFill>
                  <a:schemeClr val="accent5">
                    <a:lumMod val="10000"/>
                  </a:schemeClr>
                </a:solidFill>
                <a:latin typeface="+mn-lt"/>
                <a:ea typeface="黑体" panose="02010609060101010101" pitchFamily="2" charset="-122"/>
              </a:rPr>
              <a:t> e)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e.printStackTrace</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			</a:t>
            </a:r>
          </a:p>
          <a:p>
            <a:pPr lvl="1" indent="-457200" defTabSz="3810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a:t>
            </a:r>
            <a:r>
              <a:rPr lang="en-US" altLang="zh-CN" b="1" dirty="0" err="1">
                <a:solidFill>
                  <a:schemeClr val="accent5">
                    <a:lumMod val="10000"/>
                  </a:schemeClr>
                </a:solidFill>
                <a:latin typeface="+mn-lt"/>
                <a:ea typeface="黑体" panose="02010609060101010101" pitchFamily="2" charset="-122"/>
              </a:rPr>
              <a:t>Thread.currentThread</a:t>
            </a:r>
            <a:r>
              <a:rPr lang="en-US" altLang="zh-CN" b="1" dirty="0">
                <a:solidFill>
                  <a:schemeClr val="accent5">
                    <a:lumMod val="10000"/>
                  </a:schemeClr>
                </a:solidFill>
                <a:latin typeface="+mn-lt"/>
                <a:ea typeface="黑体" panose="02010609060101010101" pitchFamily="2" charset="-122"/>
              </a:rPr>
              <a:t>().</a:t>
            </a:r>
            <a:r>
              <a:rPr lang="en-US" altLang="zh-CN" b="1" dirty="0" err="1">
                <a:solidFill>
                  <a:schemeClr val="accent5">
                    <a:lumMod val="10000"/>
                  </a:schemeClr>
                </a:solidFill>
                <a:latin typeface="+mn-lt"/>
                <a:ea typeface="黑体" panose="02010609060101010101" pitchFamily="2" charset="-122"/>
              </a:rPr>
              <a:t>getName</a:t>
            </a:r>
            <a:r>
              <a:rPr lang="en-US" altLang="zh-CN" b="1" dirty="0">
                <a:solidFill>
                  <a:schemeClr val="accent5">
                    <a:lumMod val="10000"/>
                  </a:schemeClr>
                </a:solidFill>
                <a:latin typeface="+mn-lt"/>
                <a:ea typeface="黑体" panose="02010609060101010101" pitchFamily="2" charset="-122"/>
              </a:rPr>
              <a:t>()+"</a:t>
            </a:r>
            <a:r>
              <a:rPr lang="zh-CN" altLang="en-US" b="1" dirty="0">
                <a:solidFill>
                  <a:schemeClr val="accent5">
                    <a:lumMod val="10000"/>
                  </a:schemeClr>
                </a:solidFill>
                <a:latin typeface="+mn-lt"/>
                <a:ea typeface="黑体" panose="02010609060101010101" pitchFamily="2" charset="-122"/>
              </a:rPr>
              <a:t>运行：</a:t>
            </a:r>
            <a:r>
              <a:rPr lang="en-US" altLang="zh-CN" b="1" dirty="0">
                <a:solidFill>
                  <a:schemeClr val="accent5">
                    <a:lumMod val="10000"/>
                  </a:schemeClr>
                </a:solidFill>
                <a:latin typeface="+mn-lt"/>
                <a:ea typeface="黑体" panose="02010609060101010101" pitchFamily="2" charset="-122"/>
              </a:rPr>
              <a:t>"+i);</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省略代码</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p>
        </p:txBody>
      </p:sp>
      <p:sp>
        <p:nvSpPr>
          <p:cNvPr id="10" name="AutoShape 15"/>
          <p:cNvSpPr>
            <a:spLocks noChangeArrowheads="1"/>
          </p:cNvSpPr>
          <p:nvPr/>
        </p:nvSpPr>
        <p:spPr bwMode="auto">
          <a:xfrm>
            <a:off x="6743700" y="2694441"/>
            <a:ext cx="2376488" cy="715056"/>
          </a:xfrm>
          <a:prstGeom prst="wedgeRoundRectCallout">
            <a:avLst>
              <a:gd name="adj1" fmla="val -606"/>
              <a:gd name="adj2" fmla="val 5291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阻塞主线程，子线程强制执行</a:t>
            </a:r>
          </a:p>
        </p:txBody>
      </p:sp>
      <p:sp>
        <p:nvSpPr>
          <p:cNvPr id="11" name="Line 6"/>
          <p:cNvSpPr>
            <a:spLocks noChangeShapeType="1"/>
          </p:cNvSpPr>
          <p:nvPr/>
        </p:nvSpPr>
        <p:spPr bwMode="auto">
          <a:xfrm>
            <a:off x="5375920" y="2914650"/>
            <a:ext cx="1258622" cy="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29705" name="Rectangle 5"/>
          <p:cNvSpPr>
            <a:spLocks noChangeArrowheads="1"/>
          </p:cNvSpPr>
          <p:nvPr/>
        </p:nvSpPr>
        <p:spPr bwMode="auto">
          <a:xfrm>
            <a:off x="3719513" y="2924175"/>
            <a:ext cx="1463675" cy="360363"/>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200" y="800100"/>
            <a:ext cx="33401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8888" y="285909"/>
            <a:ext cx="2879725" cy="521970"/>
          </a:xfrm>
        </p:spPr>
        <p:txBody>
          <a:bodyPr/>
          <a:lstStyle/>
          <a:p>
            <a:pPr>
              <a:defRPr/>
            </a:pPr>
            <a:r>
              <a:rPr dirty="0" smtClean="0"/>
              <a:t>线程的礼让</a:t>
            </a:r>
            <a:r>
              <a:rPr lang="en-US" altLang="zh-CN" dirty="0" smtClean="0"/>
              <a:t>2-1</a:t>
            </a:r>
            <a:endParaRPr dirty="0"/>
          </a:p>
        </p:txBody>
      </p:sp>
      <p:sp>
        <p:nvSpPr>
          <p:cNvPr id="3" name="内容占位符 2"/>
          <p:cNvSpPr>
            <a:spLocks noGrp="1"/>
          </p:cNvSpPr>
          <p:nvPr>
            <p:ph idx="1"/>
          </p:nvPr>
        </p:nvSpPr>
        <p:spPr>
          <a:xfrm>
            <a:off x="2351584" y="1196752"/>
            <a:ext cx="7645400" cy="5143500"/>
          </a:xfrm>
        </p:spPr>
        <p:txBody>
          <a:bodyPr/>
          <a:lstStyle/>
          <a:p>
            <a:pPr>
              <a:defRPr/>
            </a:pPr>
            <a:r>
              <a:rPr lang="zh-CN" altLang="zh-CN" dirty="0"/>
              <a:t>暂停当前</a:t>
            </a:r>
            <a:r>
              <a:rPr lang="zh-CN" altLang="zh-CN" dirty="0" smtClean="0"/>
              <a:t>线程，</a:t>
            </a:r>
            <a:r>
              <a:rPr lang="zh-CN" altLang="zh-CN" dirty="0"/>
              <a:t>允许其他具有相同优先级的线程获得运行</a:t>
            </a:r>
            <a:r>
              <a:rPr lang="zh-CN" altLang="zh-CN" dirty="0" smtClean="0"/>
              <a:t>机会</a:t>
            </a:r>
            <a:endParaRPr lang="en-US" altLang="zh-CN" dirty="0" smtClean="0"/>
          </a:p>
          <a:p>
            <a:pPr>
              <a:defRPr/>
            </a:pPr>
            <a:r>
              <a:rPr lang="zh-CN" altLang="zh-CN" dirty="0"/>
              <a:t>该</a:t>
            </a:r>
            <a:r>
              <a:rPr lang="zh-CN" altLang="zh-CN" dirty="0" smtClean="0"/>
              <a:t>线程处于</a:t>
            </a:r>
            <a:r>
              <a:rPr lang="zh-CN" altLang="en-US" dirty="0" smtClean="0"/>
              <a:t>就绪</a:t>
            </a:r>
            <a:r>
              <a:rPr lang="zh-CN" altLang="zh-CN" dirty="0" smtClean="0"/>
              <a:t>状态</a:t>
            </a:r>
            <a:r>
              <a:rPr lang="zh-CN" altLang="zh-CN" dirty="0"/>
              <a:t>，不转为阻塞</a:t>
            </a:r>
            <a:r>
              <a:rPr lang="zh-CN" altLang="zh-CN" dirty="0" smtClean="0"/>
              <a:t>状态</a:t>
            </a:r>
            <a:endParaRPr lang="en-US" altLang="zh-CN" dirty="0" smtClean="0"/>
          </a:p>
          <a:p>
            <a:pPr marL="0" indent="0">
              <a:buFont typeface="Wingdings" panose="05000000000000000000" pitchFamily="2" charset="2"/>
              <a:buNone/>
              <a:defRPr/>
            </a:pPr>
            <a:endParaRPr lang="en-US" altLang="zh-CN" dirty="0" smtClean="0"/>
          </a:p>
          <a:p>
            <a:pPr marL="0" indent="0">
              <a:buFont typeface="Wingdings" panose="05000000000000000000" pitchFamily="2" charset="2"/>
              <a:buNone/>
              <a:defRPr/>
            </a:pPr>
            <a:endParaRPr lang="en-US" altLang="zh-CN" dirty="0" smtClean="0">
              <a:solidFill>
                <a:srgbClr val="FF0000"/>
              </a:solidFill>
            </a:endParaRPr>
          </a:p>
        </p:txBody>
      </p:sp>
      <p:sp>
        <p:nvSpPr>
          <p:cNvPr id="5" name="AutoShape 18"/>
          <p:cNvSpPr>
            <a:spLocks noChangeArrowheads="1"/>
          </p:cNvSpPr>
          <p:nvPr/>
        </p:nvSpPr>
        <p:spPr bwMode="auto">
          <a:xfrm>
            <a:off x="2927350" y="2708151"/>
            <a:ext cx="5160963" cy="5048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static void yield()</a:t>
            </a:r>
          </a:p>
        </p:txBody>
      </p:sp>
      <p:grpSp>
        <p:nvGrpSpPr>
          <p:cNvPr id="7" name="组合 6"/>
          <p:cNvGrpSpPr/>
          <p:nvPr/>
        </p:nvGrpSpPr>
        <p:grpSpPr bwMode="auto">
          <a:xfrm>
            <a:off x="2640013" y="4797425"/>
            <a:ext cx="6985000" cy="681038"/>
            <a:chOff x="2052638" y="4660106"/>
            <a:chExt cx="4786312" cy="680244"/>
          </a:xfrm>
        </p:grpSpPr>
        <p:sp>
          <p:nvSpPr>
            <p:cNvPr id="8" name="AutoShape 4"/>
            <p:cNvSpPr>
              <a:spLocks noChangeArrowheads="1"/>
            </p:cNvSpPr>
            <p:nvPr/>
          </p:nvSpPr>
          <p:spPr bwMode="auto">
            <a:xfrm>
              <a:off x="2052638" y="4840870"/>
              <a:ext cx="4786312" cy="499480"/>
            </a:xfrm>
            <a:prstGeom prst="wedgeRoundRectCallout">
              <a:avLst>
                <a:gd name="adj1" fmla="val -50220"/>
                <a:gd name="adj2" fmla="val -331"/>
                <a:gd name="adj3" fmla="val 16667"/>
              </a:avLst>
            </a:prstGeom>
            <a:solidFill>
              <a:schemeClr val="accent1">
                <a:lumMod val="20000"/>
                <a:lumOff val="80000"/>
              </a:schemeClr>
            </a:solidFill>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只是提供一种</a:t>
              </a:r>
              <a:r>
                <a:rPr lang="zh-CN" altLang="en-US" sz="2400" b="1" dirty="0">
                  <a:solidFill>
                    <a:srgbClr val="FF0000"/>
                  </a:solidFill>
                  <a:latin typeface="微软雅黑" panose="020B0503020204020204" pitchFamily="34" charset="-122"/>
                  <a:ea typeface="微软雅黑" panose="020B0503020204020204" pitchFamily="34" charset="-122"/>
                </a:rPr>
                <a:t>可能</a:t>
              </a:r>
              <a:r>
                <a:rPr lang="zh-CN" altLang="en-US" sz="2400" b="1" dirty="0">
                  <a:latin typeface="微软雅黑" panose="020B0503020204020204" pitchFamily="34" charset="-122"/>
                  <a:ea typeface="微软雅黑" panose="020B0503020204020204" pitchFamily="34" charset="-122"/>
                </a:rPr>
                <a:t>，但是</a:t>
              </a:r>
              <a:r>
                <a:rPr lang="zh-CN" altLang="en-US" sz="2400" b="1" dirty="0">
                  <a:solidFill>
                    <a:srgbClr val="FF0000"/>
                  </a:solidFill>
                  <a:latin typeface="微软雅黑" panose="020B0503020204020204" pitchFamily="34" charset="-122"/>
                  <a:ea typeface="微软雅黑" panose="020B0503020204020204" pitchFamily="34" charset="-122"/>
                </a:rPr>
                <a:t>不能</a:t>
              </a:r>
              <a:r>
                <a:rPr lang="zh-CN" altLang="en-US" sz="2400" b="1" dirty="0" smtClean="0">
                  <a:solidFill>
                    <a:srgbClr val="FF0000"/>
                  </a:solidFill>
                  <a:latin typeface="微软雅黑" panose="020B0503020204020204" pitchFamily="34" charset="-122"/>
                  <a:ea typeface="微软雅黑" panose="020B0503020204020204" pitchFamily="34" charset="-122"/>
                </a:rPr>
                <a:t>保证</a:t>
              </a:r>
              <a:r>
                <a:rPr lang="zh-CN" altLang="en-US" sz="2400" b="1" dirty="0" smtClean="0">
                  <a:latin typeface="微软雅黑" panose="020B0503020204020204" pitchFamily="34" charset="-122"/>
                  <a:ea typeface="微软雅黑" panose="020B0503020204020204" pitchFamily="34" charset="-122"/>
                </a:rPr>
                <a:t>一定会</a:t>
              </a:r>
              <a:r>
                <a:rPr lang="zh-CN" altLang="en-US" sz="2400" b="1" dirty="0">
                  <a:latin typeface="微软雅黑" panose="020B0503020204020204" pitchFamily="34" charset="-122"/>
                  <a:ea typeface="微软雅黑" panose="020B0503020204020204" pitchFamily="34" charset="-122"/>
                </a:rPr>
                <a:t>实现礼让</a:t>
              </a:r>
            </a:p>
          </p:txBody>
        </p:sp>
        <p:sp>
          <p:nvSpPr>
            <p:cNvPr id="30728" name="AutoShape 4"/>
            <p:cNvSpPr>
              <a:spLocks noChangeArrowheads="1"/>
            </p:cNvSpPr>
            <p:nvPr/>
          </p:nvSpPr>
          <p:spPr bwMode="gray">
            <a:xfrm>
              <a:off x="6372200" y="4660106"/>
              <a:ext cx="357188" cy="360363"/>
            </a:xfrm>
            <a:prstGeom prst="ellipse">
              <a:avLst/>
            </a:prstGeom>
            <a:solidFill>
              <a:schemeClr val="bg1"/>
            </a:solidFill>
            <a:ln w="19050">
              <a:solidFill>
                <a:schemeClr val="accent1"/>
              </a:solidFill>
              <a:round/>
            </a:ln>
          </p:spPr>
          <p:txBody>
            <a:bodyPr anchor="ctr"/>
            <a:lstStyle/>
            <a:p>
              <a:pPr algn="ctr"/>
              <a:r>
                <a:rPr lang="en-US" altLang="zh-CN" sz="2400" b="1">
                  <a:latin typeface="微软雅黑" panose="020B0503020204020204" pitchFamily="34" charset="-122"/>
                  <a:ea typeface="微软雅黑" panose="020B0503020204020204" pitchFamily="34" charset="-122"/>
                </a:rPr>
                <a:t>!</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7716838" y="286703"/>
            <a:ext cx="2771775" cy="521970"/>
          </a:xfrm>
        </p:spPr>
        <p:txBody>
          <a:bodyPr/>
          <a:lstStyle/>
          <a:p>
            <a:pPr>
              <a:defRPr/>
            </a:pPr>
            <a:r>
              <a:rPr dirty="0" smtClean="0"/>
              <a:t>线程的礼让</a:t>
            </a:r>
            <a:r>
              <a:rPr lang="en-US" altLang="zh-CN" dirty="0" smtClean="0"/>
              <a:t>2-2</a:t>
            </a:r>
            <a:endParaRPr dirty="0"/>
          </a:p>
        </p:txBody>
      </p:sp>
      <p:sp>
        <p:nvSpPr>
          <p:cNvPr id="6" name="AutoShape 18"/>
          <p:cNvSpPr>
            <a:spLocks noChangeArrowheads="1"/>
          </p:cNvSpPr>
          <p:nvPr/>
        </p:nvSpPr>
        <p:spPr bwMode="auto">
          <a:xfrm>
            <a:off x="1992313" y="765175"/>
            <a:ext cx="5472112" cy="29511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class </a:t>
            </a: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 implements Runnable{</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public void run(){</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for(</a:t>
            </a:r>
            <a:r>
              <a:rPr lang="en-US" altLang="zh-CN" b="1" dirty="0" err="1">
                <a:solidFill>
                  <a:schemeClr val="accent5">
                    <a:lumMod val="10000"/>
                  </a:schemeClr>
                </a:solidFill>
                <a:latin typeface="+mn-lt"/>
                <a:ea typeface="黑体" panose="02010609060101010101" pitchFamily="2" charset="-122"/>
              </a:rPr>
              <a:t>int</a:t>
            </a:r>
            <a:r>
              <a:rPr lang="en-US" altLang="zh-CN" b="1" dirty="0">
                <a:solidFill>
                  <a:schemeClr val="accent5">
                    <a:lumMod val="10000"/>
                  </a:schemeClr>
                </a:solidFill>
                <a:latin typeface="+mn-lt"/>
                <a:ea typeface="黑体" panose="02010609060101010101" pitchFamily="2" charset="-122"/>
              </a:rPr>
              <a:t> i=0;i&lt;5;i++){</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a:t>
            </a:r>
            <a:r>
              <a:rPr lang="en-US" altLang="zh-CN" b="1" dirty="0" err="1">
                <a:solidFill>
                  <a:schemeClr val="accent5">
                    <a:lumMod val="10000"/>
                  </a:schemeClr>
                </a:solidFill>
                <a:latin typeface="+mn-lt"/>
                <a:ea typeface="黑体" panose="02010609060101010101" pitchFamily="2" charset="-122"/>
              </a:rPr>
              <a:t>Thread.currentThread</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getName</a:t>
            </a:r>
            <a:r>
              <a:rPr lang="en-US" altLang="zh-CN" b="1" dirty="0">
                <a:solidFill>
                  <a:schemeClr val="accent5">
                    <a:lumMod val="10000"/>
                  </a:schemeClr>
                </a:solidFill>
                <a:latin typeface="+mn-lt"/>
                <a:ea typeface="黑体" panose="02010609060101010101" pitchFamily="2" charset="-122"/>
              </a:rPr>
              <a:t>()+"</a:t>
            </a:r>
            <a:r>
              <a:rPr lang="zh-CN" altLang="en-US" b="1" dirty="0">
                <a:solidFill>
                  <a:schemeClr val="accent5">
                    <a:lumMod val="10000"/>
                  </a:schemeClr>
                </a:solidFill>
                <a:latin typeface="+mn-lt"/>
                <a:ea typeface="黑体" panose="02010609060101010101" pitchFamily="2" charset="-122"/>
              </a:rPr>
              <a:t>正在运行：</a:t>
            </a:r>
            <a:r>
              <a:rPr lang="en-US" altLang="zh-CN" b="1" dirty="0">
                <a:solidFill>
                  <a:schemeClr val="accent5">
                    <a:lumMod val="10000"/>
                  </a:schemeClr>
                </a:solidFill>
                <a:latin typeface="+mn-lt"/>
                <a:ea typeface="黑体" panose="02010609060101010101" pitchFamily="2" charset="-122"/>
              </a:rPr>
              <a:t>"+i);</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if(i==3){</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System.out.print</a:t>
            </a:r>
            <a:r>
              <a:rPr lang="en-US" altLang="zh-CN" b="1" dirty="0">
                <a:solidFill>
                  <a:schemeClr val="accent5">
                    <a:lumMod val="10000"/>
                  </a:schemeClr>
                </a:solidFill>
                <a:latin typeface="+mn-lt"/>
                <a:ea typeface="黑体" panose="02010609060101010101" pitchFamily="2" charset="-122"/>
              </a:rPr>
              <a:t>("</a:t>
            </a:r>
            <a:r>
              <a:rPr lang="zh-CN" altLang="en-US" b="1" dirty="0">
                <a:solidFill>
                  <a:schemeClr val="accent5">
                    <a:lumMod val="10000"/>
                  </a:schemeClr>
                </a:solidFill>
                <a:latin typeface="+mn-lt"/>
                <a:ea typeface="黑体" panose="02010609060101010101" pitchFamily="2" charset="-122"/>
              </a:rPr>
              <a:t>线程礼让：</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Thread.yield</a:t>
            </a:r>
            <a:r>
              <a:rPr lang="en-US" altLang="zh-CN" b="1" dirty="0">
                <a:solidFill>
                  <a:schemeClr val="accent5">
                    <a:lumMod val="10000"/>
                  </a:schemeClr>
                </a:solidFill>
                <a:latin typeface="+mn-lt"/>
                <a:ea typeface="黑体" panose="02010609060101010101" pitchFamily="2" charset="-122"/>
              </a:rPr>
              <a:t>();	 } } }}</a:t>
            </a:r>
          </a:p>
          <a:p>
            <a:pPr lvl="1" indent="-457200" defTabSz="381000">
              <a:lnSpc>
                <a:spcPct val="130000"/>
              </a:lnSpc>
              <a:buClr>
                <a:schemeClr val="folHlink"/>
              </a:buClr>
              <a:buSzPct val="60000"/>
              <a:tabLst>
                <a:tab pos="444500" algn="l"/>
              </a:tabLst>
              <a:defRPr/>
            </a:pPr>
            <a:endParaRPr lang="en-US" altLang="zh-CN" b="1" dirty="0">
              <a:solidFill>
                <a:schemeClr val="accent5">
                  <a:lumMod val="10000"/>
                </a:schemeClr>
              </a:solidFill>
              <a:latin typeface="+mn-lt"/>
              <a:ea typeface="黑体" panose="02010609060101010101" pitchFamily="2" charset="-122"/>
            </a:endParaRPr>
          </a:p>
        </p:txBody>
      </p:sp>
      <p:sp>
        <p:nvSpPr>
          <p:cNvPr id="7" name="AutoShape 18"/>
          <p:cNvSpPr>
            <a:spLocks noChangeArrowheads="1"/>
          </p:cNvSpPr>
          <p:nvPr/>
        </p:nvSpPr>
        <p:spPr bwMode="auto">
          <a:xfrm>
            <a:off x="1992313" y="3789363"/>
            <a:ext cx="5472112" cy="22320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static void main(String[]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 my = new </a:t>
            </a: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Thread t1 = new Thread(my,"</a:t>
            </a:r>
            <a:r>
              <a:rPr lang="zh-CN" altLang="en-US" b="1" dirty="0">
                <a:solidFill>
                  <a:schemeClr val="accent5">
                    <a:lumMod val="10000"/>
                  </a:schemeClr>
                </a:solidFill>
                <a:latin typeface="+mn-lt"/>
                <a:ea typeface="黑体" panose="02010609060101010101" pitchFamily="2" charset="-122"/>
              </a:rPr>
              <a:t>线程</a:t>
            </a:r>
            <a:r>
              <a:rPr lang="en-US" altLang="zh-CN" b="1" dirty="0">
                <a:solidFill>
                  <a:schemeClr val="accent5">
                    <a:lumMod val="10000"/>
                  </a:schemeClr>
                </a:solidFill>
                <a:latin typeface="+mn-lt"/>
                <a:ea typeface="黑体" panose="02010609060101010101" pitchFamily="2" charset="-122"/>
              </a:rPr>
              <a:t>A");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Thread t2 = new Thread(my,"</a:t>
            </a:r>
            <a:r>
              <a:rPr lang="zh-CN" altLang="en-US" b="1" dirty="0">
                <a:solidFill>
                  <a:schemeClr val="accent5">
                    <a:lumMod val="10000"/>
                  </a:schemeClr>
                </a:solidFill>
                <a:latin typeface="+mn-lt"/>
                <a:ea typeface="黑体" panose="02010609060101010101" pitchFamily="2" charset="-122"/>
              </a:rPr>
              <a:t>线程</a:t>
            </a:r>
            <a:r>
              <a:rPr lang="en-US" altLang="zh-CN" b="1" dirty="0">
                <a:solidFill>
                  <a:schemeClr val="accent5">
                    <a:lumMod val="10000"/>
                  </a:schemeClr>
                </a:solidFill>
                <a:latin typeface="+mn-lt"/>
                <a:ea typeface="黑体" panose="02010609060101010101" pitchFamily="2" charset="-122"/>
              </a:rPr>
              <a:t>B");</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t1.start();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t2.start();}</a:t>
            </a:r>
          </a:p>
          <a:p>
            <a:pPr lvl="1" indent="-457200" defTabSz="381000">
              <a:lnSpc>
                <a:spcPct val="130000"/>
              </a:lnSpc>
              <a:buClr>
                <a:schemeClr val="folHlink"/>
              </a:buClr>
              <a:buSzPct val="60000"/>
              <a:tabLst>
                <a:tab pos="444500" algn="l"/>
              </a:tabLst>
              <a:defRPr/>
            </a:pPr>
            <a:endParaRPr lang="en-US" altLang="zh-CN" b="1" dirty="0">
              <a:solidFill>
                <a:schemeClr val="accent5">
                  <a:lumMod val="10000"/>
                </a:schemeClr>
              </a:solidFill>
              <a:latin typeface="+mn-lt"/>
              <a:ea typeface="黑体" panose="02010609060101010101" pitchFamily="2" charset="-122"/>
            </a:endParaRPr>
          </a:p>
        </p:txBody>
      </p:sp>
      <p:sp>
        <p:nvSpPr>
          <p:cNvPr id="8" name="AutoShape 15"/>
          <p:cNvSpPr>
            <a:spLocks noChangeArrowheads="1"/>
          </p:cNvSpPr>
          <p:nvPr/>
        </p:nvSpPr>
        <p:spPr bwMode="auto">
          <a:xfrm>
            <a:off x="6311900" y="3227317"/>
            <a:ext cx="2808288" cy="408130"/>
          </a:xfrm>
          <a:prstGeom prst="wedgeRoundRectCallout">
            <a:avLst>
              <a:gd name="adj1" fmla="val -606"/>
              <a:gd name="adj2" fmla="val 5291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当</a:t>
            </a:r>
            <a:r>
              <a:rPr lang="en-US" altLang="zh-CN" b="1" kern="0" dirty="0">
                <a:solidFill>
                  <a:schemeClr val="bg1"/>
                </a:solidFill>
                <a:latin typeface="Arial" panose="020B0604020202020204"/>
                <a:ea typeface="黑体" panose="02010609060101010101" pitchFamily="2" charset="-122"/>
              </a:rPr>
              <a:t>i=3</a:t>
            </a:r>
            <a:r>
              <a:rPr lang="zh-CN" altLang="en-US" b="1" kern="0" dirty="0">
                <a:solidFill>
                  <a:schemeClr val="bg1"/>
                </a:solidFill>
                <a:latin typeface="Arial" panose="020B0604020202020204"/>
                <a:ea typeface="黑体" panose="02010609060101010101" pitchFamily="2" charset="-122"/>
              </a:rPr>
              <a:t>时，当前线程礼让</a:t>
            </a:r>
          </a:p>
        </p:txBody>
      </p:sp>
      <p:sp>
        <p:nvSpPr>
          <p:cNvPr id="9" name="Line 6"/>
          <p:cNvSpPr>
            <a:spLocks noChangeShapeType="1"/>
          </p:cNvSpPr>
          <p:nvPr/>
        </p:nvSpPr>
        <p:spPr bwMode="auto">
          <a:xfrm>
            <a:off x="4943568" y="3501008"/>
            <a:ext cx="1258622" cy="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31754" name="Rectangle 5"/>
          <p:cNvSpPr>
            <a:spLocks noChangeArrowheads="1"/>
          </p:cNvSpPr>
          <p:nvPr/>
        </p:nvSpPr>
        <p:spPr bwMode="auto">
          <a:xfrm>
            <a:off x="3143250" y="3305175"/>
            <a:ext cx="1771650" cy="360363"/>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pic>
        <p:nvPicPr>
          <p:cNvPr id="11"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525" y="1628800"/>
            <a:ext cx="3603625" cy="41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6659563" y="286703"/>
            <a:ext cx="2305050" cy="521970"/>
          </a:xfrm>
        </p:spPr>
        <p:txBody>
          <a:bodyPr/>
          <a:lstStyle/>
          <a:p>
            <a:pPr eaLnBrk="1" hangingPunct="1"/>
            <a:r>
              <a:rPr smtClean="0">
                <a:solidFill>
                  <a:srgbClr val="121F55"/>
                </a:solidFill>
              </a:rPr>
              <a:t>进程和线程</a:t>
            </a:r>
          </a:p>
        </p:txBody>
      </p:sp>
      <p:graphicFrame>
        <p:nvGraphicFramePr>
          <p:cNvPr id="19" name="图示 18"/>
          <p:cNvGraphicFramePr/>
          <p:nvPr/>
        </p:nvGraphicFramePr>
        <p:xfrm>
          <a:off x="1631504" y="1268760"/>
          <a:ext cx="8749636" cy="226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图片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1950" y="2781300"/>
            <a:ext cx="5164138"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图示 9"/>
          <p:cNvGraphicFramePr/>
          <p:nvPr/>
        </p:nvGraphicFramePr>
        <p:xfrm>
          <a:off x="1631504" y="3284984"/>
          <a:ext cx="8749636" cy="22638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AutoShape 9"/>
          <p:cNvSpPr>
            <a:spLocks noChangeArrowheads="1"/>
          </p:cNvSpPr>
          <p:nvPr/>
        </p:nvSpPr>
        <p:spPr bwMode="auto">
          <a:xfrm>
            <a:off x="179388" y="5661671"/>
            <a:ext cx="2187575" cy="408284"/>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Office word</a:t>
            </a:r>
            <a:r>
              <a:rPr lang="zh-CN" altLang="en-US" b="1" kern="0" dirty="0">
                <a:solidFill>
                  <a:schemeClr val="bg1"/>
                </a:solidFill>
                <a:latin typeface="Arial" panose="020B0604020202020204"/>
                <a:ea typeface="黑体" panose="02010609060101010101" pitchFamily="2" charset="-122"/>
              </a:rPr>
              <a:t>进程</a:t>
            </a:r>
          </a:p>
        </p:txBody>
      </p:sp>
      <p:cxnSp>
        <p:nvCxnSpPr>
          <p:cNvPr id="12" name="直接箭头连接符 11"/>
          <p:cNvCxnSpPr/>
          <p:nvPr/>
        </p:nvCxnSpPr>
        <p:spPr bwMode="auto">
          <a:xfrm flipH="1">
            <a:off x="3919255" y="5877272"/>
            <a:ext cx="520561" cy="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1" y="332656"/>
            <a:ext cx="6142569" cy="523220"/>
          </a:xfrm>
        </p:spPr>
        <p:txBody>
          <a:bodyPr/>
          <a:lstStyle/>
          <a:p>
            <a:pPr algn="l" eaLnBrk="1" hangingPunct="1"/>
            <a:r>
              <a:rPr lang="zh-CN" altLang="en-US" dirty="0" smtClean="0">
                <a:ea typeface="宋体" panose="02010600030101010101" pitchFamily="2" charset="-122"/>
              </a:rPr>
              <a:t>同步</a:t>
            </a:r>
          </a:p>
        </p:txBody>
      </p:sp>
      <p:sp>
        <p:nvSpPr>
          <p:cNvPr id="5123"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一个多线程的程序，如果是通过</a:t>
            </a:r>
            <a:r>
              <a:rPr lang="en-US" altLang="zh-CN" smtClean="0">
                <a:ea typeface="宋体" panose="02010600030101010101" pitchFamily="2" charset="-122"/>
              </a:rPr>
              <a:t>Runnable</a:t>
            </a:r>
            <a:r>
              <a:rPr lang="zh-CN" altLang="en-US" smtClean="0">
                <a:ea typeface="宋体" panose="02010600030101010101" pitchFamily="2" charset="-122"/>
              </a:rPr>
              <a:t>接口实现的，则意味着类中的属性将被多个线程共享，那么这样一来就会造成一种问题，如果这多个线程要操作同一资源的时候就有可能出现资源的同步问题。例如：以之前的卖票程序来讲，如果多个线程同时操作的时候就有可能出现卖出票为负数的问题。 </a:t>
            </a:r>
          </a:p>
        </p:txBody>
      </p:sp>
    </p:spTree>
    <p:extLst>
      <p:ext uri="{BB962C8B-B14F-4D97-AF65-F5344CB8AC3E}">
        <p14:creationId xmlns:p14="http://schemas.microsoft.com/office/powerpoint/2010/main" val="111324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45" y="260648"/>
            <a:ext cx="11664951" cy="787400"/>
          </a:xfrm>
        </p:spPr>
        <p:txBody>
          <a:bodyPr/>
          <a:lstStyle/>
          <a:p>
            <a:pPr algn="l" eaLnBrk="1" hangingPunct="1"/>
            <a:r>
              <a:rPr lang="zh-CN" altLang="en-US" dirty="0" smtClean="0">
                <a:ea typeface="宋体" panose="02010600030101010101" pitchFamily="2" charset="-122"/>
              </a:rPr>
              <a:t>问题的引出 </a:t>
            </a:r>
          </a:p>
        </p:txBody>
      </p:sp>
      <p:graphicFrame>
        <p:nvGraphicFramePr>
          <p:cNvPr id="30751" name="Group 31"/>
          <p:cNvGraphicFramePr>
            <a:graphicFrameLocks noGrp="1"/>
          </p:cNvGraphicFramePr>
          <p:nvPr>
            <p:ph idx="1"/>
            <p:extLst>
              <p:ext uri="{D42A27DB-BD31-4B8C-83A1-F6EECF244321}">
                <p14:modId xmlns:p14="http://schemas.microsoft.com/office/powerpoint/2010/main" val="164490460"/>
              </p:ext>
            </p:extLst>
          </p:nvPr>
        </p:nvGraphicFramePr>
        <p:xfrm>
          <a:off x="263352" y="980728"/>
          <a:ext cx="11737304" cy="6187452"/>
        </p:xfrm>
        <a:graphic>
          <a:graphicData uri="http://schemas.openxmlformats.org/drawingml/2006/table">
            <a:tbl>
              <a:tblPr/>
              <a:tblGrid>
                <a:gridCol w="11737304"/>
              </a:tblGrid>
              <a:tr h="5760639">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class</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MyThread</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implements</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Runnable{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实现</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Runnable</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接口</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private</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7F0055"/>
                          </a:solidFill>
                          <a:effectLst/>
                          <a:latin typeface="Courier New" pitchFamily="49" charset="0"/>
                          <a:ea typeface="宋体" pitchFamily="2" charset="-122"/>
                          <a:cs typeface="Courier New" pitchFamily="49" charset="0"/>
                        </a:rPr>
                        <a:t>int</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0000C0"/>
                          </a:solidFill>
                          <a:effectLst/>
                          <a:latin typeface="Courier New" pitchFamily="49" charset="0"/>
                          <a:ea typeface="宋体" pitchFamily="2" charset="-122"/>
                          <a:cs typeface="Courier New" pitchFamily="49" charset="0"/>
                        </a:rPr>
                        <a:t>ticket</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5 ;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一共</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5</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张票</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public</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void</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run(){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覆写</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run()</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方法</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for</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600" b="1" i="0" u="none" strike="noStrike" cap="none" normalizeH="0" baseline="0" dirty="0" err="1" smtClean="0">
                          <a:ln>
                            <a:noFill/>
                          </a:ln>
                          <a:solidFill>
                            <a:srgbClr val="7F0055"/>
                          </a:solidFill>
                          <a:effectLst/>
                          <a:latin typeface="Courier New" pitchFamily="49" charset="0"/>
                          <a:ea typeface="宋体" pitchFamily="2" charset="-122"/>
                          <a:cs typeface="Courier New" pitchFamily="49" charset="0"/>
                        </a:rPr>
                        <a:t>int</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=0;i&lt;100;i++){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超出票数的循环</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if</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600" b="1" i="0" u="none" strike="noStrike" cap="none" normalizeH="0" baseline="0" dirty="0" smtClean="0">
                          <a:ln>
                            <a:noFill/>
                          </a:ln>
                          <a:solidFill>
                            <a:srgbClr val="0000C0"/>
                          </a:solidFill>
                          <a:effectLst/>
                          <a:latin typeface="Courier New" pitchFamily="49" charset="0"/>
                          <a:ea typeface="宋体" pitchFamily="2" charset="-122"/>
                          <a:cs typeface="Courier New" pitchFamily="49" charset="0"/>
                        </a:rPr>
                        <a:t>ticket</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&gt;0){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判断是否有剩余票</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try</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Thread.</a:t>
                      </a:r>
                      <a:r>
                        <a:rPr kumimoji="0" lang="en-US" altLang="zh-CN" sz="1600" b="1" i="1"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sleep</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(300) ;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加入延迟</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catch</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InterruptedException</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e) {</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e.printStackTrace</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System.</a:t>
                      </a:r>
                      <a:r>
                        <a:rPr kumimoji="0" lang="en-US" altLang="zh-CN" sz="1600" b="1" i="1" u="none" strike="noStrike" cap="none" normalizeH="0" baseline="0" dirty="0" err="1" smtClean="0">
                          <a:ln>
                            <a:noFill/>
                          </a:ln>
                          <a:solidFill>
                            <a:srgbClr val="0000C0"/>
                          </a:solidFill>
                          <a:effectLst/>
                          <a:latin typeface="Courier New" pitchFamily="49" charset="0"/>
                          <a:ea typeface="宋体" pitchFamily="2" charset="-122"/>
                          <a:cs typeface="Courier New" pitchFamily="49" charset="0"/>
                        </a:rPr>
                        <a:t>out</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.println</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600" b="1" i="0" u="none" strike="noStrike" cap="none" normalizeH="0" baseline="0" dirty="0" smtClean="0">
                          <a:ln>
                            <a:noFill/>
                          </a:ln>
                          <a:solidFill>
                            <a:srgbClr val="2A00FF"/>
                          </a:solidFill>
                          <a:effectLst/>
                          <a:latin typeface="Courier New" pitchFamily="49" charset="0"/>
                          <a:ea typeface="宋体" pitchFamily="2" charset="-122"/>
                          <a:cs typeface="Courier New" pitchFamily="49" charset="0"/>
                        </a:rPr>
                        <a:t>"</a:t>
                      </a:r>
                      <a:r>
                        <a:rPr kumimoji="0" lang="zh-CN" altLang="en-US" sz="1600" b="1" i="0" u="none" strike="noStrike" cap="none" normalizeH="0" baseline="0" dirty="0" smtClean="0">
                          <a:ln>
                            <a:noFill/>
                          </a:ln>
                          <a:solidFill>
                            <a:srgbClr val="2A00FF"/>
                          </a:solidFill>
                          <a:effectLst/>
                          <a:latin typeface="Courier New" pitchFamily="49" charset="0"/>
                          <a:ea typeface="宋体" pitchFamily="2" charset="-122"/>
                          <a:cs typeface="Courier New" pitchFamily="49" charset="0"/>
                        </a:rPr>
                        <a:t>卖票：</a:t>
                      </a:r>
                      <a:r>
                        <a:rPr kumimoji="0" lang="en-US" altLang="zh-CN" sz="1600" b="1" i="0" u="none" strike="noStrike" cap="none" normalizeH="0" baseline="0" dirty="0" smtClean="0">
                          <a:ln>
                            <a:noFill/>
                          </a:ln>
                          <a:solidFill>
                            <a:srgbClr val="2A00FF"/>
                          </a:solidFill>
                          <a:effectLst/>
                          <a:latin typeface="Courier New" pitchFamily="49" charset="0"/>
                          <a:ea typeface="宋体" pitchFamily="2" charset="-122"/>
                          <a:cs typeface="Courier New" pitchFamily="49" charset="0"/>
                        </a:rPr>
                        <a:t>ticket = "</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600" b="1" i="0" u="none" strike="noStrike" cap="none" normalizeH="0" baseline="0" dirty="0" smtClean="0">
                          <a:ln>
                            <a:noFill/>
                          </a:ln>
                          <a:solidFill>
                            <a:srgbClr val="0000C0"/>
                          </a:solidFill>
                          <a:effectLst/>
                          <a:latin typeface="Courier New" pitchFamily="49" charset="0"/>
                          <a:ea typeface="宋体" pitchFamily="2" charset="-122"/>
                          <a:cs typeface="Courier New" pitchFamily="49" charset="0"/>
                        </a:rPr>
                        <a:t>ticket</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public</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class</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SyncDemo01 {</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public</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static</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void</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main(String[]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args</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MyThread</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mt</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new</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MyThread</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定义线程对象</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Thread t1 =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new</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Thread(</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mt</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定义</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Thread</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对象</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Thread t2 =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new</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Thread(</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mt</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定义</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Thread</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对象</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Thread t3 = </a:t>
                      </a:r>
                      <a:r>
                        <a:rPr kumimoji="0" lang="en-US" altLang="zh-CN" sz="16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new</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Thread(</a:t>
                      </a:r>
                      <a:r>
                        <a:rPr kumimoji="0" lang="en-US" altLang="zh-CN" sz="16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mt</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定义</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Thread</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对象</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t1.start() ;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启动线程</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t2.start() ;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启动线程</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t3.start() ;				</a:t>
                      </a:r>
                      <a:r>
                        <a:rPr kumimoji="0" lang="en-US" altLang="zh-CN"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 </a:t>
                      </a:r>
                      <a:r>
                        <a:rPr kumimoji="0" lang="zh-CN" altLang="en-US" sz="1600" b="1" i="0" u="none" strike="noStrike" cap="none" normalizeH="0" baseline="0" dirty="0" smtClean="0">
                          <a:ln>
                            <a:noFill/>
                          </a:ln>
                          <a:solidFill>
                            <a:srgbClr val="3F7F5F"/>
                          </a:solidFill>
                          <a:effectLst/>
                          <a:latin typeface="Courier New" pitchFamily="49" charset="0"/>
                          <a:ea typeface="宋体" pitchFamily="2" charset="-122"/>
                          <a:cs typeface="Courier New" pitchFamily="49" charset="0"/>
                        </a:rPr>
                        <a:t>启动线程</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00050" marR="0" lvl="0" indent="-4000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6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smtClean="0">
                        <a:ln>
                          <a:noFill/>
                        </a:ln>
                        <a:solidFill>
                          <a:schemeClr val="tx1"/>
                        </a:solidFill>
                        <a:effectLst/>
                        <a:latin typeface="Arial" charset="0"/>
                        <a:ea typeface="宋体" pitchFamily="2" charset="-122"/>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48345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6307" y="260648"/>
            <a:ext cx="6142569" cy="523220"/>
          </a:xfrm>
        </p:spPr>
        <p:txBody>
          <a:bodyPr/>
          <a:lstStyle/>
          <a:p>
            <a:pPr algn="l" eaLnBrk="1" hangingPunct="1"/>
            <a:r>
              <a:rPr lang="zh-CN" altLang="en-US" dirty="0" smtClean="0">
                <a:ea typeface="宋体" panose="02010600030101010101" pitchFamily="2" charset="-122"/>
              </a:rPr>
              <a:t>程序的问题</a:t>
            </a:r>
          </a:p>
        </p:txBody>
      </p:sp>
      <p:sp>
        <p:nvSpPr>
          <p:cNvPr id="7171" name="Rectangle 3"/>
          <p:cNvSpPr>
            <a:spLocks noGrp="1" noChangeArrowheads="1"/>
          </p:cNvSpPr>
          <p:nvPr>
            <p:ph type="body" idx="1"/>
          </p:nvPr>
        </p:nvSpPr>
        <p:spPr>
          <a:xfrm>
            <a:off x="479376" y="1340768"/>
            <a:ext cx="5845225" cy="4793333"/>
          </a:xfrm>
        </p:spPr>
        <p:txBody>
          <a:bodyPr/>
          <a:lstStyle/>
          <a:p>
            <a:pPr eaLnBrk="1" hangingPunct="1"/>
            <a:r>
              <a:rPr lang="zh-CN" altLang="en-US" sz="1800" dirty="0">
                <a:ea typeface="宋体" panose="02010600030101010101" pitchFamily="2" charset="-122"/>
              </a:rPr>
              <a:t>从运行结果可以发现，程序中加入了延迟操作，所以在运行的最后出现了负数的情况，那么为什么现在会产生这样的问题呢？ </a:t>
            </a:r>
          </a:p>
          <a:p>
            <a:pPr eaLnBrk="1" hangingPunct="1"/>
            <a:r>
              <a:rPr lang="zh-CN" altLang="en-US" sz="1800" dirty="0">
                <a:ea typeface="宋体" panose="02010600030101010101" pitchFamily="2" charset="-122"/>
              </a:rPr>
              <a:t>从上面的操作代码可以发现对于票数的操作步骤如下： </a:t>
            </a:r>
          </a:p>
          <a:p>
            <a:pPr lvl="1" eaLnBrk="1" hangingPunct="1"/>
            <a:r>
              <a:rPr lang="en-US" altLang="zh-CN" sz="1800" dirty="0">
                <a:ea typeface="宋体" panose="02010600030101010101" pitchFamily="2" charset="-122"/>
              </a:rPr>
              <a:t>1</a:t>
            </a:r>
            <a:r>
              <a:rPr lang="zh-CN" altLang="en-US" sz="1800" dirty="0">
                <a:ea typeface="宋体" panose="02010600030101010101" pitchFamily="2" charset="-122"/>
              </a:rPr>
              <a:t>、 判断票数是否大于</a:t>
            </a:r>
            <a:r>
              <a:rPr lang="en-US" altLang="zh-CN" sz="1800" dirty="0">
                <a:ea typeface="宋体" panose="02010600030101010101" pitchFamily="2" charset="-122"/>
              </a:rPr>
              <a:t>0</a:t>
            </a:r>
            <a:r>
              <a:rPr lang="zh-CN" altLang="en-US" sz="1800" dirty="0">
                <a:ea typeface="宋体" panose="02010600030101010101" pitchFamily="2" charset="-122"/>
              </a:rPr>
              <a:t>，大于</a:t>
            </a:r>
            <a:r>
              <a:rPr lang="en-US" altLang="zh-CN" sz="1800" dirty="0">
                <a:ea typeface="宋体" panose="02010600030101010101" pitchFamily="2" charset="-122"/>
              </a:rPr>
              <a:t>0</a:t>
            </a:r>
            <a:r>
              <a:rPr lang="zh-CN" altLang="en-US" sz="1800" dirty="0">
                <a:ea typeface="宋体" panose="02010600030101010101" pitchFamily="2" charset="-122"/>
              </a:rPr>
              <a:t>则表示还有票可以卖</a:t>
            </a:r>
          </a:p>
          <a:p>
            <a:pPr lvl="1" eaLnBrk="1" hangingPunct="1"/>
            <a:r>
              <a:rPr lang="en-US" altLang="zh-CN" sz="1800" dirty="0">
                <a:ea typeface="宋体" panose="02010600030101010101" pitchFamily="2" charset="-122"/>
              </a:rPr>
              <a:t>2</a:t>
            </a:r>
            <a:r>
              <a:rPr lang="zh-CN" altLang="en-US" sz="1800" dirty="0">
                <a:ea typeface="宋体" panose="02010600030101010101" pitchFamily="2" charset="-122"/>
              </a:rPr>
              <a:t>、 如果票数大于</a:t>
            </a:r>
            <a:r>
              <a:rPr lang="en-US" altLang="zh-CN" sz="1800" dirty="0">
                <a:ea typeface="宋体" panose="02010600030101010101" pitchFamily="2" charset="-122"/>
              </a:rPr>
              <a:t>0</a:t>
            </a:r>
            <a:r>
              <a:rPr lang="zh-CN" altLang="en-US" sz="1800" dirty="0">
                <a:ea typeface="宋体" panose="02010600030101010101" pitchFamily="2" charset="-122"/>
              </a:rPr>
              <a:t>，则卖票出去</a:t>
            </a:r>
          </a:p>
          <a:p>
            <a:pPr eaLnBrk="1" hangingPunct="1"/>
            <a:r>
              <a:rPr lang="zh-CN" altLang="en-US" sz="1800" dirty="0">
                <a:ea typeface="宋体" panose="02010600030101010101" pitchFamily="2" charset="-122"/>
              </a:rPr>
              <a:t>但是，在上面的操作代码中，在第</a:t>
            </a:r>
            <a:r>
              <a:rPr lang="en-US" altLang="zh-CN" sz="1800" dirty="0">
                <a:ea typeface="宋体" panose="02010600030101010101" pitchFamily="2" charset="-122"/>
              </a:rPr>
              <a:t>1</a:t>
            </a:r>
            <a:r>
              <a:rPr lang="zh-CN" altLang="en-US" sz="1800" dirty="0">
                <a:ea typeface="宋体" panose="02010600030101010101" pitchFamily="2" charset="-122"/>
              </a:rPr>
              <a:t>步和第</a:t>
            </a:r>
            <a:r>
              <a:rPr lang="en-US" altLang="zh-CN" sz="1800" dirty="0">
                <a:ea typeface="宋体" panose="02010600030101010101" pitchFamily="2" charset="-122"/>
              </a:rPr>
              <a:t>2</a:t>
            </a:r>
            <a:r>
              <a:rPr lang="zh-CN" altLang="en-US" sz="1800" dirty="0">
                <a:ea typeface="宋体" panose="02010600030101010101" pitchFamily="2" charset="-122"/>
              </a:rPr>
              <a:t>步之间加入了延迟操作，那么一个线程就有可能在还没有对票数进行减操作之前，其他线程就已经将票数减少了，这样一来就会出现票数为负的情况 </a:t>
            </a:r>
          </a:p>
        </p:txBody>
      </p:sp>
      <p:pic>
        <p:nvPicPr>
          <p:cNvPr id="7172" name="Picture 4" descr="09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484784"/>
            <a:ext cx="4824536"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4993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6191" y="260648"/>
            <a:ext cx="6142569" cy="523220"/>
          </a:xfrm>
        </p:spPr>
        <p:txBody>
          <a:bodyPr/>
          <a:lstStyle/>
          <a:p>
            <a:pPr algn="l" eaLnBrk="1" hangingPunct="1"/>
            <a:r>
              <a:rPr lang="zh-CN" altLang="en-US" dirty="0" smtClean="0">
                <a:ea typeface="宋体" panose="02010600030101010101" pitchFamily="2" charset="-122"/>
              </a:rPr>
              <a:t>问题的解决</a:t>
            </a:r>
          </a:p>
        </p:txBody>
      </p:sp>
      <p:sp>
        <p:nvSpPr>
          <p:cNvPr id="8195"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如果想解决这样的问题，就必须使用同步，所谓的同步就是指多个操作在同一个时间段内只能有一个线程进行，其他线程要等待此线程完成之后才可以继续执行。</a:t>
            </a:r>
          </a:p>
        </p:txBody>
      </p:sp>
      <p:pic>
        <p:nvPicPr>
          <p:cNvPr id="8196" name="Picture 4" descr="09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79726"/>
            <a:ext cx="42418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090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841626"/>
            <a:ext cx="42672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2274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0688" y="285909"/>
            <a:ext cx="2447925" cy="521970"/>
          </a:xfrm>
        </p:spPr>
        <p:txBody>
          <a:bodyPr/>
          <a:lstStyle/>
          <a:p>
            <a:pPr>
              <a:defRPr/>
            </a:pPr>
            <a:r>
              <a:rPr dirty="0" smtClean="0"/>
              <a:t>同步方法</a:t>
            </a:r>
            <a:r>
              <a:rPr lang="en-US" altLang="zh-CN" dirty="0" smtClean="0"/>
              <a:t>2-1</a:t>
            </a:r>
            <a:endParaRPr dirty="0"/>
          </a:p>
        </p:txBody>
      </p:sp>
      <p:sp>
        <p:nvSpPr>
          <p:cNvPr id="3" name="内容占位符 2"/>
          <p:cNvSpPr>
            <a:spLocks noGrp="1"/>
          </p:cNvSpPr>
          <p:nvPr>
            <p:ph idx="1"/>
          </p:nvPr>
        </p:nvSpPr>
        <p:spPr>
          <a:xfrm>
            <a:off x="2411040" y="1165820"/>
            <a:ext cx="7645400" cy="5143500"/>
          </a:xfrm>
        </p:spPr>
        <p:txBody>
          <a:bodyPr/>
          <a:lstStyle/>
          <a:p>
            <a:pPr>
              <a:defRPr/>
            </a:pPr>
            <a:r>
              <a:rPr lang="zh-CN" altLang="zh-CN" dirty="0" smtClean="0"/>
              <a:t>使用</a:t>
            </a:r>
            <a:r>
              <a:rPr lang="fr-FR" altLang="zh-CN" dirty="0">
                <a:solidFill>
                  <a:srgbClr val="FF0000"/>
                </a:solidFill>
              </a:rPr>
              <a:t>synchronized</a:t>
            </a:r>
            <a:r>
              <a:rPr lang="zh-CN" altLang="zh-CN" dirty="0"/>
              <a:t>修饰的方法控制对类成员变量的</a:t>
            </a:r>
            <a:r>
              <a:rPr lang="zh-CN" altLang="zh-CN" dirty="0" smtClean="0"/>
              <a:t>访问</a:t>
            </a:r>
            <a:endParaRPr lang="en-US" altLang="zh-CN" dirty="0" smtClean="0"/>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a:p>
            <a:pPr>
              <a:defRPr/>
            </a:pPr>
            <a:r>
              <a:rPr lang="en-US" altLang="zh-CN" dirty="0"/>
              <a:t>synchronized</a:t>
            </a:r>
            <a:r>
              <a:rPr lang="zh-CN" altLang="en-US" dirty="0"/>
              <a:t>就是为当前的线程声明一个</a:t>
            </a:r>
            <a:r>
              <a:rPr lang="zh-CN" altLang="en-US" dirty="0">
                <a:solidFill>
                  <a:srgbClr val="FF0000"/>
                </a:solidFill>
              </a:rPr>
              <a:t>锁</a:t>
            </a:r>
            <a:endParaRPr lang="en-US" altLang="zh-CN" dirty="0" smtClean="0">
              <a:solidFill>
                <a:srgbClr val="FF0000"/>
              </a:solidFill>
            </a:endParaRPr>
          </a:p>
          <a:p>
            <a:pPr marL="0" indent="0">
              <a:buFont typeface="Wingdings" panose="05000000000000000000" pitchFamily="2" charset="2"/>
              <a:buNone/>
              <a:defRPr/>
            </a:pPr>
            <a:endParaRPr lang="en-US" altLang="zh-CN" dirty="0" smtClean="0"/>
          </a:p>
          <a:p>
            <a:pPr>
              <a:defRPr/>
            </a:pPr>
            <a:endParaRPr lang="en-US" altLang="zh-CN" dirty="0"/>
          </a:p>
          <a:p>
            <a:pPr>
              <a:defRPr/>
            </a:pPr>
            <a:endParaRPr lang="en-US" altLang="zh-CN" dirty="0" smtClean="0"/>
          </a:p>
          <a:p>
            <a:pPr marL="0" indent="0">
              <a:buNone/>
              <a:defRPr/>
            </a:pPr>
            <a:endParaRPr lang="en-US" altLang="zh-CN" dirty="0"/>
          </a:p>
          <a:p>
            <a:pPr marL="457200" lvl="1" indent="0">
              <a:buFont typeface="Wingdings" panose="05000000000000000000" pitchFamily="2" charset="2"/>
              <a:buNone/>
              <a:defRPr/>
            </a:pPr>
            <a:endParaRPr lang="zh-CN" altLang="en-US" dirty="0"/>
          </a:p>
        </p:txBody>
      </p:sp>
      <p:sp>
        <p:nvSpPr>
          <p:cNvPr id="5" name="AutoShape 18"/>
          <p:cNvSpPr>
            <a:spLocks noChangeArrowheads="1"/>
          </p:cNvSpPr>
          <p:nvPr/>
        </p:nvSpPr>
        <p:spPr bwMode="auto">
          <a:xfrm>
            <a:off x="2495550" y="2276475"/>
            <a:ext cx="7416800" cy="129698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zh-CN" altLang="en-US" b="1" dirty="0">
                <a:solidFill>
                  <a:schemeClr val="accent5">
                    <a:lumMod val="10000"/>
                  </a:schemeClr>
                </a:solidFill>
                <a:latin typeface="+mn-lt"/>
                <a:ea typeface="黑体" panose="02010609060101010101" pitchFamily="2" charset="-122"/>
              </a:rPr>
              <a:t>访问修饰符 </a:t>
            </a:r>
            <a:r>
              <a:rPr lang="en-US" altLang="zh-CN" b="1" dirty="0">
                <a:solidFill>
                  <a:srgbClr val="FF0000"/>
                </a:solidFill>
                <a:latin typeface="+mn-lt"/>
                <a:ea typeface="黑体" panose="02010609060101010101" pitchFamily="2" charset="-122"/>
              </a:rPr>
              <a:t>synchronized</a:t>
            </a: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返回类型 方法名（参数列表）</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zh-CN" altLang="en-US" b="1" dirty="0">
                <a:solidFill>
                  <a:schemeClr val="accent5">
                    <a:lumMod val="10000"/>
                  </a:schemeClr>
                </a:solidFill>
                <a:latin typeface="+mn-lt"/>
                <a:ea typeface="黑体" panose="02010609060101010101" pitchFamily="2" charset="-122"/>
              </a:rPr>
              <a:t>        或者</a:t>
            </a:r>
          </a:p>
          <a:p>
            <a:pPr lvl="1" indent="-457200" defTabSz="381000">
              <a:lnSpc>
                <a:spcPct val="130000"/>
              </a:lnSpc>
              <a:buClr>
                <a:schemeClr val="folHlink"/>
              </a:buClr>
              <a:buSzPct val="60000"/>
              <a:tabLst>
                <a:tab pos="444500" algn="l"/>
              </a:tabLst>
              <a:defRPr/>
            </a:pPr>
            <a:r>
              <a:rPr lang="en-US" altLang="zh-CN" b="1" dirty="0">
                <a:solidFill>
                  <a:srgbClr val="FF0000"/>
                </a:solidFill>
                <a:latin typeface="+mn-lt"/>
                <a:ea typeface="黑体" panose="02010609060101010101" pitchFamily="2" charset="-122"/>
              </a:rPr>
              <a:t>synchronized</a:t>
            </a: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访问修饰符 返回类型 方法名（参数列表）</a:t>
            </a:r>
            <a:r>
              <a:rPr lang="en-US" altLang="zh-CN" b="1" dirty="0">
                <a:solidFill>
                  <a:schemeClr val="accent5">
                    <a:lumMod val="10000"/>
                  </a:schemeClr>
                </a:solidFill>
                <a:latin typeface="+mn-lt"/>
                <a:ea typeface="黑体" panose="02010609060101010101" pitchFamily="2" charset="-122"/>
              </a:rPr>
              <a:t>{</a:t>
            </a:r>
            <a:r>
              <a:rPr lang="en-US" altLang="zh-CN" b="1" dirty="0">
                <a:solidFill>
                  <a:schemeClr val="accent5">
                    <a:lumMod val="10000"/>
                  </a:schemeClr>
                </a:solidFill>
                <a:ea typeface="黑体" panose="02010609060101010101" pitchFamily="2" charset="-122"/>
              </a:rPr>
              <a:t>……</a:t>
            </a:r>
            <a:r>
              <a:rPr lang="en-US" altLang="zh-CN" b="1" dirty="0">
                <a:solidFill>
                  <a:schemeClr val="accent5">
                    <a:lumMod val="10000"/>
                  </a:schemeClr>
                </a:solidFill>
                <a:latin typeface="+mn-lt"/>
                <a:ea typeface="黑体" panose="02010609060101010101" pitchFamily="2" charset="-12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08225" y="1052513"/>
            <a:ext cx="7645400" cy="5305425"/>
          </a:xfrm>
        </p:spPr>
        <p:txBody>
          <a:bodyPr/>
          <a:lstStyle/>
          <a:p>
            <a:pPr>
              <a:defRPr/>
            </a:pPr>
            <a:r>
              <a:rPr lang="zh-CN" altLang="en-US" dirty="0" smtClean="0"/>
              <a:t>使用同步方法的网络购票</a:t>
            </a:r>
            <a:endParaRPr lang="zh-CN" altLang="en-US" dirty="0"/>
          </a:p>
        </p:txBody>
      </p:sp>
      <p:sp>
        <p:nvSpPr>
          <p:cNvPr id="7" name="标题 1"/>
          <p:cNvSpPr>
            <a:spLocks noGrp="1"/>
          </p:cNvSpPr>
          <p:nvPr>
            <p:ph type="title"/>
          </p:nvPr>
        </p:nvSpPr>
        <p:spPr>
          <a:xfrm>
            <a:off x="8040688" y="286703"/>
            <a:ext cx="2447925" cy="521970"/>
          </a:xfrm>
        </p:spPr>
        <p:txBody>
          <a:bodyPr/>
          <a:lstStyle/>
          <a:p>
            <a:pPr>
              <a:defRPr/>
            </a:pPr>
            <a:r>
              <a:rPr dirty="0" smtClean="0"/>
              <a:t>同步方法</a:t>
            </a:r>
            <a:r>
              <a:rPr lang="en-US" altLang="zh-CN" dirty="0" smtClean="0"/>
              <a:t>2-2</a:t>
            </a:r>
            <a:endParaRPr dirty="0"/>
          </a:p>
        </p:txBody>
      </p:sp>
      <p:sp>
        <p:nvSpPr>
          <p:cNvPr id="8" name="AutoShape 18"/>
          <p:cNvSpPr>
            <a:spLocks noChangeArrowheads="1"/>
          </p:cNvSpPr>
          <p:nvPr/>
        </p:nvSpPr>
        <p:spPr bwMode="auto">
          <a:xfrm>
            <a:off x="1774825" y="1844675"/>
            <a:ext cx="4249738" cy="352901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同步方法：售票</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a:t>
            </a:r>
            <a:r>
              <a:rPr lang="en-US" altLang="zh-CN" b="1" dirty="0">
                <a:solidFill>
                  <a:srgbClr val="FF0000"/>
                </a:solidFill>
                <a:latin typeface="+mn-lt"/>
                <a:ea typeface="黑体" panose="02010609060101010101" pitchFamily="2" charset="-122"/>
              </a:rPr>
              <a:t>synchronized</a:t>
            </a:r>
            <a:r>
              <a:rPr lang="en-US" altLang="zh-CN" b="1" dirty="0">
                <a:solidFill>
                  <a:schemeClr val="accent5">
                    <a:lumMod val="10000"/>
                  </a:schemeClr>
                </a:solidFill>
                <a:latin typeface="+mn-lt"/>
                <a:ea typeface="黑体" panose="02010609060101010101" pitchFamily="2" charset="-122"/>
              </a:rPr>
              <a:t> void sale() {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if (count &lt;= 0)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flag = true;</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return;</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 </a:t>
            </a:r>
            <a:r>
              <a:rPr lang="zh-CN" altLang="en-US" b="1" dirty="0">
                <a:solidFill>
                  <a:schemeClr val="accent5">
                    <a:lumMod val="10000"/>
                  </a:schemeClr>
                </a:solidFill>
                <a:latin typeface="+mn-lt"/>
                <a:ea typeface="黑体" panose="02010609060101010101" pitchFamily="2" charset="-122"/>
              </a:rPr>
              <a:t>省略代码：修改数据</a:t>
            </a:r>
            <a:endParaRPr lang="en-US" altLang="zh-CN" b="1" dirty="0">
              <a:solidFill>
                <a:schemeClr val="accent5">
                  <a:lumMod val="10000"/>
                </a:schemeClr>
              </a:solidFill>
              <a:latin typeface="+mn-lt"/>
              <a:ea typeface="黑体" panose="02010609060101010101" pitchFamily="2" charset="-122"/>
            </a:endParaRP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 </a:t>
            </a:r>
            <a:r>
              <a:rPr lang="zh-CN" altLang="en-US" b="1" dirty="0">
                <a:solidFill>
                  <a:schemeClr val="accent5">
                    <a:lumMod val="10000"/>
                  </a:schemeClr>
                </a:solidFill>
                <a:latin typeface="+mn-lt"/>
                <a:ea typeface="黑体" panose="02010609060101010101" pitchFamily="2" charset="-122"/>
              </a:rPr>
              <a:t>省略代码：显示信息</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p>
        </p:txBody>
      </p:sp>
      <p:sp>
        <p:nvSpPr>
          <p:cNvPr id="9" name="AutoShape 18"/>
          <p:cNvSpPr>
            <a:spLocks noChangeArrowheads="1"/>
          </p:cNvSpPr>
          <p:nvPr/>
        </p:nvSpPr>
        <p:spPr bwMode="auto">
          <a:xfrm>
            <a:off x="6240463" y="1844675"/>
            <a:ext cx="3455987" cy="216058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调用同步方法</a:t>
            </a:r>
            <a:endParaRPr lang="en-US" altLang="zh-CN" b="1" dirty="0">
              <a:solidFill>
                <a:schemeClr val="accent5">
                  <a:lumMod val="10000"/>
                </a:schemeClr>
              </a:solidFill>
              <a:latin typeface="+mn-lt"/>
              <a:ea typeface="黑体" panose="02010609060101010101" pitchFamily="2" charset="-122"/>
            </a:endParaRP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void run()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while (!flag)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a:solidFill>
                  <a:srgbClr val="FF0000"/>
                </a:solidFill>
                <a:latin typeface="+mn-lt"/>
                <a:ea typeface="黑体" panose="02010609060101010101" pitchFamily="2" charset="-122"/>
              </a:rPr>
              <a:t>sale();</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endParaRPr lang="zh-CN" altLang="en-US" b="1" dirty="0">
              <a:solidFill>
                <a:schemeClr val="accent5">
                  <a:lumMod val="10000"/>
                </a:schemeClr>
              </a:solidFill>
              <a:latin typeface="+mn-lt"/>
              <a:ea typeface="黑体" panose="02010609060101010101" pitchFamily="2" charset="-122"/>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588" y="1706563"/>
            <a:ext cx="424815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80325" y="285909"/>
            <a:ext cx="2808288" cy="521970"/>
          </a:xfrm>
        </p:spPr>
        <p:txBody>
          <a:bodyPr/>
          <a:lstStyle/>
          <a:p>
            <a:pPr>
              <a:defRPr/>
            </a:pPr>
            <a:r>
              <a:rPr dirty="0" smtClean="0"/>
              <a:t>同步代码块</a:t>
            </a:r>
            <a:r>
              <a:rPr lang="en-US" altLang="zh-CN" dirty="0" smtClean="0"/>
              <a:t>2-1</a:t>
            </a:r>
            <a:endParaRPr dirty="0"/>
          </a:p>
        </p:txBody>
      </p:sp>
      <p:sp>
        <p:nvSpPr>
          <p:cNvPr id="3" name="内容占位符 2"/>
          <p:cNvSpPr>
            <a:spLocks noGrp="1"/>
          </p:cNvSpPr>
          <p:nvPr>
            <p:ph idx="1"/>
          </p:nvPr>
        </p:nvSpPr>
        <p:spPr>
          <a:xfrm>
            <a:off x="2308225" y="981075"/>
            <a:ext cx="7645400" cy="5143500"/>
          </a:xfrm>
        </p:spPr>
        <p:txBody>
          <a:bodyPr/>
          <a:lstStyle/>
          <a:p>
            <a:pPr>
              <a:defRPr/>
            </a:pPr>
            <a:r>
              <a:rPr lang="zh-CN" altLang="en-US" dirty="0"/>
              <a:t>使用</a:t>
            </a:r>
            <a:r>
              <a:rPr lang="en-US" altLang="zh-CN" dirty="0">
                <a:solidFill>
                  <a:srgbClr val="FF0000"/>
                </a:solidFill>
              </a:rPr>
              <a:t>synchronized</a:t>
            </a:r>
            <a:r>
              <a:rPr lang="zh-CN" altLang="en-US" dirty="0"/>
              <a:t>关键字修饰的代码</a:t>
            </a:r>
            <a:r>
              <a:rPr lang="zh-CN" altLang="en-US" dirty="0" smtClean="0"/>
              <a:t>块</a:t>
            </a:r>
            <a:endParaRPr lang="en-US" altLang="zh-CN" dirty="0" smtClean="0"/>
          </a:p>
          <a:p>
            <a:pPr>
              <a:defRPr/>
            </a:pPr>
            <a:endParaRPr lang="en-US" altLang="zh-CN" dirty="0"/>
          </a:p>
          <a:p>
            <a:pPr>
              <a:defRPr/>
            </a:pPr>
            <a:endParaRPr lang="en-US" altLang="zh-CN" dirty="0" smtClean="0"/>
          </a:p>
          <a:p>
            <a:pPr>
              <a:defRPr/>
            </a:pPr>
            <a:endParaRPr lang="en-US" altLang="zh-CN" dirty="0"/>
          </a:p>
          <a:p>
            <a:pPr lvl="1">
              <a:defRPr/>
            </a:pPr>
            <a:r>
              <a:rPr lang="en-US" altLang="zh-CN" dirty="0" err="1" smtClean="0"/>
              <a:t>syncObject</a:t>
            </a:r>
            <a:r>
              <a:rPr lang="zh-CN" altLang="en-US" dirty="0" smtClean="0"/>
              <a:t>为需同步的对象，通常为</a:t>
            </a:r>
            <a:r>
              <a:rPr lang="en-US" altLang="zh-CN" dirty="0" smtClean="0"/>
              <a:t>this</a:t>
            </a:r>
          </a:p>
          <a:p>
            <a:pPr lvl="1">
              <a:defRPr/>
            </a:pPr>
            <a:r>
              <a:rPr lang="zh-CN" altLang="en-US" dirty="0" smtClean="0"/>
              <a:t>效果与同步方法相同</a:t>
            </a:r>
            <a:endParaRPr lang="en-US" altLang="zh-CN" dirty="0"/>
          </a:p>
          <a:p>
            <a:pPr>
              <a:defRPr/>
            </a:pPr>
            <a:endParaRPr lang="en-US" altLang="zh-CN" dirty="0" smtClean="0"/>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a:p>
            <a:pPr>
              <a:defRPr/>
            </a:pPr>
            <a:endParaRPr lang="zh-CN" altLang="en-US" dirty="0"/>
          </a:p>
        </p:txBody>
      </p:sp>
      <p:sp>
        <p:nvSpPr>
          <p:cNvPr id="5" name="AutoShape 18"/>
          <p:cNvSpPr>
            <a:spLocks noChangeArrowheads="1"/>
          </p:cNvSpPr>
          <p:nvPr/>
        </p:nvSpPr>
        <p:spPr bwMode="auto">
          <a:xfrm>
            <a:off x="2782888" y="1628775"/>
            <a:ext cx="6481762" cy="11525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rgbClr val="FF0000"/>
                </a:solidFill>
                <a:latin typeface="+mn-lt"/>
                <a:ea typeface="黑体" panose="02010609060101010101" pitchFamily="2" charset="-122"/>
              </a:rPr>
              <a:t>synchronized(</a:t>
            </a:r>
            <a:r>
              <a:rPr lang="en-US" altLang="zh-CN" b="1" dirty="0" err="1">
                <a:solidFill>
                  <a:srgbClr val="FF0000"/>
                </a:solidFill>
                <a:latin typeface="+mn-lt"/>
                <a:ea typeface="黑体" panose="02010609060101010101" pitchFamily="2" charset="-122"/>
              </a:rPr>
              <a:t>syncObject</a:t>
            </a:r>
            <a:r>
              <a:rPr lang="en-US" altLang="zh-CN" b="1" dirty="0">
                <a:solidFill>
                  <a:srgbClr val="FF0000"/>
                </a:solidFill>
                <a:latin typeface="+mn-lt"/>
                <a:ea typeface="黑体" panose="02010609060101010101" pitchFamily="2" charset="-122"/>
              </a:rPr>
              <a:t>)</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需要同步的代码</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a:t>
            </a:r>
          </a:p>
        </p:txBody>
      </p:sp>
      <p:sp>
        <p:nvSpPr>
          <p:cNvPr id="6" name="AutoShape 18"/>
          <p:cNvSpPr>
            <a:spLocks noChangeArrowheads="1"/>
          </p:cNvSpPr>
          <p:nvPr/>
        </p:nvSpPr>
        <p:spPr bwMode="auto">
          <a:xfrm>
            <a:off x="2782888" y="3860800"/>
            <a:ext cx="6481762" cy="230505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void run()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while (true) {</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a:solidFill>
                  <a:srgbClr val="FF0000"/>
                </a:solidFill>
                <a:latin typeface="+mn-lt"/>
                <a:ea typeface="黑体" panose="02010609060101010101" pitchFamily="2" charset="-122"/>
              </a:rPr>
              <a:t>synchronized (this) </a:t>
            </a: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同步代码块</a:t>
            </a:r>
          </a:p>
          <a:p>
            <a:pPr lvl="1" indent="-457200" defTabSz="381000">
              <a:lnSpc>
                <a:spcPct val="130000"/>
              </a:lnSpc>
              <a:buClr>
                <a:schemeClr val="folHlink"/>
              </a:buClr>
              <a:buSzPct val="60000"/>
              <a:tabLst>
                <a:tab pos="444500" algn="l"/>
              </a:tabLst>
              <a:defRPr/>
            </a:pPr>
            <a:r>
              <a:rPr lang="zh-CN" altLang="en-US" b="1" dirty="0">
                <a:solidFill>
                  <a:schemeClr val="accent5">
                    <a:lumMod val="10000"/>
                  </a:schemeClr>
                </a:solidFill>
                <a:latin typeface="+mn-lt"/>
                <a:ea typeface="黑体" panose="02010609060101010101" pitchFamily="2" charset="-122"/>
              </a:rPr>
              <a:t>				</a:t>
            </a: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省略修改数据的代码</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 </a:t>
            </a:r>
            <a:r>
              <a:rPr lang="zh-CN" altLang="en-US" b="1" dirty="0">
                <a:solidFill>
                  <a:schemeClr val="accent5">
                    <a:lumMod val="10000"/>
                  </a:schemeClr>
                </a:solidFill>
                <a:latin typeface="+mn-lt"/>
                <a:ea typeface="黑体" panose="02010609060101010101" pitchFamily="2" charset="-122"/>
              </a:rPr>
              <a:t>省略显示信息的代码</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8888" y="285909"/>
            <a:ext cx="2879725" cy="521970"/>
          </a:xfrm>
        </p:spPr>
        <p:txBody>
          <a:bodyPr/>
          <a:lstStyle/>
          <a:p>
            <a:pPr>
              <a:defRPr/>
            </a:pPr>
            <a:r>
              <a:rPr dirty="0" smtClean="0"/>
              <a:t>同步代码块</a:t>
            </a:r>
            <a:r>
              <a:rPr lang="en-US" altLang="zh-CN" dirty="0" smtClean="0"/>
              <a:t>2-2</a:t>
            </a:r>
            <a:endParaRPr dirty="0"/>
          </a:p>
        </p:txBody>
      </p:sp>
      <p:sp>
        <p:nvSpPr>
          <p:cNvPr id="3" name="内容占位符 2"/>
          <p:cNvSpPr>
            <a:spLocks noGrp="1"/>
          </p:cNvSpPr>
          <p:nvPr>
            <p:ph idx="1"/>
          </p:nvPr>
        </p:nvSpPr>
        <p:spPr>
          <a:xfrm>
            <a:off x="1847850" y="1214438"/>
            <a:ext cx="8105775" cy="5143500"/>
          </a:xfrm>
        </p:spPr>
        <p:txBody>
          <a:bodyPr/>
          <a:lstStyle/>
          <a:p>
            <a:pPr>
              <a:defRPr/>
            </a:pPr>
            <a:r>
              <a:rPr lang="zh-CN" altLang="en-US" dirty="0" smtClean="0"/>
              <a:t>多</a:t>
            </a:r>
            <a:r>
              <a:rPr lang="zh-CN" altLang="en-US" dirty="0"/>
              <a:t>个并发线程访问同</a:t>
            </a:r>
            <a:r>
              <a:rPr lang="zh-CN" altLang="en-US" dirty="0" smtClean="0"/>
              <a:t>一资源的同步</a:t>
            </a:r>
            <a:r>
              <a:rPr lang="zh-CN" altLang="en-US" dirty="0"/>
              <a:t>代码块</a:t>
            </a:r>
            <a:r>
              <a:rPr lang="zh-CN" altLang="en-US" dirty="0" smtClean="0"/>
              <a:t>时</a:t>
            </a:r>
            <a:endParaRPr lang="en-US" altLang="zh-CN" dirty="0" smtClean="0"/>
          </a:p>
          <a:p>
            <a:pPr lvl="1">
              <a:defRPr/>
            </a:pPr>
            <a:r>
              <a:rPr lang="zh-CN" altLang="en-US" dirty="0" smtClean="0"/>
              <a:t>同一时刻只能有一个线程进入</a:t>
            </a:r>
            <a:r>
              <a:rPr lang="en-US" altLang="zh-CN" dirty="0"/>
              <a:t>synchronized</a:t>
            </a:r>
            <a:r>
              <a:rPr lang="zh-CN" altLang="en-US" dirty="0"/>
              <a:t>（</a:t>
            </a:r>
            <a:r>
              <a:rPr lang="en-US" altLang="zh-CN" dirty="0"/>
              <a:t>this</a:t>
            </a:r>
            <a:r>
              <a:rPr lang="zh-CN" altLang="en-US" dirty="0"/>
              <a:t>）同步</a:t>
            </a:r>
            <a:r>
              <a:rPr lang="zh-CN" altLang="en-US" dirty="0" smtClean="0"/>
              <a:t>代码块</a:t>
            </a:r>
            <a:endParaRPr lang="en-US" altLang="zh-CN" dirty="0" smtClean="0"/>
          </a:p>
          <a:p>
            <a:pPr lvl="1">
              <a:defRPr/>
            </a:pPr>
            <a:r>
              <a:rPr lang="zh-CN" altLang="en-US" dirty="0" smtClean="0"/>
              <a:t>当一个线程访问一个</a:t>
            </a:r>
            <a:r>
              <a:rPr lang="en-US" altLang="zh-CN" dirty="0" smtClean="0"/>
              <a:t>synchronized</a:t>
            </a:r>
            <a:r>
              <a:rPr lang="zh-CN" altLang="en-US" dirty="0" smtClean="0"/>
              <a:t>（</a:t>
            </a:r>
            <a:r>
              <a:rPr lang="en-US" altLang="zh-CN" dirty="0" smtClean="0"/>
              <a:t>this</a:t>
            </a:r>
            <a:r>
              <a:rPr lang="zh-CN" altLang="en-US" dirty="0" smtClean="0"/>
              <a:t>）同步代码块时，其他</a:t>
            </a:r>
            <a:r>
              <a:rPr lang="en-US" altLang="zh-CN" dirty="0"/>
              <a:t>synchronized</a:t>
            </a:r>
            <a:r>
              <a:rPr lang="zh-CN" altLang="en-US" dirty="0"/>
              <a:t>（</a:t>
            </a:r>
            <a:r>
              <a:rPr lang="en-US" altLang="zh-CN" dirty="0"/>
              <a:t>this</a:t>
            </a:r>
            <a:r>
              <a:rPr lang="zh-CN" altLang="en-US" dirty="0"/>
              <a:t>）同步代码</a:t>
            </a:r>
            <a:r>
              <a:rPr lang="zh-CN" altLang="en-US" dirty="0" smtClean="0"/>
              <a:t>块同样被锁定</a:t>
            </a:r>
            <a:endParaRPr lang="en-US" altLang="zh-CN" dirty="0" smtClean="0"/>
          </a:p>
          <a:p>
            <a:pPr lvl="1">
              <a:defRPr/>
            </a:pPr>
            <a:r>
              <a:rPr lang="zh-CN" altLang="en-US" dirty="0"/>
              <a:t>当一个线程访问一个</a:t>
            </a:r>
            <a:r>
              <a:rPr lang="en-US" altLang="zh-CN" dirty="0"/>
              <a:t>synchronized</a:t>
            </a:r>
            <a:r>
              <a:rPr lang="zh-CN" altLang="en-US" dirty="0"/>
              <a:t>（</a:t>
            </a:r>
            <a:r>
              <a:rPr lang="en-US" altLang="zh-CN" dirty="0"/>
              <a:t>this</a:t>
            </a:r>
            <a:r>
              <a:rPr lang="zh-CN" altLang="en-US" dirty="0"/>
              <a:t>）同步代码块时，其他线程可以</a:t>
            </a:r>
            <a:r>
              <a:rPr lang="zh-CN" altLang="en-US" dirty="0" smtClean="0"/>
              <a:t>访问该资源的非</a:t>
            </a:r>
            <a:r>
              <a:rPr lang="en-US" altLang="zh-CN" dirty="0" smtClean="0"/>
              <a:t>synchronized</a:t>
            </a:r>
            <a:r>
              <a:rPr lang="zh-CN" altLang="en-US" dirty="0" smtClean="0"/>
              <a:t>（</a:t>
            </a:r>
            <a:r>
              <a:rPr lang="en-US" altLang="zh-CN" dirty="0"/>
              <a:t>this</a:t>
            </a:r>
            <a:r>
              <a:rPr lang="zh-CN" altLang="en-US" dirty="0"/>
              <a:t>）同步</a:t>
            </a:r>
            <a:r>
              <a:rPr lang="zh-CN" altLang="en-US" dirty="0" smtClean="0"/>
              <a:t>代码</a:t>
            </a:r>
            <a:endParaRPr lang="en-US" altLang="zh-CN" dirty="0" smtClean="0"/>
          </a:p>
          <a:p>
            <a:pPr marL="457200" lvl="1" indent="0">
              <a:buNone/>
              <a:defRPr/>
            </a:pPr>
            <a:endParaRPr lang="en-US" altLang="zh-CN" dirty="0" smtClean="0"/>
          </a:p>
          <a:p>
            <a:pPr lvl="1">
              <a:defRPr/>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8750" y="286703"/>
            <a:ext cx="1439863" cy="521970"/>
          </a:xfrm>
        </p:spPr>
        <p:txBody>
          <a:bodyPr/>
          <a:lstStyle/>
          <a:p>
            <a:pPr>
              <a:defRPr/>
            </a:pPr>
            <a:r>
              <a:rPr dirty="0" smtClean="0"/>
              <a:t>多线程</a:t>
            </a:r>
            <a:endParaRPr dirty="0"/>
          </a:p>
        </p:txBody>
      </p:sp>
      <p:sp>
        <p:nvSpPr>
          <p:cNvPr id="3" name="内容占位符 2"/>
          <p:cNvSpPr>
            <a:spLocks noGrp="1"/>
          </p:cNvSpPr>
          <p:nvPr>
            <p:ph idx="1"/>
          </p:nvPr>
        </p:nvSpPr>
        <p:spPr>
          <a:xfrm>
            <a:off x="2483048" y="1237828"/>
            <a:ext cx="7645400" cy="5143500"/>
          </a:xfrm>
        </p:spPr>
        <p:txBody>
          <a:bodyPr/>
          <a:lstStyle/>
          <a:p>
            <a:pPr>
              <a:defRPr/>
            </a:pPr>
            <a:r>
              <a:rPr lang="zh-CN" altLang="en-US" dirty="0" smtClean="0"/>
              <a:t>什么是多线程</a:t>
            </a:r>
            <a:endParaRPr lang="en-US" altLang="zh-CN" dirty="0" smtClean="0"/>
          </a:p>
          <a:p>
            <a:pPr lvl="1">
              <a:defRPr/>
            </a:pPr>
            <a:r>
              <a:rPr lang="zh-CN" altLang="zh-CN" dirty="0" smtClean="0"/>
              <a:t>如果</a:t>
            </a:r>
            <a:r>
              <a:rPr lang="zh-CN" altLang="zh-CN" dirty="0"/>
              <a:t>在一个进程中</a:t>
            </a:r>
            <a:r>
              <a:rPr lang="zh-CN" altLang="zh-CN" dirty="0">
                <a:solidFill>
                  <a:srgbClr val="FF0000"/>
                </a:solidFill>
              </a:rPr>
              <a:t>同时运行了多个线程</a:t>
            </a:r>
            <a:r>
              <a:rPr lang="zh-CN" altLang="zh-CN" dirty="0"/>
              <a:t>，用来</a:t>
            </a:r>
            <a:r>
              <a:rPr lang="zh-CN" altLang="zh-CN" dirty="0">
                <a:solidFill>
                  <a:srgbClr val="FF0000"/>
                </a:solidFill>
              </a:rPr>
              <a:t>完成不同的</a:t>
            </a:r>
            <a:r>
              <a:rPr lang="zh-CN" altLang="zh-CN" dirty="0" smtClean="0">
                <a:solidFill>
                  <a:srgbClr val="FF0000"/>
                </a:solidFill>
              </a:rPr>
              <a:t>工作</a:t>
            </a:r>
            <a:r>
              <a:rPr lang="zh-CN" altLang="zh-CN" dirty="0" smtClean="0"/>
              <a:t>，则称之为“多线程”</a:t>
            </a:r>
            <a:endParaRPr lang="en-US" altLang="zh-CN" dirty="0" smtClean="0"/>
          </a:p>
          <a:p>
            <a:pPr lvl="1">
              <a:defRPr/>
            </a:pPr>
            <a:r>
              <a:rPr lang="zh-CN" altLang="en-US" dirty="0" smtClean="0"/>
              <a:t>多个线程</a:t>
            </a:r>
            <a:r>
              <a:rPr lang="zh-CN" altLang="en-US" dirty="0" smtClean="0">
                <a:solidFill>
                  <a:srgbClr val="FF0000"/>
                </a:solidFill>
              </a:rPr>
              <a:t>交替</a:t>
            </a:r>
            <a:r>
              <a:rPr lang="zh-CN" altLang="en-US" dirty="0" smtClean="0"/>
              <a:t>占用</a:t>
            </a:r>
            <a:r>
              <a:rPr lang="en-US" altLang="zh-CN" dirty="0" smtClean="0"/>
              <a:t>CPU</a:t>
            </a:r>
            <a:r>
              <a:rPr lang="zh-CN" altLang="en-US" dirty="0" smtClean="0"/>
              <a:t>资源，而非真正的并行执行</a:t>
            </a:r>
            <a:endParaRPr lang="en-US" altLang="zh-CN" dirty="0" smtClean="0"/>
          </a:p>
          <a:p>
            <a:pPr>
              <a:defRPr/>
            </a:pPr>
            <a:r>
              <a:rPr lang="zh-CN" altLang="en-US" dirty="0" smtClean="0"/>
              <a:t>多线程好处</a:t>
            </a:r>
            <a:endParaRPr lang="en-US" altLang="zh-CN" dirty="0" smtClean="0"/>
          </a:p>
          <a:p>
            <a:pPr lvl="1">
              <a:defRPr/>
            </a:pPr>
            <a:r>
              <a:rPr lang="zh-CN" altLang="zh-CN" dirty="0"/>
              <a:t>充分利用</a:t>
            </a:r>
            <a:r>
              <a:rPr lang="en-US" altLang="zh-CN" dirty="0"/>
              <a:t>CPU</a:t>
            </a:r>
            <a:r>
              <a:rPr lang="zh-CN" altLang="zh-CN" dirty="0"/>
              <a:t>的</a:t>
            </a:r>
            <a:r>
              <a:rPr lang="zh-CN" altLang="zh-CN" dirty="0" smtClean="0"/>
              <a:t>资源</a:t>
            </a:r>
            <a:endParaRPr lang="en-US" altLang="zh-CN" dirty="0" smtClean="0"/>
          </a:p>
          <a:p>
            <a:pPr lvl="1">
              <a:defRPr/>
            </a:pPr>
            <a:r>
              <a:rPr lang="zh-CN" altLang="zh-CN" dirty="0"/>
              <a:t>简化编程</a:t>
            </a:r>
            <a:r>
              <a:rPr lang="zh-CN" altLang="zh-CN" dirty="0" smtClean="0"/>
              <a:t>模型</a:t>
            </a:r>
            <a:endParaRPr lang="en-US" altLang="zh-CN" dirty="0" smtClean="0"/>
          </a:p>
          <a:p>
            <a:pPr lvl="1">
              <a:defRPr/>
            </a:pPr>
            <a:r>
              <a:rPr lang="zh-CN" altLang="zh-CN" dirty="0"/>
              <a:t>带来良好的用户体验</a:t>
            </a:r>
            <a:endParaRPr lang="en-US" altLang="zh-CN" dirty="0" smtClean="0"/>
          </a:p>
          <a:p>
            <a:pPr marL="0" indent="0">
              <a:buFont typeface="Wingdings" panose="05000000000000000000" pitchFamily="2" charset="2"/>
              <a:buNone/>
              <a:defRPr/>
            </a:pPr>
            <a:endParaRPr lang="en-US" altLang="zh-CN" dirty="0" smtClean="0"/>
          </a:p>
          <a:p>
            <a:pPr lvl="1">
              <a:defRPr/>
            </a:pP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5725" y="286703"/>
            <a:ext cx="1512888" cy="521970"/>
          </a:xfrm>
        </p:spPr>
        <p:txBody>
          <a:bodyPr/>
          <a:lstStyle/>
          <a:p>
            <a:pPr>
              <a:defRPr/>
            </a:pPr>
            <a:r>
              <a:rPr altLang="zh-CN" dirty="0"/>
              <a:t>主线程</a:t>
            </a:r>
            <a:endParaRPr dirty="0"/>
          </a:p>
        </p:txBody>
      </p:sp>
      <p:sp>
        <p:nvSpPr>
          <p:cNvPr id="3" name="内容占位符 2"/>
          <p:cNvSpPr>
            <a:spLocks noGrp="1"/>
          </p:cNvSpPr>
          <p:nvPr>
            <p:ph idx="1"/>
          </p:nvPr>
        </p:nvSpPr>
        <p:spPr>
          <a:xfrm>
            <a:off x="2411909" y="741258"/>
            <a:ext cx="7645400" cy="5143500"/>
          </a:xfrm>
        </p:spPr>
        <p:txBody>
          <a:bodyPr/>
          <a:lstStyle/>
          <a:p>
            <a:pPr>
              <a:defRPr/>
            </a:pPr>
            <a:r>
              <a:rPr lang="en-US" altLang="zh-CN" dirty="0" smtClean="0"/>
              <a:t>Thread</a:t>
            </a:r>
            <a:r>
              <a:rPr lang="zh-CN" altLang="en-US" dirty="0" smtClean="0"/>
              <a:t>类</a:t>
            </a:r>
            <a:endParaRPr lang="en-US" altLang="zh-CN" dirty="0" smtClean="0"/>
          </a:p>
          <a:p>
            <a:pPr lvl="1">
              <a:defRPr/>
            </a:pPr>
            <a:r>
              <a:rPr lang="zh-CN" altLang="zh-CN" dirty="0"/>
              <a:t>Java提供了</a:t>
            </a:r>
            <a:r>
              <a:rPr lang="zh-CN" altLang="zh-CN" dirty="0">
                <a:solidFill>
                  <a:srgbClr val="FF0000"/>
                </a:solidFill>
              </a:rPr>
              <a:t>java.lang.Thread</a:t>
            </a:r>
            <a:r>
              <a:rPr lang="zh-CN" altLang="zh-CN" dirty="0"/>
              <a:t>类支持多线程</a:t>
            </a:r>
            <a:r>
              <a:rPr lang="zh-CN" altLang="zh-CN" dirty="0" smtClean="0"/>
              <a:t>编程</a:t>
            </a:r>
            <a:endParaRPr lang="en-US" altLang="zh-CN" dirty="0" smtClean="0"/>
          </a:p>
          <a:p>
            <a:pPr>
              <a:defRPr/>
            </a:pPr>
            <a:r>
              <a:rPr lang="zh-CN" altLang="en-US" dirty="0" smtClean="0"/>
              <a:t>主线程</a:t>
            </a:r>
            <a:endParaRPr lang="en-US" altLang="zh-CN" dirty="0" smtClean="0"/>
          </a:p>
          <a:p>
            <a:pPr lvl="1">
              <a:defRPr/>
            </a:pPr>
            <a:r>
              <a:rPr lang="en-US" altLang="zh-CN" dirty="0" smtClean="0"/>
              <a:t>main()</a:t>
            </a:r>
            <a:r>
              <a:rPr lang="zh-CN" altLang="en-US" dirty="0" smtClean="0"/>
              <a:t>方法即为主线程入口</a:t>
            </a:r>
            <a:endParaRPr lang="en-US" altLang="zh-CN" dirty="0" smtClean="0"/>
          </a:p>
          <a:p>
            <a:pPr lvl="1">
              <a:defRPr/>
            </a:pPr>
            <a:r>
              <a:rPr lang="zh-CN" altLang="en-US" dirty="0" smtClean="0"/>
              <a:t>产生其他子线程的线程</a:t>
            </a:r>
            <a:endParaRPr lang="en-US" altLang="zh-CN" dirty="0" smtClean="0"/>
          </a:p>
          <a:p>
            <a:pPr lvl="1">
              <a:defRPr/>
            </a:pPr>
            <a:r>
              <a:rPr lang="zh-CN" altLang="en-US" dirty="0" smtClean="0"/>
              <a:t>必须最后完成执行，因为它执行各种关闭动作</a:t>
            </a:r>
            <a:endParaRPr lang="en-US" altLang="zh-CN" dirty="0" smtClean="0"/>
          </a:p>
          <a:p>
            <a:pPr>
              <a:defRPr/>
            </a:pPr>
            <a:endParaRPr lang="en-US" altLang="zh-CN" dirty="0" smtClean="0"/>
          </a:p>
          <a:p>
            <a:pPr>
              <a:defRPr/>
            </a:pPr>
            <a:endParaRPr lang="zh-CN" altLang="en-US" dirty="0"/>
          </a:p>
        </p:txBody>
      </p:sp>
      <p:sp>
        <p:nvSpPr>
          <p:cNvPr id="6" name="AutoShape 2"/>
          <p:cNvSpPr>
            <a:spLocks noChangeArrowheads="1"/>
          </p:cNvSpPr>
          <p:nvPr/>
        </p:nvSpPr>
        <p:spPr bwMode="auto">
          <a:xfrm>
            <a:off x="2259013" y="3913188"/>
            <a:ext cx="7797800" cy="225266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ea typeface="黑体" panose="02010609060101010101" pitchFamily="2" charset="-122"/>
                <a:cs typeface="Times New Roman" panose="02020603050405020304" pitchFamily="18" charset="0"/>
              </a:rPr>
              <a:t>public static void main(String </a:t>
            </a:r>
            <a:r>
              <a:rPr lang="en-US" altLang="zh-CN" b="1" dirty="0" err="1">
                <a:ea typeface="黑体" panose="02010609060101010101" pitchFamily="2" charset="-122"/>
                <a:cs typeface="Times New Roman" panose="02020603050405020304" pitchFamily="18" charset="0"/>
              </a:rPr>
              <a:t>args</a:t>
            </a:r>
            <a:r>
              <a:rPr lang="en-US" altLang="zh-CN" b="1" dirty="0">
                <a:ea typeface="黑体" panose="02010609060101010101" pitchFamily="2" charset="-122"/>
                <a:cs typeface="Times New Roman" panose="02020603050405020304" pitchFamily="18" charset="0"/>
              </a:rPr>
              <a:t>[]) {</a:t>
            </a:r>
          </a:p>
          <a:p>
            <a:pPr defTabSz="381000">
              <a:lnSpc>
                <a:spcPct val="130000"/>
              </a:lnSpc>
              <a:buClr>
                <a:schemeClr val="folHlink"/>
              </a:buClr>
              <a:buSzPct val="60000"/>
              <a:buFont typeface="Wingdings" panose="05000000000000000000" pitchFamily="2" charset="2"/>
              <a:buNone/>
              <a:defRPr/>
            </a:pPr>
            <a:r>
              <a:rPr lang="en-US" altLang="zh-CN" b="1" dirty="0">
                <a:ea typeface="黑体" panose="02010609060101010101" pitchFamily="2" charset="-122"/>
                <a:cs typeface="Times New Roman" panose="02020603050405020304" pitchFamily="18" charset="0"/>
              </a:rPr>
              <a:t>		Thread t= </a:t>
            </a:r>
            <a:r>
              <a:rPr lang="en-US" altLang="zh-CN" b="1" dirty="0" err="1">
                <a:ea typeface="黑体" panose="02010609060101010101" pitchFamily="2" charset="-122"/>
                <a:cs typeface="Times New Roman" panose="02020603050405020304" pitchFamily="18" charset="0"/>
              </a:rPr>
              <a:t>Thread.currentThread</a:t>
            </a:r>
            <a:r>
              <a:rPr lang="en-US" altLang="zh-CN" b="1" dirty="0">
                <a:ea typeface="黑体" panose="02010609060101010101" pitchFamily="2" charset="-122"/>
                <a:cs typeface="Times New Roman" panose="02020603050405020304" pitchFamily="18" charset="0"/>
              </a:rPr>
              <a:t>(); </a:t>
            </a:r>
          </a:p>
          <a:p>
            <a:pPr defTabSz="381000">
              <a:lnSpc>
                <a:spcPct val="130000"/>
              </a:lnSpc>
              <a:buClr>
                <a:schemeClr val="folHlink"/>
              </a:buClr>
              <a:buSzPct val="60000"/>
              <a:buFont typeface="Wingdings" panose="05000000000000000000" pitchFamily="2" charset="2"/>
              <a:buNone/>
              <a:defRPr/>
            </a:pPr>
            <a:r>
              <a:rPr lang="en-US" altLang="zh-CN" b="1" dirty="0">
                <a:ea typeface="黑体" panose="02010609060101010101" pitchFamily="2" charset="-122"/>
                <a:cs typeface="Times New Roman" panose="02020603050405020304" pitchFamily="18" charset="0"/>
              </a:rPr>
              <a:t>		</a:t>
            </a:r>
            <a:r>
              <a:rPr lang="en-US" altLang="zh-CN" b="1" dirty="0" err="1">
                <a:ea typeface="黑体" panose="02010609060101010101" pitchFamily="2" charset="-122"/>
                <a:cs typeface="Times New Roman" panose="02020603050405020304" pitchFamily="18" charset="0"/>
              </a:rPr>
              <a:t>System.out.println</a:t>
            </a:r>
            <a:r>
              <a:rPr lang="en-US" altLang="zh-CN" b="1" dirty="0">
                <a:ea typeface="黑体" panose="02010609060101010101" pitchFamily="2" charset="-122"/>
                <a:cs typeface="Times New Roman" panose="02020603050405020304" pitchFamily="18" charset="0"/>
              </a:rPr>
              <a:t>("</a:t>
            </a:r>
            <a:r>
              <a:rPr lang="zh-CN" altLang="en-US" b="1" dirty="0">
                <a:ea typeface="黑体" panose="02010609060101010101" pitchFamily="2" charset="-122"/>
                <a:cs typeface="Times New Roman" panose="02020603050405020304" pitchFamily="18" charset="0"/>
              </a:rPr>
              <a:t>当前线程是</a:t>
            </a:r>
            <a:r>
              <a:rPr lang="en-US" altLang="zh-CN" b="1" dirty="0">
                <a:ea typeface="黑体" panose="02010609060101010101" pitchFamily="2" charset="-122"/>
                <a:cs typeface="Times New Roman" panose="02020603050405020304" pitchFamily="18" charset="0"/>
              </a:rPr>
              <a:t>: "+</a:t>
            </a:r>
            <a:r>
              <a:rPr lang="en-US" altLang="zh-CN" b="1" dirty="0" err="1">
                <a:ea typeface="黑体" panose="02010609060101010101" pitchFamily="2" charset="-122"/>
                <a:cs typeface="Times New Roman" panose="02020603050405020304" pitchFamily="18" charset="0"/>
              </a:rPr>
              <a:t>t.getName</a:t>
            </a:r>
            <a:r>
              <a:rPr lang="en-US" altLang="zh-CN" b="1" dirty="0">
                <a:ea typeface="黑体" panose="02010609060101010101" pitchFamily="2" charset="-122"/>
                <a:cs typeface="Times New Roman" panose="02020603050405020304" pitchFamily="18" charset="0"/>
              </a:rPr>
              <a:t>()); </a:t>
            </a:r>
          </a:p>
          <a:p>
            <a:pPr defTabSz="381000">
              <a:lnSpc>
                <a:spcPct val="130000"/>
              </a:lnSpc>
              <a:buClr>
                <a:schemeClr val="folHlink"/>
              </a:buClr>
              <a:buSzPct val="60000"/>
              <a:buFont typeface="Wingdings" panose="05000000000000000000" pitchFamily="2" charset="2"/>
              <a:buNone/>
              <a:defRPr/>
            </a:pPr>
            <a:r>
              <a:rPr lang="en-US" altLang="zh-CN" b="1" dirty="0">
                <a:ea typeface="黑体" panose="02010609060101010101" pitchFamily="2" charset="-122"/>
                <a:cs typeface="Times New Roman" panose="02020603050405020304" pitchFamily="18" charset="0"/>
              </a:rPr>
              <a:t>		</a:t>
            </a:r>
            <a:r>
              <a:rPr lang="en-US" altLang="zh-CN" b="1" dirty="0" err="1">
                <a:ea typeface="黑体" panose="02010609060101010101" pitchFamily="2" charset="-122"/>
                <a:cs typeface="Times New Roman" panose="02020603050405020304" pitchFamily="18" charset="0"/>
              </a:rPr>
              <a:t>t.setName</a:t>
            </a:r>
            <a:r>
              <a:rPr lang="en-US" altLang="zh-CN" b="1" dirty="0">
                <a:ea typeface="黑体" panose="02010609060101010101" pitchFamily="2" charset="-122"/>
                <a:cs typeface="Times New Roman" panose="02020603050405020304" pitchFamily="18" charset="0"/>
              </a:rPr>
              <a:t>("</a:t>
            </a:r>
            <a:r>
              <a:rPr lang="en-US" altLang="zh-CN" b="1" dirty="0" err="1">
                <a:ea typeface="黑体" panose="02010609060101010101" pitchFamily="2" charset="-122"/>
                <a:cs typeface="Times New Roman" panose="02020603050405020304" pitchFamily="18" charset="0"/>
              </a:rPr>
              <a:t>MyJavaThread</a:t>
            </a:r>
            <a:r>
              <a:rPr lang="en-US" altLang="zh-CN" b="1" dirty="0">
                <a:ea typeface="黑体" panose="02010609060101010101" pitchFamily="2" charset="-122"/>
                <a:cs typeface="Times New Roman" panose="02020603050405020304" pitchFamily="18" charset="0"/>
              </a:rPr>
              <a:t>"); </a:t>
            </a:r>
          </a:p>
          <a:p>
            <a:pPr defTabSz="381000">
              <a:lnSpc>
                <a:spcPct val="130000"/>
              </a:lnSpc>
              <a:buClr>
                <a:schemeClr val="folHlink"/>
              </a:buClr>
              <a:buSzPct val="60000"/>
              <a:buFont typeface="Wingdings" panose="05000000000000000000" pitchFamily="2" charset="2"/>
              <a:buNone/>
              <a:defRPr/>
            </a:pPr>
            <a:r>
              <a:rPr lang="en-US" altLang="zh-CN" b="1" dirty="0">
                <a:ea typeface="黑体" panose="02010609060101010101" pitchFamily="2" charset="-122"/>
                <a:cs typeface="Times New Roman" panose="02020603050405020304" pitchFamily="18" charset="0"/>
              </a:rPr>
              <a:t>		</a:t>
            </a:r>
            <a:r>
              <a:rPr lang="en-US" altLang="zh-CN" b="1" dirty="0" err="1">
                <a:ea typeface="黑体" panose="02010609060101010101" pitchFamily="2" charset="-122"/>
                <a:cs typeface="Times New Roman" panose="02020603050405020304" pitchFamily="18" charset="0"/>
              </a:rPr>
              <a:t>System.out.println</a:t>
            </a:r>
            <a:r>
              <a:rPr lang="en-US" altLang="zh-CN" b="1" dirty="0">
                <a:ea typeface="黑体" panose="02010609060101010101" pitchFamily="2" charset="-122"/>
                <a:cs typeface="Times New Roman" panose="02020603050405020304" pitchFamily="18" charset="0"/>
              </a:rPr>
              <a:t>("</a:t>
            </a:r>
            <a:r>
              <a:rPr lang="zh-CN" altLang="en-US" b="1" dirty="0">
                <a:ea typeface="黑体" panose="02010609060101010101" pitchFamily="2" charset="-122"/>
                <a:cs typeface="Times New Roman" panose="02020603050405020304" pitchFamily="18" charset="0"/>
              </a:rPr>
              <a:t>当前线程名是</a:t>
            </a:r>
            <a:r>
              <a:rPr lang="en-US" altLang="zh-CN" b="1" dirty="0">
                <a:ea typeface="黑体" panose="02010609060101010101" pitchFamily="2" charset="-122"/>
                <a:cs typeface="Times New Roman" panose="02020603050405020304" pitchFamily="18" charset="0"/>
              </a:rPr>
              <a:t>: "+</a:t>
            </a:r>
            <a:r>
              <a:rPr lang="en-US" altLang="zh-CN" b="1" dirty="0" err="1">
                <a:ea typeface="黑体" panose="02010609060101010101" pitchFamily="2" charset="-122"/>
                <a:cs typeface="Times New Roman" panose="02020603050405020304" pitchFamily="18" charset="0"/>
              </a:rPr>
              <a:t>t.getName</a:t>
            </a:r>
            <a:r>
              <a:rPr lang="en-US" altLang="zh-CN" b="1" dirty="0">
                <a:ea typeface="黑体" panose="02010609060101010101" pitchFamily="2" charset="-122"/>
                <a:cs typeface="Times New Roman" panose="02020603050405020304" pitchFamily="18" charset="0"/>
              </a:rPr>
              <a:t>()); </a:t>
            </a:r>
          </a:p>
          <a:p>
            <a:pPr defTabSz="381000">
              <a:lnSpc>
                <a:spcPct val="130000"/>
              </a:lnSpc>
              <a:buClr>
                <a:schemeClr val="folHlink"/>
              </a:buClr>
              <a:buSzPct val="60000"/>
              <a:buFont typeface="Wingdings" panose="05000000000000000000" pitchFamily="2" charset="2"/>
              <a:buNone/>
              <a:defRPr/>
            </a:pPr>
            <a:r>
              <a:rPr lang="en-US" altLang="zh-CN" b="1" dirty="0">
                <a:ea typeface="黑体" panose="02010609060101010101" pitchFamily="2" charset="-122"/>
                <a:cs typeface="Times New Roman" panose="02020603050405020304" pitchFamily="18" charset="0"/>
              </a:rPr>
              <a:t>}</a:t>
            </a:r>
          </a:p>
        </p:txBody>
      </p:sp>
      <p:sp>
        <p:nvSpPr>
          <p:cNvPr id="7" name="AutoShape 9"/>
          <p:cNvSpPr>
            <a:spLocks noChangeArrowheads="1"/>
          </p:cNvSpPr>
          <p:nvPr/>
        </p:nvSpPr>
        <p:spPr bwMode="auto">
          <a:xfrm>
            <a:off x="8040688" y="4216329"/>
            <a:ext cx="1831800" cy="408130"/>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获得主线程对象</a:t>
            </a:r>
          </a:p>
        </p:txBody>
      </p:sp>
      <p:cxnSp>
        <p:nvCxnSpPr>
          <p:cNvPr id="8" name="直接箭头连接符 7"/>
          <p:cNvCxnSpPr/>
          <p:nvPr/>
        </p:nvCxnSpPr>
        <p:spPr bwMode="auto">
          <a:xfrm flipV="1">
            <a:off x="6960096" y="4507040"/>
            <a:ext cx="1008110" cy="220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9" name="Rectangle 5"/>
          <p:cNvSpPr>
            <a:spLocks noChangeArrowheads="1"/>
          </p:cNvSpPr>
          <p:nvPr/>
        </p:nvSpPr>
        <p:spPr bwMode="auto">
          <a:xfrm>
            <a:off x="7175500" y="5373688"/>
            <a:ext cx="1162050" cy="431800"/>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11" name="Rectangle 5"/>
          <p:cNvSpPr>
            <a:spLocks noChangeArrowheads="1"/>
          </p:cNvSpPr>
          <p:nvPr/>
        </p:nvSpPr>
        <p:spPr bwMode="auto">
          <a:xfrm>
            <a:off x="3152775" y="5038725"/>
            <a:ext cx="1143000" cy="431800"/>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12" name="AutoShape 9"/>
          <p:cNvSpPr>
            <a:spLocks noChangeArrowheads="1"/>
          </p:cNvSpPr>
          <p:nvPr/>
        </p:nvSpPr>
        <p:spPr bwMode="auto">
          <a:xfrm>
            <a:off x="8616950" y="4869509"/>
            <a:ext cx="1372214" cy="408284"/>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设置线程名</a:t>
            </a:r>
          </a:p>
        </p:txBody>
      </p:sp>
      <p:cxnSp>
        <p:nvCxnSpPr>
          <p:cNvPr id="13" name="直接箭头连接符 12"/>
          <p:cNvCxnSpPr/>
          <p:nvPr/>
        </p:nvCxnSpPr>
        <p:spPr bwMode="auto">
          <a:xfrm flipV="1">
            <a:off x="6490456" y="5157192"/>
            <a:ext cx="1990192" cy="220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5" name="Rectangle 5"/>
          <p:cNvSpPr>
            <a:spLocks noChangeArrowheads="1"/>
          </p:cNvSpPr>
          <p:nvPr/>
        </p:nvSpPr>
        <p:spPr bwMode="auto">
          <a:xfrm>
            <a:off x="4224338" y="4292600"/>
            <a:ext cx="2439987" cy="431800"/>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16" name="AutoShape 9"/>
          <p:cNvSpPr>
            <a:spLocks noChangeArrowheads="1"/>
          </p:cNvSpPr>
          <p:nvPr/>
        </p:nvSpPr>
        <p:spPr bwMode="auto">
          <a:xfrm>
            <a:off x="9131300" y="5301309"/>
            <a:ext cx="1372214" cy="408284"/>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获取线程名</a:t>
            </a:r>
          </a:p>
        </p:txBody>
      </p:sp>
      <p:cxnSp>
        <p:nvCxnSpPr>
          <p:cNvPr id="17" name="直接箭头连接符 16"/>
          <p:cNvCxnSpPr/>
          <p:nvPr/>
        </p:nvCxnSpPr>
        <p:spPr bwMode="auto">
          <a:xfrm flipV="1">
            <a:off x="8480648" y="5592500"/>
            <a:ext cx="651248" cy="220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48525" y="286703"/>
            <a:ext cx="3240088" cy="521970"/>
          </a:xfrm>
        </p:spPr>
        <p:txBody>
          <a:bodyPr/>
          <a:lstStyle/>
          <a:p>
            <a:pPr>
              <a:defRPr/>
            </a:pPr>
            <a:r>
              <a:rPr dirty="0" smtClean="0"/>
              <a:t>线程的创建和启动</a:t>
            </a:r>
            <a:endParaRPr dirty="0"/>
          </a:p>
        </p:txBody>
      </p:sp>
      <p:sp>
        <p:nvSpPr>
          <p:cNvPr id="3" name="内容占位符 2"/>
          <p:cNvSpPr>
            <a:spLocks noGrp="1"/>
          </p:cNvSpPr>
          <p:nvPr>
            <p:ph idx="1"/>
          </p:nvPr>
        </p:nvSpPr>
        <p:spPr>
          <a:xfrm>
            <a:off x="2308225" y="1214438"/>
            <a:ext cx="7645400" cy="5143500"/>
          </a:xfrm>
        </p:spPr>
        <p:txBody>
          <a:bodyPr/>
          <a:lstStyle/>
          <a:p>
            <a:pPr>
              <a:defRPr/>
            </a:pPr>
            <a:r>
              <a:rPr lang="zh-CN" altLang="en-US" dirty="0" smtClean="0"/>
              <a:t>在</a:t>
            </a:r>
            <a:r>
              <a:rPr lang="en-US" altLang="zh-CN" dirty="0" smtClean="0"/>
              <a:t>Java</a:t>
            </a:r>
            <a:r>
              <a:rPr lang="zh-CN" altLang="en-US" dirty="0" smtClean="0"/>
              <a:t>中创建线程的两种方式</a:t>
            </a:r>
            <a:endParaRPr lang="en-US" altLang="zh-CN" dirty="0" smtClean="0"/>
          </a:p>
          <a:p>
            <a:pPr lvl="1">
              <a:defRPr/>
            </a:pPr>
            <a:r>
              <a:rPr lang="zh-CN" altLang="en-US" dirty="0" smtClean="0"/>
              <a:t>继承</a:t>
            </a:r>
            <a:r>
              <a:rPr lang="en-US" altLang="zh-CN" dirty="0" err="1" smtClean="0"/>
              <a:t>java.lang.Thread</a:t>
            </a:r>
            <a:r>
              <a:rPr lang="zh-CN" altLang="en-US" dirty="0" smtClean="0"/>
              <a:t>类</a:t>
            </a:r>
            <a:endParaRPr lang="en-US" altLang="zh-CN" dirty="0" smtClean="0"/>
          </a:p>
          <a:p>
            <a:pPr lvl="1">
              <a:defRPr/>
            </a:pPr>
            <a:r>
              <a:rPr lang="zh-CN" altLang="en-US" dirty="0" smtClean="0"/>
              <a:t>实现</a:t>
            </a:r>
            <a:r>
              <a:rPr lang="en-US" altLang="zh-CN" dirty="0" err="1" smtClean="0"/>
              <a:t>java.lang.Runnable</a:t>
            </a:r>
            <a:r>
              <a:rPr lang="zh-CN" altLang="en-US" dirty="0" smtClean="0"/>
              <a:t>接口</a:t>
            </a:r>
            <a:endParaRPr lang="en-US" altLang="zh-CN" dirty="0" smtClean="0"/>
          </a:p>
          <a:p>
            <a:pPr marL="457200" lvl="1" indent="0">
              <a:buFont typeface="Wingdings" panose="05000000000000000000" pitchFamily="2" charset="2"/>
              <a:buNone/>
              <a:defRPr/>
            </a:pPr>
            <a:endParaRPr lang="en-US" altLang="zh-CN" dirty="0" smtClean="0"/>
          </a:p>
          <a:p>
            <a:pPr>
              <a:defRPr/>
            </a:pPr>
            <a:r>
              <a:rPr lang="zh-CN" altLang="en-US" dirty="0" smtClean="0"/>
              <a:t>使用线程的步骤</a:t>
            </a:r>
            <a:endParaRPr lang="en-US" altLang="zh-CN" dirty="0" smtClean="0"/>
          </a:p>
          <a:p>
            <a:pPr>
              <a:defRPr/>
            </a:pPr>
            <a:endParaRPr lang="zh-CN" altLang="en-US" dirty="0"/>
          </a:p>
        </p:txBody>
      </p:sp>
      <p:sp>
        <p:nvSpPr>
          <p:cNvPr id="5" name="燕尾形 4"/>
          <p:cNvSpPr>
            <a:spLocks noChangeArrowheads="1"/>
          </p:cNvSpPr>
          <p:nvPr/>
        </p:nvSpPr>
        <p:spPr bwMode="auto">
          <a:xfrm>
            <a:off x="4165600" y="4429125"/>
            <a:ext cx="357188"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2" charset="-122"/>
            </a:endParaRPr>
          </a:p>
        </p:txBody>
      </p:sp>
      <p:sp>
        <p:nvSpPr>
          <p:cNvPr id="6" name="燕尾形 5"/>
          <p:cNvSpPr>
            <a:spLocks noChangeArrowheads="1"/>
          </p:cNvSpPr>
          <p:nvPr/>
        </p:nvSpPr>
        <p:spPr bwMode="auto">
          <a:xfrm>
            <a:off x="5951538" y="4429125"/>
            <a:ext cx="357187"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2" charset="-122"/>
            </a:endParaRPr>
          </a:p>
        </p:txBody>
      </p:sp>
      <p:sp>
        <p:nvSpPr>
          <p:cNvPr id="7" name="燕尾形 6"/>
          <p:cNvSpPr>
            <a:spLocks noChangeArrowheads="1"/>
          </p:cNvSpPr>
          <p:nvPr/>
        </p:nvSpPr>
        <p:spPr bwMode="auto">
          <a:xfrm>
            <a:off x="7737475" y="4429125"/>
            <a:ext cx="357188"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2" charset="-122"/>
            </a:endParaRPr>
          </a:p>
        </p:txBody>
      </p:sp>
      <p:grpSp>
        <p:nvGrpSpPr>
          <p:cNvPr id="8" name="组合 31"/>
          <p:cNvGrpSpPr/>
          <p:nvPr/>
        </p:nvGrpSpPr>
        <p:grpSpPr bwMode="auto">
          <a:xfrm>
            <a:off x="7951811" y="3929066"/>
            <a:ext cx="1573213" cy="1212850"/>
            <a:chOff x="5572125" y="1857375"/>
            <a:chExt cx="1573213" cy="1212850"/>
          </a:xfrm>
          <a:solidFill>
            <a:srgbClr val="0070C0"/>
          </a:solidFill>
        </p:grpSpPr>
        <p:sp>
          <p:nvSpPr>
            <p:cNvPr id="9" name="矩形 8"/>
            <p:cNvSpPr/>
            <p:nvPr/>
          </p:nvSpPr>
          <p:spPr bwMode="auto">
            <a:xfrm>
              <a:off x="5684838"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2" charset="-122"/>
                </a:rPr>
                <a:t>终止线程</a:t>
              </a:r>
            </a:p>
          </p:txBody>
        </p:sp>
        <p:sp>
          <p:nvSpPr>
            <p:cNvPr id="10" name="椭圆 9"/>
            <p:cNvSpPr/>
            <p:nvPr/>
          </p:nvSpPr>
          <p:spPr bwMode="auto">
            <a:xfrm>
              <a:off x="5572125"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4</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11" name="组合 25"/>
          <p:cNvGrpSpPr/>
          <p:nvPr/>
        </p:nvGrpSpPr>
        <p:grpSpPr bwMode="auto">
          <a:xfrm>
            <a:off x="2593999" y="3929066"/>
            <a:ext cx="1571625" cy="1214438"/>
            <a:chOff x="214313" y="1857375"/>
            <a:chExt cx="1571625" cy="1214438"/>
          </a:xfrm>
          <a:solidFill>
            <a:srgbClr val="0070C0"/>
          </a:solidFill>
        </p:grpSpPr>
        <p:sp>
          <p:nvSpPr>
            <p:cNvPr id="12" name="矩形 11"/>
            <p:cNvSpPr/>
            <p:nvPr/>
          </p:nvSpPr>
          <p:spPr bwMode="auto">
            <a:xfrm>
              <a:off x="327025" y="2100263"/>
              <a:ext cx="1458913" cy="971550"/>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2" charset="-122"/>
                </a:rPr>
                <a:t>定义线程</a:t>
              </a:r>
            </a:p>
          </p:txBody>
        </p:sp>
        <p:sp>
          <p:nvSpPr>
            <p:cNvPr id="13" name="椭圆 12"/>
            <p:cNvSpPr/>
            <p:nvPr/>
          </p:nvSpPr>
          <p:spPr bwMode="auto">
            <a:xfrm>
              <a:off x="21431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1</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14" name="组合 29"/>
          <p:cNvGrpSpPr/>
          <p:nvPr/>
        </p:nvGrpSpPr>
        <p:grpSpPr bwMode="auto">
          <a:xfrm>
            <a:off x="4378349" y="3929066"/>
            <a:ext cx="1573212" cy="1212850"/>
            <a:chOff x="1998663" y="1857375"/>
            <a:chExt cx="1573212" cy="1212850"/>
          </a:xfrm>
          <a:solidFill>
            <a:srgbClr val="0070C0"/>
          </a:solidFill>
        </p:grpSpPr>
        <p:sp>
          <p:nvSpPr>
            <p:cNvPr id="15" name="矩形 14"/>
            <p:cNvSpPr/>
            <p:nvPr/>
          </p:nvSpPr>
          <p:spPr bwMode="auto">
            <a:xfrm>
              <a:off x="2111375"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2" charset="-122"/>
                </a:rPr>
                <a:t>创建线程对象</a:t>
              </a:r>
            </a:p>
          </p:txBody>
        </p:sp>
        <p:sp>
          <p:nvSpPr>
            <p:cNvPr id="16" name="椭圆 15"/>
            <p:cNvSpPr/>
            <p:nvPr/>
          </p:nvSpPr>
          <p:spPr bwMode="auto">
            <a:xfrm>
              <a:off x="199866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2</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17" name="组合 30"/>
          <p:cNvGrpSpPr/>
          <p:nvPr/>
        </p:nvGrpSpPr>
        <p:grpSpPr bwMode="auto">
          <a:xfrm>
            <a:off x="6165874" y="3929066"/>
            <a:ext cx="1571625" cy="1212850"/>
            <a:chOff x="3786188" y="1857375"/>
            <a:chExt cx="1571625" cy="1212850"/>
          </a:xfrm>
          <a:solidFill>
            <a:srgbClr val="0070C0"/>
          </a:solidFill>
        </p:grpSpPr>
        <p:sp>
          <p:nvSpPr>
            <p:cNvPr id="18" name="矩形 17"/>
            <p:cNvSpPr/>
            <p:nvPr/>
          </p:nvSpPr>
          <p:spPr bwMode="auto">
            <a:xfrm>
              <a:off x="3898900" y="2100263"/>
              <a:ext cx="1458913"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2" charset="-122"/>
                </a:rPr>
                <a:t>启动线程</a:t>
              </a:r>
            </a:p>
          </p:txBody>
        </p:sp>
        <p:sp>
          <p:nvSpPr>
            <p:cNvPr id="19" name="椭圆 18"/>
            <p:cNvSpPr/>
            <p:nvPr/>
          </p:nvSpPr>
          <p:spPr bwMode="auto">
            <a:xfrm>
              <a:off x="3786188"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3</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1688" y="286703"/>
            <a:ext cx="4606925" cy="521970"/>
          </a:xfrm>
        </p:spPr>
        <p:txBody>
          <a:bodyPr/>
          <a:lstStyle/>
          <a:p>
            <a:pPr>
              <a:defRPr/>
            </a:pPr>
            <a:r>
              <a:rPr altLang="zh-CN" dirty="0"/>
              <a:t>继承</a:t>
            </a:r>
            <a:r>
              <a:rPr lang="en-US" altLang="zh-CN" dirty="0"/>
              <a:t>Thread</a:t>
            </a:r>
            <a:r>
              <a:rPr altLang="zh-CN" dirty="0"/>
              <a:t>类创建</a:t>
            </a:r>
            <a:r>
              <a:rPr altLang="zh-CN" dirty="0" smtClean="0"/>
              <a:t>线程</a:t>
            </a:r>
            <a:r>
              <a:rPr lang="en-US" altLang="zh-CN" dirty="0" smtClean="0"/>
              <a:t>2-1</a:t>
            </a:r>
            <a:endParaRPr dirty="0"/>
          </a:p>
        </p:txBody>
      </p:sp>
      <p:sp>
        <p:nvSpPr>
          <p:cNvPr id="3" name="内容占位符 2"/>
          <p:cNvSpPr>
            <a:spLocks noGrp="1"/>
          </p:cNvSpPr>
          <p:nvPr>
            <p:ph idx="1"/>
          </p:nvPr>
        </p:nvSpPr>
        <p:spPr>
          <a:xfrm>
            <a:off x="2308225" y="1214438"/>
            <a:ext cx="7645400" cy="5143500"/>
          </a:xfrm>
        </p:spPr>
        <p:txBody>
          <a:bodyPr/>
          <a:lstStyle/>
          <a:p>
            <a:pPr>
              <a:defRPr/>
            </a:pPr>
            <a:r>
              <a:rPr lang="zh-CN" altLang="zh-CN" dirty="0"/>
              <a:t>定义MyThread类继承</a:t>
            </a:r>
            <a:r>
              <a:rPr lang="zh-CN" altLang="zh-CN" dirty="0">
                <a:solidFill>
                  <a:srgbClr val="FF0000"/>
                </a:solidFill>
              </a:rPr>
              <a:t>Thread</a:t>
            </a:r>
            <a:r>
              <a:rPr lang="zh-CN" altLang="zh-CN" dirty="0" smtClean="0">
                <a:solidFill>
                  <a:srgbClr val="FF0000"/>
                </a:solidFill>
              </a:rPr>
              <a:t>类</a:t>
            </a:r>
            <a:endParaRPr lang="en-US" altLang="zh-CN" dirty="0" smtClean="0">
              <a:solidFill>
                <a:srgbClr val="FF0000"/>
              </a:solidFill>
            </a:endParaRPr>
          </a:p>
          <a:p>
            <a:pPr>
              <a:defRPr/>
            </a:pPr>
            <a:r>
              <a:rPr lang="zh-CN" altLang="zh-CN" dirty="0"/>
              <a:t>重写</a:t>
            </a:r>
            <a:r>
              <a:rPr lang="zh-CN" altLang="zh-CN" dirty="0">
                <a:solidFill>
                  <a:srgbClr val="FF0000"/>
                </a:solidFill>
              </a:rPr>
              <a:t>run()</a:t>
            </a:r>
            <a:r>
              <a:rPr lang="zh-CN" altLang="zh-CN" dirty="0" smtClean="0"/>
              <a:t>方法</a:t>
            </a:r>
            <a:r>
              <a:rPr lang="zh-CN" altLang="en-US" dirty="0" smtClean="0"/>
              <a:t>，编写线程执行体</a:t>
            </a:r>
            <a:endParaRPr lang="en-US" altLang="zh-CN" dirty="0"/>
          </a:p>
          <a:p>
            <a:pPr>
              <a:defRPr/>
            </a:pPr>
            <a:r>
              <a:rPr lang="zh-CN" altLang="en-US" dirty="0"/>
              <a:t>创建线程对象，调用</a:t>
            </a:r>
            <a:r>
              <a:rPr lang="en-US" altLang="zh-CN" dirty="0">
                <a:solidFill>
                  <a:srgbClr val="FF0000"/>
                </a:solidFill>
              </a:rPr>
              <a:t>start()</a:t>
            </a:r>
            <a:r>
              <a:rPr lang="zh-CN" altLang="en-US" dirty="0"/>
              <a:t>方法启动线程</a:t>
            </a:r>
          </a:p>
        </p:txBody>
      </p:sp>
      <p:sp>
        <p:nvSpPr>
          <p:cNvPr id="5" name="AutoShape 18"/>
          <p:cNvSpPr>
            <a:spLocks noChangeArrowheads="1"/>
          </p:cNvSpPr>
          <p:nvPr/>
        </p:nvSpPr>
        <p:spPr bwMode="auto">
          <a:xfrm>
            <a:off x="2135188" y="2708275"/>
            <a:ext cx="5400675" cy="268605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class </a:t>
            </a: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 </a:t>
            </a:r>
            <a:r>
              <a:rPr lang="en-US" altLang="zh-CN" b="1" dirty="0">
                <a:solidFill>
                  <a:srgbClr val="FF0000"/>
                </a:solidFill>
                <a:latin typeface="+mn-lt"/>
                <a:ea typeface="黑体" panose="02010609060101010101" pitchFamily="2" charset="-122"/>
              </a:rPr>
              <a:t>extends Thread</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重写</a:t>
            </a:r>
            <a:r>
              <a:rPr lang="en-US" altLang="zh-CN" b="1" dirty="0">
                <a:solidFill>
                  <a:schemeClr val="accent5">
                    <a:lumMod val="10000"/>
                  </a:schemeClr>
                </a:solidFill>
                <a:latin typeface="+mn-lt"/>
                <a:ea typeface="黑体" panose="02010609060101010101" pitchFamily="2" charset="-122"/>
              </a:rPr>
              <a:t>run()</a:t>
            </a:r>
            <a:r>
              <a:rPr lang="zh-CN" altLang="en-US" b="1" dirty="0">
                <a:solidFill>
                  <a:schemeClr val="accent5">
                    <a:lumMod val="10000"/>
                  </a:schemeClr>
                </a:solidFill>
                <a:latin typeface="+mn-lt"/>
                <a:ea typeface="黑体" panose="02010609060101010101" pitchFamily="2" charset="-122"/>
              </a:rPr>
              <a:t>方法</a:t>
            </a:r>
          </a:p>
          <a:p>
            <a:pPr lvl="1" indent="-457200" defTabSz="381000">
              <a:lnSpc>
                <a:spcPct val="130000"/>
              </a:lnSpc>
              <a:buClr>
                <a:schemeClr val="folHlink"/>
              </a:buClr>
              <a:buSzPct val="60000"/>
              <a:tabLst>
                <a:tab pos="444500" algn="l"/>
              </a:tabLst>
              <a:defRPr/>
            </a:pPr>
            <a:r>
              <a:rPr lang="zh-CN" altLang="en-US" b="1" dirty="0">
                <a:solidFill>
                  <a:schemeClr val="accent5">
                    <a:lumMod val="10000"/>
                  </a:schemeClr>
                </a:solidFill>
                <a:latin typeface="+mn-lt"/>
                <a:ea typeface="黑体" panose="02010609060101010101" pitchFamily="2" charset="-122"/>
              </a:rPr>
              <a:t>	</a:t>
            </a:r>
            <a:r>
              <a:rPr lang="en-US" altLang="zh-CN" b="1" dirty="0">
                <a:solidFill>
                  <a:schemeClr val="accent5">
                    <a:lumMod val="10000"/>
                  </a:schemeClr>
                </a:solidFill>
                <a:latin typeface="+mn-lt"/>
                <a:ea typeface="黑体" panose="02010609060101010101" pitchFamily="2" charset="-122"/>
              </a:rPr>
              <a:t>public void </a:t>
            </a:r>
            <a:r>
              <a:rPr lang="en-US" altLang="zh-CN" b="1" dirty="0">
                <a:solidFill>
                  <a:srgbClr val="FF0000"/>
                </a:solidFill>
                <a:latin typeface="+mn-lt"/>
                <a:ea typeface="黑体" panose="02010609060101010101" pitchFamily="2" charset="-122"/>
              </a:rPr>
              <a:t>run(</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for(</a:t>
            </a:r>
            <a:r>
              <a:rPr lang="en-US" altLang="zh-CN" b="1" dirty="0" err="1">
                <a:solidFill>
                  <a:schemeClr val="accent5">
                    <a:lumMod val="10000"/>
                  </a:schemeClr>
                </a:solidFill>
                <a:latin typeface="+mn-lt"/>
                <a:ea typeface="黑体" panose="02010609060101010101" pitchFamily="2" charset="-122"/>
              </a:rPr>
              <a:t>int</a:t>
            </a:r>
            <a:r>
              <a:rPr lang="en-US" altLang="zh-CN" b="1" dirty="0">
                <a:solidFill>
                  <a:schemeClr val="accent5">
                    <a:lumMod val="10000"/>
                  </a:schemeClr>
                </a:solidFill>
                <a:latin typeface="+mn-lt"/>
                <a:ea typeface="黑体" panose="02010609060101010101" pitchFamily="2" charset="-122"/>
              </a:rPr>
              <a:t> i=1;i&lt;100;i++){			</a:t>
            </a: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Thread.currentThread</a:t>
            </a:r>
            <a:r>
              <a:rPr lang="en-US" altLang="zh-CN" b="1" dirty="0">
                <a:solidFill>
                  <a:schemeClr val="accent5">
                    <a:lumMod val="10000"/>
                  </a:schemeClr>
                </a:solidFill>
                <a:latin typeface="+mn-lt"/>
                <a:ea typeface="黑体" panose="02010609060101010101" pitchFamily="2" charset="-122"/>
              </a:rPr>
              <a:t>().</a:t>
            </a:r>
            <a:r>
              <a:rPr lang="en-US" altLang="zh-CN" b="1" dirty="0" err="1">
                <a:solidFill>
                  <a:schemeClr val="accent5">
                    <a:lumMod val="10000"/>
                  </a:schemeClr>
                </a:solidFill>
                <a:latin typeface="+mn-lt"/>
                <a:ea typeface="黑体" panose="02010609060101010101" pitchFamily="2" charset="-122"/>
              </a:rPr>
              <a:t>getName</a:t>
            </a:r>
            <a:r>
              <a:rPr lang="en-US" altLang="zh-CN" b="1" dirty="0">
                <a:solidFill>
                  <a:schemeClr val="accent5">
                    <a:lumMod val="10000"/>
                  </a:schemeClr>
                </a:solidFill>
                <a:latin typeface="+mn-lt"/>
                <a:ea typeface="黑体" panose="02010609060101010101" pitchFamily="2" charset="-122"/>
              </a:rPr>
              <a:t>()+":"+i);</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a:t>
            </a:r>
          </a:p>
        </p:txBody>
      </p:sp>
      <p:sp>
        <p:nvSpPr>
          <p:cNvPr id="6" name="AutoShape 3"/>
          <p:cNvSpPr txBox="1">
            <a:spLocks noChangeArrowheads="1"/>
          </p:cNvSpPr>
          <p:nvPr/>
        </p:nvSpPr>
        <p:spPr bwMode="auto">
          <a:xfrm>
            <a:off x="4098925" y="5013325"/>
            <a:ext cx="6018213" cy="1152525"/>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dirty="0">
                <a:ea typeface="黑体" panose="02010609060101010101" pitchFamily="2" charset="-122"/>
                <a:cs typeface="Times New Roman" panose="02020603050405020304" pitchFamily="18" charset="0"/>
              </a:rPr>
              <a:t>public static void main(String[] </a:t>
            </a:r>
            <a:r>
              <a:rPr lang="en-US" altLang="zh-CN" sz="1800" dirty="0" err="1">
                <a:ea typeface="黑体" panose="02010609060101010101" pitchFamily="2" charset="-122"/>
                <a:cs typeface="Times New Roman" panose="02020603050405020304" pitchFamily="18" charset="0"/>
              </a:rPr>
              <a:t>args</a:t>
            </a:r>
            <a:r>
              <a:rPr lang="en-US" altLang="zh-CN" sz="1800" dirty="0">
                <a:ea typeface="黑体" panose="02010609060101010101" pitchFamily="2" charset="-122"/>
                <a:cs typeface="Times New Roman" panose="02020603050405020304" pitchFamily="18" charset="0"/>
              </a:rPr>
              <a:t>) {</a:t>
            </a: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dirty="0">
                <a:ea typeface="黑体" panose="02010609060101010101" pitchFamily="2" charset="-122"/>
                <a:cs typeface="Times New Roman" panose="02020603050405020304" pitchFamily="18" charset="0"/>
              </a:rPr>
              <a:t>		</a:t>
            </a:r>
            <a:r>
              <a:rPr lang="en-US" altLang="zh-CN" sz="1800" dirty="0" err="1">
                <a:ea typeface="黑体" panose="02010609060101010101" pitchFamily="2" charset="-122"/>
                <a:cs typeface="Times New Roman" panose="02020603050405020304" pitchFamily="18" charset="0"/>
              </a:rPr>
              <a:t>MyThread</a:t>
            </a:r>
            <a:r>
              <a:rPr lang="en-US" altLang="zh-CN" sz="1800" dirty="0">
                <a:ea typeface="黑体" panose="02010609060101010101" pitchFamily="2" charset="-122"/>
                <a:cs typeface="Times New Roman" panose="02020603050405020304" pitchFamily="18" charset="0"/>
              </a:rPr>
              <a:t> thread = new </a:t>
            </a:r>
            <a:r>
              <a:rPr lang="en-US" altLang="zh-CN" sz="1800" dirty="0" err="1">
                <a:ea typeface="黑体" panose="02010609060101010101" pitchFamily="2" charset="-122"/>
                <a:cs typeface="Times New Roman" panose="02020603050405020304" pitchFamily="18" charset="0"/>
              </a:rPr>
              <a:t>MyThread</a:t>
            </a:r>
            <a:r>
              <a:rPr lang="en-US" altLang="zh-CN" sz="1800" dirty="0">
                <a:ea typeface="黑体" panose="02010609060101010101" pitchFamily="2" charset="-122"/>
                <a:cs typeface="Times New Roman" panose="02020603050405020304" pitchFamily="18" charset="0"/>
              </a:rPr>
              <a:t>();</a:t>
            </a: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dirty="0">
                <a:ea typeface="黑体" panose="02010609060101010101" pitchFamily="2" charset="-122"/>
                <a:cs typeface="Times New Roman" panose="02020603050405020304" pitchFamily="18" charset="0"/>
              </a:rPr>
              <a:t>		</a:t>
            </a:r>
            <a:r>
              <a:rPr lang="en-US" altLang="zh-CN" sz="1800" dirty="0" err="1">
                <a:solidFill>
                  <a:srgbClr val="FF0000"/>
                </a:solidFill>
                <a:ea typeface="黑体" panose="02010609060101010101" pitchFamily="2" charset="-122"/>
                <a:cs typeface="Times New Roman" panose="02020603050405020304" pitchFamily="18" charset="0"/>
              </a:rPr>
              <a:t>thread.start</a:t>
            </a:r>
            <a:r>
              <a:rPr lang="en-US" altLang="zh-CN" sz="1800" dirty="0">
                <a:solidFill>
                  <a:srgbClr val="FF0000"/>
                </a:solidFill>
                <a:ea typeface="黑体" panose="02010609060101010101" pitchFamily="2" charset="-122"/>
                <a:cs typeface="Times New Roman" panose="02020603050405020304" pitchFamily="18" charset="0"/>
              </a:rPr>
              <a:t>(); </a:t>
            </a:r>
            <a:r>
              <a:rPr lang="en-US" altLang="zh-CN" sz="1800" dirty="0">
                <a:ea typeface="黑体" panose="02010609060101010101" pitchFamily="2" charset="-122"/>
                <a:cs typeface="Times New Roman" panose="02020603050405020304" pitchFamily="18" charset="0"/>
              </a:rPr>
              <a:t>//</a:t>
            </a:r>
            <a:r>
              <a:rPr lang="zh-CN" altLang="en-US" sz="1800" dirty="0">
                <a:ea typeface="黑体" panose="02010609060101010101" pitchFamily="2" charset="-122"/>
                <a:cs typeface="Times New Roman" panose="02020603050405020304" pitchFamily="18" charset="0"/>
              </a:rPr>
              <a:t>启动</a:t>
            </a:r>
            <a:r>
              <a:rPr lang="zh-CN" altLang="en-US" sz="1800" dirty="0" smtClean="0">
                <a:ea typeface="黑体" panose="02010609060101010101" pitchFamily="2" charset="-122"/>
                <a:cs typeface="Times New Roman" panose="02020603050405020304" pitchFamily="18" charset="0"/>
              </a:rPr>
              <a:t>线程</a:t>
            </a:r>
            <a:r>
              <a:rPr lang="en-US" altLang="zh-CN" sz="1800" dirty="0" smtClean="0">
                <a:ea typeface="黑体" panose="02010609060101010101" pitchFamily="2" charset="-122"/>
                <a:cs typeface="Times New Roman" panose="02020603050405020304" pitchFamily="18" charset="0"/>
              </a:rPr>
              <a:t>}</a:t>
            </a:r>
            <a:endParaRPr lang="en-US" altLang="zh-CN" sz="1800" dirty="0">
              <a:ea typeface="黑体" panose="02010609060101010101" pitchFamily="2" charset="-122"/>
              <a:cs typeface="Times New Roman" panose="02020603050405020304" pitchFamily="18" charset="0"/>
            </a:endParaRPr>
          </a:p>
        </p:txBody>
      </p:sp>
      <p:sp>
        <p:nvSpPr>
          <p:cNvPr id="16" name="AutoShape 9"/>
          <p:cNvSpPr>
            <a:spLocks noChangeArrowheads="1"/>
          </p:cNvSpPr>
          <p:nvPr/>
        </p:nvSpPr>
        <p:spPr bwMode="auto">
          <a:xfrm>
            <a:off x="8040688" y="3227126"/>
            <a:ext cx="2232025" cy="714900"/>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run()</a:t>
            </a:r>
            <a:r>
              <a:rPr lang="zh-CN" altLang="en-US" b="1" kern="0" dirty="0">
                <a:solidFill>
                  <a:schemeClr val="bg1"/>
                </a:solidFill>
                <a:latin typeface="Arial" panose="020B0604020202020204"/>
                <a:ea typeface="黑体" panose="02010609060101010101" pitchFamily="2" charset="-122"/>
              </a:rPr>
              <a:t>方法中编写线程执行的代码</a:t>
            </a:r>
          </a:p>
        </p:txBody>
      </p:sp>
      <p:cxnSp>
        <p:nvCxnSpPr>
          <p:cNvPr id="17" name="直接箭头连接符 16"/>
          <p:cNvCxnSpPr/>
          <p:nvPr/>
        </p:nvCxnSpPr>
        <p:spPr bwMode="auto">
          <a:xfrm flipV="1">
            <a:off x="6960096" y="3671709"/>
            <a:ext cx="1008110" cy="220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8" name="AutoShape 9"/>
          <p:cNvSpPr>
            <a:spLocks noChangeArrowheads="1"/>
          </p:cNvSpPr>
          <p:nvPr/>
        </p:nvSpPr>
        <p:spPr bwMode="auto">
          <a:xfrm>
            <a:off x="8193088" y="2646292"/>
            <a:ext cx="2232025" cy="408130"/>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继承</a:t>
            </a:r>
            <a:r>
              <a:rPr lang="en-US" altLang="zh-CN" b="1" kern="0" dirty="0">
                <a:solidFill>
                  <a:schemeClr val="bg1"/>
                </a:solidFill>
                <a:latin typeface="Arial" panose="020B0604020202020204"/>
                <a:ea typeface="黑体" panose="02010609060101010101" pitchFamily="2" charset="-122"/>
              </a:rPr>
              <a:t>Thread</a:t>
            </a:r>
            <a:r>
              <a:rPr lang="zh-CN" altLang="en-US" b="1" kern="0" dirty="0">
                <a:solidFill>
                  <a:schemeClr val="bg1"/>
                </a:solidFill>
                <a:latin typeface="Arial" panose="020B0604020202020204"/>
                <a:ea typeface="黑体" panose="02010609060101010101" pitchFamily="2" charset="-122"/>
              </a:rPr>
              <a:t>类</a:t>
            </a:r>
          </a:p>
        </p:txBody>
      </p:sp>
      <p:cxnSp>
        <p:nvCxnSpPr>
          <p:cNvPr id="19" name="直接箭头连接符 18"/>
          <p:cNvCxnSpPr/>
          <p:nvPr/>
        </p:nvCxnSpPr>
        <p:spPr bwMode="auto">
          <a:xfrm flipV="1">
            <a:off x="7112496" y="2937421"/>
            <a:ext cx="1008110" cy="220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9"/>
          <p:cNvSpPr>
            <a:spLocks noChangeArrowheads="1"/>
          </p:cNvSpPr>
          <p:nvPr/>
        </p:nvSpPr>
        <p:spPr bwMode="auto">
          <a:xfrm>
            <a:off x="2424113" y="5739459"/>
            <a:ext cx="1439862" cy="408284"/>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启动线程</a:t>
            </a:r>
          </a:p>
        </p:txBody>
      </p:sp>
      <p:cxnSp>
        <p:nvCxnSpPr>
          <p:cNvPr id="21" name="直接箭头连接符 20"/>
          <p:cNvCxnSpPr/>
          <p:nvPr/>
        </p:nvCxnSpPr>
        <p:spPr bwMode="auto">
          <a:xfrm flipH="1">
            <a:off x="3928185" y="5950480"/>
            <a:ext cx="811129" cy="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1688" y="286703"/>
            <a:ext cx="4606925" cy="521970"/>
          </a:xfrm>
        </p:spPr>
        <p:txBody>
          <a:bodyPr/>
          <a:lstStyle/>
          <a:p>
            <a:pPr>
              <a:defRPr/>
            </a:pPr>
            <a:r>
              <a:rPr altLang="zh-CN" dirty="0"/>
              <a:t>继承</a:t>
            </a:r>
            <a:r>
              <a:rPr lang="en-US" altLang="zh-CN" dirty="0"/>
              <a:t>Thread</a:t>
            </a:r>
            <a:r>
              <a:rPr altLang="zh-CN" dirty="0"/>
              <a:t>类创建线程</a:t>
            </a:r>
            <a:r>
              <a:rPr lang="en-US" altLang="zh-CN" dirty="0" smtClean="0"/>
              <a:t>2-2</a:t>
            </a:r>
            <a:endParaRPr dirty="0"/>
          </a:p>
        </p:txBody>
      </p:sp>
      <p:sp>
        <p:nvSpPr>
          <p:cNvPr id="3" name="内容占位符 2"/>
          <p:cNvSpPr>
            <a:spLocks noGrp="1"/>
          </p:cNvSpPr>
          <p:nvPr>
            <p:ph idx="1"/>
          </p:nvPr>
        </p:nvSpPr>
        <p:spPr>
          <a:xfrm>
            <a:off x="2411040" y="1196752"/>
            <a:ext cx="7645400" cy="5143500"/>
          </a:xfrm>
        </p:spPr>
        <p:txBody>
          <a:bodyPr/>
          <a:lstStyle/>
          <a:p>
            <a:pPr>
              <a:defRPr/>
            </a:pPr>
            <a:r>
              <a:rPr lang="zh-CN" altLang="en-US" dirty="0" smtClean="0"/>
              <a:t>多个线程交替执行，不是真正的“并行”</a:t>
            </a:r>
            <a:endParaRPr lang="en-US" altLang="zh-CN" dirty="0" smtClean="0"/>
          </a:p>
          <a:p>
            <a:pPr>
              <a:defRPr/>
            </a:pPr>
            <a:r>
              <a:rPr lang="zh-CN" altLang="en-US" dirty="0" smtClean="0"/>
              <a:t>线程每次执行时长由分配的</a:t>
            </a:r>
            <a:r>
              <a:rPr lang="en-US" altLang="zh-CN" dirty="0" smtClean="0"/>
              <a:t>CPU</a:t>
            </a:r>
            <a:r>
              <a:rPr lang="zh-CN" altLang="en-US" dirty="0" smtClean="0"/>
              <a:t>时间片长度决定</a:t>
            </a:r>
            <a:endParaRPr lang="zh-CN" altLang="en-US" dirty="0"/>
          </a:p>
        </p:txBody>
      </p:sp>
      <p:sp>
        <p:nvSpPr>
          <p:cNvPr id="5" name="AutoShape 18"/>
          <p:cNvSpPr>
            <a:spLocks noChangeArrowheads="1"/>
          </p:cNvSpPr>
          <p:nvPr/>
        </p:nvSpPr>
        <p:spPr bwMode="auto">
          <a:xfrm>
            <a:off x="2135188" y="2781300"/>
            <a:ext cx="3744912" cy="15843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 t1 = new </a:t>
            </a: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 t2 = new </a:t>
            </a:r>
            <a:r>
              <a:rPr lang="en-US" altLang="zh-CN" b="1" dirty="0" err="1">
                <a:solidFill>
                  <a:schemeClr val="accent5">
                    <a:lumMod val="10000"/>
                  </a:schemeClr>
                </a:solidFill>
                <a:latin typeface="+mn-lt"/>
                <a:ea typeface="黑体" panose="02010609060101010101" pitchFamily="2" charset="-122"/>
              </a:rPr>
              <a:t>MyThread</a:t>
            </a:r>
            <a:r>
              <a:rPr lang="en-US" altLang="zh-CN" b="1" dirty="0">
                <a:solidFill>
                  <a:schemeClr val="accent5">
                    <a:lumMod val="10000"/>
                  </a:schemeClr>
                </a:solidFill>
                <a:latin typeface="+mn-lt"/>
                <a:ea typeface="黑体" panose="02010609060101010101" pitchFamily="2" charset="-122"/>
              </a:rPr>
              <a:t>(); t1.start();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t2.start(); </a:t>
            </a:r>
          </a:p>
        </p:txBody>
      </p:sp>
      <p:pic>
        <p:nvPicPr>
          <p:cNvPr id="1536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8" y="2608263"/>
            <a:ext cx="4681537"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9"/>
          <p:cNvSpPr>
            <a:spLocks noChangeArrowheads="1"/>
          </p:cNvSpPr>
          <p:nvPr/>
        </p:nvSpPr>
        <p:spPr bwMode="auto">
          <a:xfrm>
            <a:off x="8688388" y="2992367"/>
            <a:ext cx="1985962" cy="408130"/>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第</a:t>
            </a:r>
            <a:r>
              <a:rPr lang="en-US" altLang="zh-CN" b="1" kern="0" dirty="0">
                <a:solidFill>
                  <a:schemeClr val="bg1"/>
                </a:solidFill>
                <a:latin typeface="Arial" panose="020B0604020202020204"/>
                <a:ea typeface="黑体" panose="02010609060101010101" pitchFamily="2" charset="-122"/>
              </a:rPr>
              <a:t>2</a:t>
            </a:r>
            <a:r>
              <a:rPr lang="zh-CN" altLang="en-US" b="1" kern="0" dirty="0">
                <a:solidFill>
                  <a:schemeClr val="bg1"/>
                </a:solidFill>
                <a:latin typeface="Arial" panose="020B0604020202020204"/>
                <a:ea typeface="黑体" panose="02010609060101010101" pitchFamily="2" charset="-122"/>
              </a:rPr>
              <a:t>个线程执行</a:t>
            </a:r>
          </a:p>
        </p:txBody>
      </p:sp>
      <p:cxnSp>
        <p:nvCxnSpPr>
          <p:cNvPr id="9" name="直接箭头连接符 8"/>
          <p:cNvCxnSpPr/>
          <p:nvPr/>
        </p:nvCxnSpPr>
        <p:spPr bwMode="auto">
          <a:xfrm flipV="1">
            <a:off x="7205579" y="3262688"/>
            <a:ext cx="1440160" cy="2229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0" name="Rectangle 5"/>
          <p:cNvSpPr>
            <a:spLocks noChangeArrowheads="1"/>
          </p:cNvSpPr>
          <p:nvPr/>
        </p:nvSpPr>
        <p:spPr bwMode="auto">
          <a:xfrm>
            <a:off x="5956300" y="3068638"/>
            <a:ext cx="1219200" cy="1081087"/>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17" name="Rectangle 5"/>
          <p:cNvSpPr>
            <a:spLocks noChangeArrowheads="1"/>
          </p:cNvSpPr>
          <p:nvPr/>
        </p:nvSpPr>
        <p:spPr bwMode="auto">
          <a:xfrm>
            <a:off x="5956300" y="4221163"/>
            <a:ext cx="1219200" cy="1079500"/>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18" name="AutoShape 9"/>
          <p:cNvSpPr>
            <a:spLocks noChangeArrowheads="1"/>
          </p:cNvSpPr>
          <p:nvPr/>
        </p:nvSpPr>
        <p:spPr bwMode="auto">
          <a:xfrm>
            <a:off x="8645525" y="4388496"/>
            <a:ext cx="1987550" cy="408284"/>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第</a:t>
            </a:r>
            <a:r>
              <a:rPr lang="en-US" altLang="zh-CN" b="1" kern="0" dirty="0">
                <a:solidFill>
                  <a:schemeClr val="bg1"/>
                </a:solidFill>
                <a:latin typeface="Arial" panose="020B0604020202020204"/>
                <a:ea typeface="黑体" panose="02010609060101010101" pitchFamily="2" charset="-122"/>
              </a:rPr>
              <a:t>1</a:t>
            </a:r>
            <a:r>
              <a:rPr lang="zh-CN" altLang="en-US" b="1" kern="0" dirty="0">
                <a:solidFill>
                  <a:schemeClr val="bg1"/>
                </a:solidFill>
                <a:latin typeface="Arial" panose="020B0604020202020204"/>
                <a:ea typeface="黑体" panose="02010609060101010101" pitchFamily="2" charset="-122"/>
              </a:rPr>
              <a:t>个线程执行</a:t>
            </a:r>
          </a:p>
        </p:txBody>
      </p:sp>
      <p:cxnSp>
        <p:nvCxnSpPr>
          <p:cNvPr id="19" name="直接箭头连接符 18"/>
          <p:cNvCxnSpPr/>
          <p:nvPr/>
        </p:nvCxnSpPr>
        <p:spPr bwMode="auto">
          <a:xfrm flipV="1">
            <a:off x="7256512" y="4637184"/>
            <a:ext cx="1287760" cy="445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Rectangle 5"/>
          <p:cNvSpPr>
            <a:spLocks noChangeArrowheads="1"/>
          </p:cNvSpPr>
          <p:nvPr/>
        </p:nvSpPr>
        <p:spPr bwMode="auto">
          <a:xfrm>
            <a:off x="5956300" y="5373688"/>
            <a:ext cx="1219200" cy="647700"/>
          </a:xfrm>
          <a:prstGeom prst="rect">
            <a:avLst/>
          </a:prstGeom>
          <a:noFill/>
          <a:ln w="254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21" name="AutoShape 9"/>
          <p:cNvSpPr>
            <a:spLocks noChangeArrowheads="1"/>
          </p:cNvSpPr>
          <p:nvPr/>
        </p:nvSpPr>
        <p:spPr bwMode="auto">
          <a:xfrm>
            <a:off x="8645525" y="5541021"/>
            <a:ext cx="1987550" cy="408284"/>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第</a:t>
            </a:r>
            <a:r>
              <a:rPr lang="en-US" altLang="zh-CN" b="1" kern="0" dirty="0">
                <a:solidFill>
                  <a:schemeClr val="bg1"/>
                </a:solidFill>
                <a:latin typeface="Arial" panose="020B0604020202020204"/>
                <a:ea typeface="黑体" panose="02010609060101010101" pitchFamily="2" charset="-122"/>
              </a:rPr>
              <a:t>2</a:t>
            </a:r>
            <a:r>
              <a:rPr lang="zh-CN" altLang="en-US" b="1" kern="0" dirty="0">
                <a:solidFill>
                  <a:schemeClr val="bg1"/>
                </a:solidFill>
                <a:latin typeface="Arial" panose="020B0604020202020204"/>
                <a:ea typeface="黑体" panose="02010609060101010101" pitchFamily="2" charset="-122"/>
              </a:rPr>
              <a:t>个线程执行</a:t>
            </a:r>
          </a:p>
        </p:txBody>
      </p:sp>
      <p:cxnSp>
        <p:nvCxnSpPr>
          <p:cNvPr id="22" name="直接箭头连接符 21"/>
          <p:cNvCxnSpPr/>
          <p:nvPr/>
        </p:nvCxnSpPr>
        <p:spPr bwMode="auto">
          <a:xfrm flipV="1">
            <a:off x="7112496" y="5811608"/>
            <a:ext cx="1503784" cy="2229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11040" y="1196429"/>
            <a:ext cx="7645400" cy="4968875"/>
          </a:xfrm>
          <a:solidFill>
            <a:schemeClr val="bg1"/>
          </a:solidFill>
        </p:spPr>
        <p:txBody>
          <a:bodyPr/>
          <a:lstStyle/>
          <a:p>
            <a:pPr>
              <a:defRPr/>
            </a:pPr>
            <a:r>
              <a:rPr lang="zh-CN" altLang="en-US" dirty="0" smtClean="0"/>
              <a:t>启动线程是否可以直接调用</a:t>
            </a:r>
            <a:r>
              <a:rPr lang="en-US" altLang="zh-CN" dirty="0" smtClean="0"/>
              <a:t>run()</a:t>
            </a:r>
            <a:r>
              <a:rPr lang="zh-CN" altLang="en-US" dirty="0" smtClean="0"/>
              <a:t>方法？</a:t>
            </a:r>
            <a:endParaRPr lang="zh-CN" altLang="en-US" dirty="0"/>
          </a:p>
        </p:txBody>
      </p:sp>
      <p:sp>
        <p:nvSpPr>
          <p:cNvPr id="5" name="标题 1"/>
          <p:cNvSpPr>
            <a:spLocks noGrp="1"/>
          </p:cNvSpPr>
          <p:nvPr>
            <p:ph type="title"/>
          </p:nvPr>
        </p:nvSpPr>
        <p:spPr>
          <a:xfrm>
            <a:off x="8688388" y="286703"/>
            <a:ext cx="1800225" cy="521970"/>
          </a:xfrm>
        </p:spPr>
        <p:txBody>
          <a:bodyPr/>
          <a:lstStyle/>
          <a:p>
            <a:pPr>
              <a:defRPr/>
            </a:pPr>
            <a:r>
              <a:rPr dirty="0" smtClean="0"/>
              <a:t>常见问题</a:t>
            </a:r>
            <a:endParaRPr dirty="0"/>
          </a:p>
        </p:txBody>
      </p:sp>
      <p:sp>
        <p:nvSpPr>
          <p:cNvPr id="7" name="矩形 6"/>
          <p:cNvSpPr/>
          <p:nvPr/>
        </p:nvSpPr>
        <p:spPr bwMode="auto">
          <a:xfrm>
            <a:off x="2279576" y="2352231"/>
            <a:ext cx="1080120" cy="2952328"/>
          </a:xfrm>
          <a:prstGeom prst="rect">
            <a:avLst/>
          </a:prstGeom>
          <a:solidFill>
            <a:schemeClr val="accent1">
              <a:lumMod val="20000"/>
              <a:lumOff val="8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矩形 12"/>
          <p:cNvSpPr/>
          <p:nvPr/>
        </p:nvSpPr>
        <p:spPr bwMode="auto">
          <a:xfrm>
            <a:off x="4079776" y="3212976"/>
            <a:ext cx="1008112" cy="2088232"/>
          </a:xfrm>
          <a:prstGeom prst="rect">
            <a:avLst/>
          </a:prstGeom>
          <a:solidFill>
            <a:schemeClr val="accent1">
              <a:lumMod val="20000"/>
              <a:lumOff val="8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395" name="TextBox 13"/>
          <p:cNvSpPr txBox="1">
            <a:spLocks noChangeArrowheads="1"/>
          </p:cNvSpPr>
          <p:nvPr/>
        </p:nvSpPr>
        <p:spPr bwMode="auto">
          <a:xfrm>
            <a:off x="2279650" y="1920875"/>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主线程</a:t>
            </a:r>
          </a:p>
        </p:txBody>
      </p:sp>
      <p:sp>
        <p:nvSpPr>
          <p:cNvPr id="16396" name="TextBox 14"/>
          <p:cNvSpPr txBox="1">
            <a:spLocks noChangeArrowheads="1"/>
          </p:cNvSpPr>
          <p:nvPr/>
        </p:nvSpPr>
        <p:spPr bwMode="auto">
          <a:xfrm>
            <a:off x="3648075" y="2781300"/>
            <a:ext cx="18967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主线程执行</a:t>
            </a:r>
            <a:r>
              <a:rPr lang="en-US" altLang="zh-CN" b="1">
                <a:latin typeface="微软雅黑" panose="020B0503020204020204" pitchFamily="34" charset="-122"/>
                <a:ea typeface="微软雅黑" panose="020B0503020204020204" pitchFamily="34" charset="-122"/>
              </a:rPr>
              <a:t>run()</a:t>
            </a:r>
            <a:endParaRPr lang="zh-CN" altLang="en-US" b="1">
              <a:latin typeface="微软雅黑" panose="020B0503020204020204" pitchFamily="34" charset="-122"/>
              <a:ea typeface="微软雅黑" panose="020B0503020204020204" pitchFamily="34" charset="-122"/>
            </a:endParaRPr>
          </a:p>
        </p:txBody>
      </p:sp>
      <p:cxnSp>
        <p:nvCxnSpPr>
          <p:cNvPr id="18" name="直接箭头连接符 17"/>
          <p:cNvCxnSpPr/>
          <p:nvPr/>
        </p:nvCxnSpPr>
        <p:spPr bwMode="auto">
          <a:xfrm>
            <a:off x="3575720" y="3429000"/>
            <a:ext cx="1152128" cy="0"/>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bwMode="auto">
          <a:xfrm>
            <a:off x="4799856" y="3396795"/>
            <a:ext cx="0" cy="1829054"/>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bwMode="auto">
          <a:xfrm flipH="1" flipV="1">
            <a:off x="3215680" y="3717032"/>
            <a:ext cx="1368152" cy="1476164"/>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9"/>
          <p:cNvSpPr>
            <a:spLocks noChangeArrowheads="1"/>
          </p:cNvSpPr>
          <p:nvPr/>
        </p:nvSpPr>
        <p:spPr bwMode="auto">
          <a:xfrm>
            <a:off x="2279576" y="3288157"/>
            <a:ext cx="1079500" cy="305500"/>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en-US" altLang="zh-CN" sz="1200" b="1" kern="0" dirty="0" err="1">
                <a:solidFill>
                  <a:schemeClr val="bg1"/>
                </a:solidFill>
                <a:latin typeface="Arial" panose="020B0604020202020204"/>
                <a:ea typeface="黑体" panose="02010609060101010101" pitchFamily="2" charset="-122"/>
              </a:rPr>
              <a:t>t.run</a:t>
            </a:r>
            <a:r>
              <a:rPr lang="en-US" altLang="zh-CN" sz="1200" b="1" kern="0" dirty="0">
                <a:solidFill>
                  <a:schemeClr val="bg1"/>
                </a:solidFill>
                <a:latin typeface="Arial" panose="020B0604020202020204"/>
                <a:ea typeface="黑体" panose="02010609060101010101" pitchFamily="2" charset="-122"/>
              </a:rPr>
              <a:t>()</a:t>
            </a:r>
            <a:endParaRPr lang="zh-CN" altLang="en-US" sz="1200" b="1" kern="0" dirty="0">
              <a:solidFill>
                <a:schemeClr val="bg1"/>
              </a:solidFill>
              <a:latin typeface="Arial" panose="020B0604020202020204"/>
              <a:ea typeface="黑体" panose="02010609060101010101" pitchFamily="2" charset="-122"/>
            </a:endParaRPr>
          </a:p>
        </p:txBody>
      </p:sp>
      <p:cxnSp>
        <p:nvCxnSpPr>
          <p:cNvPr id="46" name="直接箭头连接符 45"/>
          <p:cNvCxnSpPr/>
          <p:nvPr/>
        </p:nvCxnSpPr>
        <p:spPr bwMode="auto">
          <a:xfrm>
            <a:off x="2855640" y="2411093"/>
            <a:ext cx="0" cy="860745"/>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9" name="直接箭头连接符 48"/>
          <p:cNvCxnSpPr/>
          <p:nvPr/>
        </p:nvCxnSpPr>
        <p:spPr bwMode="auto">
          <a:xfrm flipH="1">
            <a:off x="2855304" y="3717032"/>
            <a:ext cx="336" cy="1476164"/>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4"/>
          <p:cNvSpPr>
            <a:spLocks noChangeArrowheads="1"/>
          </p:cNvSpPr>
          <p:nvPr/>
        </p:nvSpPr>
        <p:spPr bwMode="gray">
          <a:xfrm>
            <a:off x="3440113" y="1936750"/>
            <a:ext cx="1863725"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34" charset="-122"/>
                <a:ea typeface="微软雅黑" panose="020B0503020204020204" pitchFamily="34" charset="-122"/>
              </a:rPr>
              <a:t>调用</a:t>
            </a:r>
            <a:r>
              <a:rPr lang="en-US" altLang="zh-CN" b="1" dirty="0">
                <a:latin typeface="微软雅黑" panose="020B0503020204020204" pitchFamily="34" charset="-122"/>
                <a:ea typeface="微软雅黑" panose="020B0503020204020204" pitchFamily="34" charset="-122"/>
              </a:rPr>
              <a:t>run()</a:t>
            </a:r>
          </a:p>
        </p:txBody>
      </p:sp>
      <p:grpSp>
        <p:nvGrpSpPr>
          <p:cNvPr id="15" name="组合 14"/>
          <p:cNvGrpSpPr/>
          <p:nvPr/>
        </p:nvGrpSpPr>
        <p:grpSpPr bwMode="auto">
          <a:xfrm>
            <a:off x="6386513" y="1903413"/>
            <a:ext cx="3561304" cy="3384550"/>
            <a:chOff x="4804067" y="1916113"/>
            <a:chExt cx="3562592" cy="3385928"/>
          </a:xfrm>
        </p:grpSpPr>
        <p:sp>
          <p:nvSpPr>
            <p:cNvPr id="16420" name="TextBox 40"/>
            <p:cNvSpPr txBox="1">
              <a:spLocks noChangeArrowheads="1"/>
            </p:cNvSpPr>
            <p:nvPr/>
          </p:nvSpPr>
          <p:spPr bwMode="auto">
            <a:xfrm>
              <a:off x="6011863" y="2768600"/>
              <a:ext cx="2354796" cy="3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子线程执行</a:t>
              </a:r>
              <a:r>
                <a:rPr lang="en-US" altLang="zh-CN" b="1">
                  <a:latin typeface="微软雅黑" panose="020B0503020204020204" pitchFamily="34" charset="-122"/>
                  <a:ea typeface="微软雅黑" panose="020B0503020204020204" pitchFamily="34" charset="-122"/>
                </a:rPr>
                <a:t>run()</a:t>
              </a:r>
              <a:r>
                <a:rPr lang="zh-CN" altLang="en-US" b="1">
                  <a:latin typeface="微软雅黑" panose="020B0503020204020204" pitchFamily="34" charset="-122"/>
                  <a:ea typeface="微软雅黑" panose="020B0503020204020204" pitchFamily="34" charset="-122"/>
                </a:rPr>
                <a:t>方法</a:t>
              </a:r>
            </a:p>
          </p:txBody>
        </p:sp>
        <p:sp>
          <p:nvSpPr>
            <p:cNvPr id="38" name="矩形 37"/>
            <p:cNvSpPr/>
            <p:nvPr/>
          </p:nvSpPr>
          <p:spPr bwMode="auto">
            <a:xfrm>
              <a:off x="4804067" y="2316020"/>
              <a:ext cx="1048753" cy="2952328"/>
            </a:xfrm>
            <a:prstGeom prst="rect">
              <a:avLst/>
            </a:prstGeom>
            <a:solidFill>
              <a:schemeClr val="accent1">
                <a:lumMod val="20000"/>
                <a:lumOff val="8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9" name="矩形 38"/>
            <p:cNvSpPr/>
            <p:nvPr/>
          </p:nvSpPr>
          <p:spPr bwMode="auto">
            <a:xfrm>
              <a:off x="6289604" y="3213809"/>
              <a:ext cx="910502" cy="2088232"/>
            </a:xfrm>
            <a:prstGeom prst="rect">
              <a:avLst/>
            </a:prstGeom>
            <a:solidFill>
              <a:schemeClr val="accent1">
                <a:lumMod val="20000"/>
                <a:lumOff val="8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427" name="TextBox 39"/>
            <p:cNvSpPr txBox="1">
              <a:spLocks noChangeArrowheads="1"/>
            </p:cNvSpPr>
            <p:nvPr/>
          </p:nvSpPr>
          <p:spPr bwMode="auto">
            <a:xfrm>
              <a:off x="4806950" y="1916113"/>
              <a:ext cx="868994" cy="3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主线程</a:t>
              </a:r>
            </a:p>
          </p:txBody>
        </p:sp>
        <p:sp>
          <p:nvSpPr>
            <p:cNvPr id="45" name="AutoShape 9"/>
            <p:cNvSpPr>
              <a:spLocks noChangeArrowheads="1"/>
            </p:cNvSpPr>
            <p:nvPr/>
          </p:nvSpPr>
          <p:spPr bwMode="auto">
            <a:xfrm>
              <a:off x="4932701" y="3285539"/>
              <a:ext cx="792450" cy="305625"/>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en-US" altLang="zh-CN" sz="1200" b="1" kern="0" dirty="0" err="1">
                  <a:solidFill>
                    <a:schemeClr val="bg1"/>
                  </a:solidFill>
                  <a:latin typeface="Arial" panose="020B0604020202020204"/>
                  <a:ea typeface="黑体" panose="02010609060101010101" pitchFamily="2" charset="-122"/>
                </a:rPr>
                <a:t>t.start</a:t>
              </a:r>
              <a:r>
                <a:rPr lang="en-US" altLang="zh-CN" sz="1200" b="1" kern="0" dirty="0">
                  <a:solidFill>
                    <a:schemeClr val="bg1"/>
                  </a:solidFill>
                  <a:latin typeface="Arial" panose="020B0604020202020204"/>
                  <a:ea typeface="黑体" panose="02010609060101010101" pitchFamily="2" charset="-122"/>
                </a:rPr>
                <a:t>()</a:t>
              </a:r>
              <a:endParaRPr lang="zh-CN" altLang="en-US" sz="1200" b="1" kern="0" dirty="0">
                <a:solidFill>
                  <a:schemeClr val="bg1"/>
                </a:solidFill>
                <a:latin typeface="Arial" panose="020B0604020202020204"/>
                <a:ea typeface="黑体" panose="02010609060101010101" pitchFamily="2" charset="-122"/>
              </a:endParaRPr>
            </a:p>
          </p:txBody>
        </p:sp>
        <p:sp>
          <p:nvSpPr>
            <p:cNvPr id="32" name="AutoShape 4"/>
            <p:cNvSpPr>
              <a:spLocks noChangeArrowheads="1"/>
            </p:cNvSpPr>
            <p:nvPr/>
          </p:nvSpPr>
          <p:spPr bwMode="gray">
            <a:xfrm>
              <a:off x="6381024" y="1916113"/>
              <a:ext cx="1864399" cy="520912"/>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34" charset="-122"/>
                  <a:ea typeface="微软雅黑" panose="020B0503020204020204" pitchFamily="34" charset="-122"/>
                </a:rPr>
                <a:t>调用</a:t>
              </a:r>
              <a:r>
                <a:rPr lang="en-US" altLang="zh-CN" b="1" dirty="0">
                  <a:latin typeface="微软雅黑" panose="020B0503020204020204" pitchFamily="34" charset="-122"/>
                  <a:ea typeface="微软雅黑" panose="020B0503020204020204" pitchFamily="34" charset="-122"/>
                </a:rPr>
                <a:t>start()</a:t>
              </a:r>
            </a:p>
          </p:txBody>
        </p:sp>
      </p:grpSp>
      <p:cxnSp>
        <p:nvCxnSpPr>
          <p:cNvPr id="42" name="直接箭头连接符 41"/>
          <p:cNvCxnSpPr/>
          <p:nvPr/>
        </p:nvCxnSpPr>
        <p:spPr bwMode="auto">
          <a:xfrm>
            <a:off x="7428819" y="3429000"/>
            <a:ext cx="827421" cy="0"/>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3" name="直接箭头连接符 42"/>
          <p:cNvCxnSpPr/>
          <p:nvPr/>
        </p:nvCxnSpPr>
        <p:spPr bwMode="auto">
          <a:xfrm>
            <a:off x="8328248" y="3396795"/>
            <a:ext cx="0" cy="1891711"/>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52" name="直接箭头连接符 51"/>
          <p:cNvCxnSpPr/>
          <p:nvPr/>
        </p:nvCxnSpPr>
        <p:spPr bwMode="auto">
          <a:xfrm>
            <a:off x="6888088" y="3577759"/>
            <a:ext cx="0" cy="1710747"/>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51" name="直接箭头连接符 50"/>
          <p:cNvCxnSpPr/>
          <p:nvPr/>
        </p:nvCxnSpPr>
        <p:spPr bwMode="auto">
          <a:xfrm flipH="1">
            <a:off x="6910275" y="2375165"/>
            <a:ext cx="425" cy="909819"/>
          </a:xfrm>
          <a:prstGeom prst="straightConnector1">
            <a:avLst/>
          </a:prstGeom>
          <a:ln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4" name="AutoShape 4"/>
          <p:cNvSpPr>
            <a:spLocks noChangeArrowheads="1"/>
          </p:cNvSpPr>
          <p:nvPr/>
        </p:nvSpPr>
        <p:spPr bwMode="auto">
          <a:xfrm>
            <a:off x="1774825" y="5445125"/>
            <a:ext cx="3671888" cy="500063"/>
          </a:xfrm>
          <a:prstGeom prst="wedgeRoundRectCallout">
            <a:avLst>
              <a:gd name="adj1" fmla="val -50220"/>
              <a:gd name="adj2" fmla="val -331"/>
              <a:gd name="adj3" fmla="val 16667"/>
            </a:avLst>
          </a:prstGeom>
          <a:solidFill>
            <a:schemeClr val="accent1">
              <a:lumMod val="20000"/>
              <a:lumOff val="80000"/>
            </a:schemeClr>
          </a:solidFill>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只有主线程</a:t>
            </a:r>
            <a:r>
              <a:rPr lang="zh-CN" altLang="en-US" sz="2400" b="1" dirty="0">
                <a:solidFill>
                  <a:srgbClr val="FF0000"/>
                </a:solidFill>
                <a:latin typeface="微软雅黑" panose="020B0503020204020204" pitchFamily="34" charset="-122"/>
                <a:ea typeface="微软雅黑" panose="020B0503020204020204" pitchFamily="34" charset="-122"/>
              </a:rPr>
              <a:t>一条</a:t>
            </a:r>
            <a:r>
              <a:rPr lang="zh-CN" altLang="en-US" sz="2400" b="1" dirty="0">
                <a:latin typeface="微软雅黑" panose="020B0503020204020204" pitchFamily="34" charset="-122"/>
                <a:ea typeface="微软雅黑" panose="020B0503020204020204" pitchFamily="34" charset="-122"/>
              </a:rPr>
              <a:t>执行路径</a:t>
            </a:r>
          </a:p>
        </p:txBody>
      </p:sp>
      <p:sp>
        <p:nvSpPr>
          <p:cNvPr id="36" name="AutoShape 4"/>
          <p:cNvSpPr>
            <a:spLocks noChangeArrowheads="1"/>
          </p:cNvSpPr>
          <p:nvPr/>
        </p:nvSpPr>
        <p:spPr bwMode="auto">
          <a:xfrm>
            <a:off x="6156325" y="5454650"/>
            <a:ext cx="3971925" cy="758825"/>
          </a:xfrm>
          <a:prstGeom prst="wedgeRoundRectCallout">
            <a:avLst>
              <a:gd name="adj1" fmla="val -50220"/>
              <a:gd name="adj2" fmla="val -331"/>
              <a:gd name="adj3" fmla="val 16667"/>
            </a:avLst>
          </a:prstGeom>
          <a:solidFill>
            <a:schemeClr val="accent1">
              <a:lumMod val="20000"/>
              <a:lumOff val="80000"/>
            </a:schemeClr>
          </a:solidFill>
        </p:spPr>
        <p:txBody>
          <a:bodyPr anchor="ctr"/>
          <a:lstStyle/>
          <a:p>
            <a:pPr>
              <a:defRPr/>
            </a:pPr>
            <a:r>
              <a:rPr lang="zh-CN" altLang="en-US" sz="2400" b="1" dirty="0">
                <a:solidFill>
                  <a:srgbClr val="FF0000"/>
                </a:solidFill>
                <a:latin typeface="微软雅黑" panose="020B0503020204020204" pitchFamily="34" charset="-122"/>
                <a:ea typeface="微软雅黑" panose="020B0503020204020204" pitchFamily="34" charset="-122"/>
              </a:rPr>
              <a:t>多条</a:t>
            </a:r>
            <a:r>
              <a:rPr lang="zh-CN" altLang="en-US" sz="2400" b="1" dirty="0">
                <a:latin typeface="微软雅黑" panose="020B0503020204020204" pitchFamily="34" charset="-122"/>
                <a:ea typeface="微软雅黑" panose="020B0503020204020204" pitchFamily="34" charset="-122"/>
              </a:rPr>
              <a:t>执行路径，主线程和子线程</a:t>
            </a:r>
            <a:r>
              <a:rPr lang="zh-CN" altLang="en-US" sz="2400" b="1" dirty="0">
                <a:solidFill>
                  <a:srgbClr val="FF0000"/>
                </a:solidFill>
                <a:latin typeface="微软雅黑" panose="020B0503020204020204" pitchFamily="34" charset="-122"/>
                <a:ea typeface="微软雅黑" panose="020B0503020204020204" pitchFamily="34" charset="-122"/>
              </a:rPr>
              <a:t>并行交替执行</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5275" y="286703"/>
            <a:ext cx="5113338" cy="521970"/>
          </a:xfrm>
        </p:spPr>
        <p:txBody>
          <a:bodyPr/>
          <a:lstStyle/>
          <a:p>
            <a:pPr>
              <a:defRPr/>
            </a:pPr>
            <a:r>
              <a:rPr altLang="zh-CN" dirty="0" smtClean="0"/>
              <a:t>实现</a:t>
            </a:r>
            <a:r>
              <a:rPr lang="en-US" altLang="zh-CN" dirty="0" smtClean="0"/>
              <a:t>Runnable</a:t>
            </a:r>
            <a:r>
              <a:rPr altLang="zh-CN" dirty="0" smtClean="0"/>
              <a:t>接口创建线程</a:t>
            </a:r>
            <a:endParaRPr dirty="0"/>
          </a:p>
        </p:txBody>
      </p:sp>
      <p:sp>
        <p:nvSpPr>
          <p:cNvPr id="3" name="内容占位符 2"/>
          <p:cNvSpPr>
            <a:spLocks noGrp="1"/>
          </p:cNvSpPr>
          <p:nvPr>
            <p:ph idx="1"/>
          </p:nvPr>
        </p:nvSpPr>
        <p:spPr>
          <a:xfrm>
            <a:off x="2308225" y="1214438"/>
            <a:ext cx="7645400" cy="5143500"/>
          </a:xfrm>
        </p:spPr>
        <p:txBody>
          <a:bodyPr/>
          <a:lstStyle/>
          <a:p>
            <a:pPr>
              <a:defRPr/>
            </a:pPr>
            <a:r>
              <a:rPr lang="zh-CN" altLang="zh-CN" dirty="0"/>
              <a:t>定义MyRunnable类实现</a:t>
            </a:r>
            <a:r>
              <a:rPr lang="zh-CN" altLang="zh-CN" dirty="0">
                <a:solidFill>
                  <a:srgbClr val="FF0000"/>
                </a:solidFill>
              </a:rPr>
              <a:t>Runnable</a:t>
            </a:r>
            <a:r>
              <a:rPr lang="zh-CN" altLang="zh-CN" dirty="0"/>
              <a:t>接口</a:t>
            </a:r>
            <a:endParaRPr lang="en-US" altLang="zh-CN" dirty="0"/>
          </a:p>
          <a:p>
            <a:pPr>
              <a:defRPr/>
            </a:pPr>
            <a:r>
              <a:rPr lang="zh-CN" altLang="en-US" dirty="0" smtClean="0">
                <a:solidFill>
                  <a:srgbClr val="FF0000"/>
                </a:solidFill>
              </a:rPr>
              <a:t>实现</a:t>
            </a:r>
            <a:r>
              <a:rPr lang="zh-CN" altLang="zh-CN" dirty="0" smtClean="0">
                <a:solidFill>
                  <a:srgbClr val="FF0000"/>
                </a:solidFill>
              </a:rPr>
              <a:t>run</a:t>
            </a:r>
            <a:r>
              <a:rPr lang="zh-CN" altLang="zh-CN" dirty="0">
                <a:solidFill>
                  <a:srgbClr val="FF0000"/>
                </a:solidFill>
              </a:rPr>
              <a:t>()</a:t>
            </a:r>
            <a:r>
              <a:rPr lang="zh-CN" altLang="zh-CN" dirty="0" smtClean="0"/>
              <a:t>方法</a:t>
            </a:r>
            <a:r>
              <a:rPr lang="zh-CN" altLang="en-US" dirty="0" smtClean="0"/>
              <a:t>，编写线程执行体</a:t>
            </a:r>
            <a:endParaRPr lang="en-US" altLang="zh-CN" dirty="0"/>
          </a:p>
          <a:p>
            <a:pPr>
              <a:defRPr/>
            </a:pPr>
            <a:r>
              <a:rPr lang="zh-CN" altLang="en-US" dirty="0"/>
              <a:t>创建线程对象，调用</a:t>
            </a:r>
            <a:r>
              <a:rPr lang="en-US" altLang="zh-CN" dirty="0">
                <a:solidFill>
                  <a:srgbClr val="FF0000"/>
                </a:solidFill>
              </a:rPr>
              <a:t>start()</a:t>
            </a:r>
            <a:r>
              <a:rPr lang="zh-CN" altLang="en-US" dirty="0"/>
              <a:t>方法启动线程</a:t>
            </a:r>
          </a:p>
        </p:txBody>
      </p:sp>
      <p:sp>
        <p:nvSpPr>
          <p:cNvPr id="5" name="AutoShape 18"/>
          <p:cNvSpPr>
            <a:spLocks noChangeArrowheads="1"/>
          </p:cNvSpPr>
          <p:nvPr/>
        </p:nvSpPr>
        <p:spPr bwMode="auto">
          <a:xfrm>
            <a:off x="2135188" y="2708275"/>
            <a:ext cx="5832475" cy="268605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public class </a:t>
            </a:r>
            <a:r>
              <a:rPr lang="en-US" altLang="zh-CN" b="1" dirty="0" err="1">
                <a:solidFill>
                  <a:schemeClr val="accent5">
                    <a:lumMod val="10000"/>
                  </a:schemeClr>
                </a:solidFill>
                <a:latin typeface="+mn-lt"/>
                <a:ea typeface="黑体" panose="02010609060101010101" pitchFamily="2" charset="-122"/>
              </a:rPr>
              <a:t>MyRunnable</a:t>
            </a:r>
            <a:r>
              <a:rPr lang="en-US" altLang="zh-CN" b="1" dirty="0">
                <a:solidFill>
                  <a:schemeClr val="accent5">
                    <a:lumMod val="10000"/>
                  </a:schemeClr>
                </a:solidFill>
                <a:latin typeface="+mn-lt"/>
                <a:ea typeface="黑体" panose="02010609060101010101" pitchFamily="2" charset="-122"/>
              </a:rPr>
              <a:t> </a:t>
            </a:r>
            <a:r>
              <a:rPr lang="en-US" altLang="zh-CN" b="1" dirty="0">
                <a:solidFill>
                  <a:srgbClr val="FF0000"/>
                </a:solidFill>
                <a:latin typeface="+mn-lt"/>
                <a:ea typeface="黑体" panose="02010609060101010101" pitchFamily="2" charset="-122"/>
              </a:rPr>
              <a:t>implements Runnable</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zh-CN" altLang="en-US" b="1" dirty="0">
                <a:solidFill>
                  <a:schemeClr val="accent5">
                    <a:lumMod val="10000"/>
                  </a:schemeClr>
                </a:solidFill>
                <a:latin typeface="+mn-lt"/>
                <a:ea typeface="黑体" panose="02010609060101010101" pitchFamily="2" charset="-122"/>
              </a:rPr>
              <a:t>	</a:t>
            </a:r>
            <a:r>
              <a:rPr lang="en-US" altLang="zh-CN" b="1" dirty="0">
                <a:solidFill>
                  <a:schemeClr val="accent5">
                    <a:lumMod val="10000"/>
                  </a:schemeClr>
                </a:solidFill>
                <a:latin typeface="+mn-lt"/>
                <a:ea typeface="黑体" panose="02010609060101010101" pitchFamily="2" charset="-122"/>
              </a:rPr>
              <a:t>public void </a:t>
            </a:r>
            <a:r>
              <a:rPr lang="en-US" altLang="zh-CN" b="1" dirty="0">
                <a:solidFill>
                  <a:srgbClr val="FF0000"/>
                </a:solidFill>
                <a:latin typeface="+mn-lt"/>
                <a:ea typeface="黑体" panose="02010609060101010101" pitchFamily="2" charset="-122"/>
              </a:rPr>
              <a:t>run(</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for(</a:t>
            </a:r>
            <a:r>
              <a:rPr lang="en-US" altLang="zh-CN" b="1" dirty="0" err="1">
                <a:solidFill>
                  <a:schemeClr val="accent5">
                    <a:lumMod val="10000"/>
                  </a:schemeClr>
                </a:solidFill>
                <a:latin typeface="+mn-lt"/>
                <a:ea typeface="黑体" panose="02010609060101010101" pitchFamily="2" charset="-122"/>
              </a:rPr>
              <a:t>int</a:t>
            </a:r>
            <a:r>
              <a:rPr lang="en-US" altLang="zh-CN" b="1" dirty="0">
                <a:solidFill>
                  <a:schemeClr val="accent5">
                    <a:lumMod val="10000"/>
                  </a:schemeClr>
                </a:solidFill>
                <a:latin typeface="+mn-lt"/>
                <a:ea typeface="黑体" panose="02010609060101010101" pitchFamily="2" charset="-122"/>
              </a:rPr>
              <a:t> i=1;i&lt;100;i++){			</a:t>
            </a: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Thread.currentThread</a:t>
            </a:r>
            <a:r>
              <a:rPr lang="en-US" altLang="zh-CN" b="1" dirty="0">
                <a:solidFill>
                  <a:schemeClr val="accent5">
                    <a:lumMod val="10000"/>
                  </a:schemeClr>
                </a:solidFill>
                <a:latin typeface="+mn-lt"/>
                <a:ea typeface="黑体" panose="02010609060101010101" pitchFamily="2" charset="-122"/>
              </a:rPr>
              <a:t>().</a:t>
            </a:r>
            <a:r>
              <a:rPr lang="en-US" altLang="zh-CN" b="1" dirty="0" err="1">
                <a:solidFill>
                  <a:schemeClr val="accent5">
                    <a:lumMod val="10000"/>
                  </a:schemeClr>
                </a:solidFill>
                <a:latin typeface="+mn-lt"/>
                <a:ea typeface="黑体" panose="02010609060101010101" pitchFamily="2" charset="-122"/>
              </a:rPr>
              <a:t>getName</a:t>
            </a:r>
            <a:r>
              <a:rPr lang="en-US" altLang="zh-CN" b="1" dirty="0">
                <a:solidFill>
                  <a:schemeClr val="accent5">
                    <a:lumMod val="10000"/>
                  </a:schemeClr>
                </a:solidFill>
                <a:latin typeface="+mn-lt"/>
                <a:ea typeface="黑体" panose="02010609060101010101" pitchFamily="2" charset="-122"/>
              </a:rPr>
              <a:t>()+":"+i);</a:t>
            </a:r>
          </a:p>
          <a:p>
            <a:pPr lvl="1" indent="-457200" defTabSz="3810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a:t>
            </a:r>
          </a:p>
        </p:txBody>
      </p:sp>
      <p:sp>
        <p:nvSpPr>
          <p:cNvPr id="6" name="AutoShape 3"/>
          <p:cNvSpPr txBox="1">
            <a:spLocks noChangeArrowheads="1"/>
          </p:cNvSpPr>
          <p:nvPr/>
        </p:nvSpPr>
        <p:spPr bwMode="auto">
          <a:xfrm>
            <a:off x="3863975" y="4652963"/>
            <a:ext cx="6408738" cy="1512887"/>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dirty="0">
                <a:ea typeface="黑体" panose="02010609060101010101" pitchFamily="2" charset="-122"/>
                <a:cs typeface="Times New Roman" panose="02020603050405020304" pitchFamily="18" charset="0"/>
              </a:rPr>
              <a:t>public static void main(String[] </a:t>
            </a:r>
            <a:r>
              <a:rPr lang="en-US" altLang="zh-CN" sz="1800" dirty="0" err="1">
                <a:ea typeface="黑体" panose="02010609060101010101" pitchFamily="2" charset="-122"/>
                <a:cs typeface="Times New Roman" panose="02020603050405020304" pitchFamily="18" charset="0"/>
              </a:rPr>
              <a:t>args</a:t>
            </a:r>
            <a:r>
              <a:rPr lang="en-US" altLang="zh-CN" sz="1800" dirty="0">
                <a:ea typeface="黑体" panose="02010609060101010101" pitchFamily="2" charset="-122"/>
                <a:cs typeface="Times New Roman" panose="02020603050405020304" pitchFamily="18" charset="0"/>
              </a:rPr>
              <a:t>) {</a:t>
            </a: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dirty="0" smtClean="0">
                <a:ea typeface="黑体" panose="02010609060101010101" pitchFamily="2" charset="-122"/>
                <a:cs typeface="Times New Roman" panose="02020603050405020304" pitchFamily="18" charset="0"/>
              </a:rPr>
              <a:t>	</a:t>
            </a:r>
            <a:r>
              <a:rPr lang="en-US" altLang="zh-CN" sz="1800" dirty="0">
                <a:ea typeface="黑体" panose="02010609060101010101" pitchFamily="2" charset="-122"/>
                <a:cs typeface="Times New Roman" panose="02020603050405020304" pitchFamily="18" charset="0"/>
              </a:rPr>
              <a:t>	</a:t>
            </a:r>
            <a:r>
              <a:rPr lang="en-US" altLang="zh-CN" sz="1800" dirty="0" err="1">
                <a:ea typeface="黑体" panose="02010609060101010101" pitchFamily="2" charset="-122"/>
                <a:cs typeface="Times New Roman" panose="02020603050405020304" pitchFamily="18" charset="0"/>
              </a:rPr>
              <a:t>MyRunnable</a:t>
            </a:r>
            <a:r>
              <a:rPr lang="en-US" altLang="zh-CN" sz="1800" dirty="0">
                <a:ea typeface="黑体" panose="02010609060101010101" pitchFamily="2" charset="-122"/>
                <a:cs typeface="Times New Roman" panose="02020603050405020304" pitchFamily="18" charset="0"/>
              </a:rPr>
              <a:t> </a:t>
            </a:r>
            <a:r>
              <a:rPr lang="en-US" altLang="zh-CN" sz="1800" dirty="0" err="1">
                <a:ea typeface="黑体" panose="02010609060101010101" pitchFamily="2" charset="-122"/>
                <a:cs typeface="Times New Roman" panose="02020603050405020304" pitchFamily="18" charset="0"/>
              </a:rPr>
              <a:t>myRunnable</a:t>
            </a:r>
            <a:r>
              <a:rPr lang="en-US" altLang="zh-CN" sz="1800" dirty="0">
                <a:ea typeface="黑体" panose="02010609060101010101" pitchFamily="2" charset="-122"/>
                <a:cs typeface="Times New Roman" panose="02020603050405020304" pitchFamily="18" charset="0"/>
              </a:rPr>
              <a:t> = new </a:t>
            </a:r>
            <a:r>
              <a:rPr lang="en-US" altLang="zh-CN" sz="1800" dirty="0" err="1">
                <a:ea typeface="黑体" panose="02010609060101010101" pitchFamily="2" charset="-122"/>
                <a:cs typeface="Times New Roman" panose="02020603050405020304" pitchFamily="18" charset="0"/>
              </a:rPr>
              <a:t>MyRunnable</a:t>
            </a:r>
            <a:r>
              <a:rPr lang="en-US" altLang="zh-CN" sz="1800" dirty="0">
                <a:ea typeface="黑体" panose="02010609060101010101" pitchFamily="2" charset="-122"/>
                <a:cs typeface="Times New Roman" panose="02020603050405020304" pitchFamily="18" charset="0"/>
              </a:rPr>
              <a:t>();</a:t>
            </a: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dirty="0">
                <a:ea typeface="黑体" panose="02010609060101010101" pitchFamily="2" charset="-122"/>
                <a:cs typeface="Times New Roman" panose="02020603050405020304" pitchFamily="18" charset="0"/>
              </a:rPr>
              <a:t>		Thread </a:t>
            </a:r>
            <a:r>
              <a:rPr lang="en-US" altLang="zh-CN" sz="1800" dirty="0" err="1">
                <a:ea typeface="黑体" panose="02010609060101010101" pitchFamily="2" charset="-122"/>
                <a:cs typeface="Times New Roman" panose="02020603050405020304" pitchFamily="18" charset="0"/>
              </a:rPr>
              <a:t>myThread</a:t>
            </a:r>
            <a:r>
              <a:rPr lang="en-US" altLang="zh-CN" sz="1800" dirty="0">
                <a:ea typeface="黑体" panose="02010609060101010101" pitchFamily="2" charset="-122"/>
                <a:cs typeface="Times New Roman" panose="02020603050405020304" pitchFamily="18" charset="0"/>
              </a:rPr>
              <a:t> = new Thread(</a:t>
            </a:r>
            <a:r>
              <a:rPr lang="en-US" altLang="zh-CN" sz="1800" dirty="0" err="1">
                <a:solidFill>
                  <a:srgbClr val="FF0000"/>
                </a:solidFill>
                <a:ea typeface="黑体" panose="02010609060101010101" pitchFamily="2" charset="-122"/>
                <a:cs typeface="Times New Roman" panose="02020603050405020304" pitchFamily="18" charset="0"/>
              </a:rPr>
              <a:t>myRunnable</a:t>
            </a:r>
            <a:r>
              <a:rPr lang="en-US" altLang="zh-CN" sz="1800" dirty="0">
                <a:ea typeface="黑体" panose="02010609060101010101" pitchFamily="2" charset="-122"/>
                <a:cs typeface="Times New Roman" panose="02020603050405020304" pitchFamily="18" charset="0"/>
              </a:rPr>
              <a:t>);	</a:t>
            </a: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dirty="0">
                <a:ea typeface="黑体" panose="02010609060101010101" pitchFamily="2" charset="-122"/>
                <a:cs typeface="Times New Roman" panose="02020603050405020304" pitchFamily="18" charset="0"/>
              </a:rPr>
              <a:t>		</a:t>
            </a:r>
            <a:r>
              <a:rPr lang="en-US" altLang="zh-CN" sz="1800" dirty="0" err="1">
                <a:ea typeface="黑体" panose="02010609060101010101" pitchFamily="2" charset="-122"/>
                <a:cs typeface="Times New Roman" panose="02020603050405020304" pitchFamily="18" charset="0"/>
              </a:rPr>
              <a:t>thread.start</a:t>
            </a:r>
            <a:r>
              <a:rPr lang="en-US" altLang="zh-CN" sz="1800" dirty="0">
                <a:ea typeface="黑体" panose="02010609060101010101" pitchFamily="2" charset="-122"/>
                <a:cs typeface="Times New Roman" panose="02020603050405020304" pitchFamily="18" charset="0"/>
              </a:rPr>
              <a:t>(); //</a:t>
            </a:r>
            <a:r>
              <a:rPr lang="zh-CN" altLang="en-US" sz="1800" dirty="0">
                <a:ea typeface="黑体" panose="02010609060101010101" pitchFamily="2" charset="-122"/>
                <a:cs typeface="Times New Roman" panose="02020603050405020304" pitchFamily="18" charset="0"/>
              </a:rPr>
              <a:t>启动</a:t>
            </a:r>
            <a:r>
              <a:rPr lang="zh-CN" altLang="en-US" sz="1800" dirty="0" smtClean="0">
                <a:ea typeface="黑体" panose="02010609060101010101" pitchFamily="2" charset="-122"/>
                <a:cs typeface="Times New Roman" panose="02020603050405020304" pitchFamily="18" charset="0"/>
              </a:rPr>
              <a:t>线程</a:t>
            </a:r>
            <a:r>
              <a:rPr lang="en-US" altLang="zh-CN" sz="1800" dirty="0" smtClean="0">
                <a:ea typeface="黑体" panose="02010609060101010101" pitchFamily="2" charset="-122"/>
                <a:cs typeface="Times New Roman" panose="02020603050405020304" pitchFamily="18" charset="0"/>
              </a:rPr>
              <a:t>}</a:t>
            </a:r>
            <a:endParaRPr lang="en-US" altLang="zh-CN" sz="1800" dirty="0">
              <a:ea typeface="黑体" panose="02010609060101010101" pitchFamily="2" charset="-122"/>
              <a:cs typeface="Times New Roman" panose="02020603050405020304" pitchFamily="18" charset="0"/>
            </a:endParaRPr>
          </a:p>
        </p:txBody>
      </p:sp>
      <p:sp>
        <p:nvSpPr>
          <p:cNvPr id="16" name="AutoShape 9"/>
          <p:cNvSpPr>
            <a:spLocks noChangeArrowheads="1"/>
          </p:cNvSpPr>
          <p:nvPr/>
        </p:nvSpPr>
        <p:spPr bwMode="auto">
          <a:xfrm>
            <a:off x="8040688" y="3227126"/>
            <a:ext cx="2232025" cy="714900"/>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run()</a:t>
            </a:r>
            <a:r>
              <a:rPr lang="zh-CN" altLang="en-US" b="1" kern="0" dirty="0">
                <a:solidFill>
                  <a:schemeClr val="bg1"/>
                </a:solidFill>
                <a:latin typeface="Arial" panose="020B0604020202020204"/>
                <a:ea typeface="黑体" panose="02010609060101010101" pitchFamily="2" charset="-122"/>
              </a:rPr>
              <a:t>方法中编写线程执行的代码</a:t>
            </a:r>
          </a:p>
        </p:txBody>
      </p:sp>
      <p:cxnSp>
        <p:nvCxnSpPr>
          <p:cNvPr id="17" name="直接箭头连接符 16"/>
          <p:cNvCxnSpPr/>
          <p:nvPr/>
        </p:nvCxnSpPr>
        <p:spPr bwMode="auto">
          <a:xfrm flipV="1">
            <a:off x="6960096" y="3671709"/>
            <a:ext cx="1008110" cy="220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8" name="AutoShape 9"/>
          <p:cNvSpPr>
            <a:spLocks noChangeArrowheads="1"/>
          </p:cNvSpPr>
          <p:nvPr/>
        </p:nvSpPr>
        <p:spPr bwMode="auto">
          <a:xfrm>
            <a:off x="8193088" y="2646292"/>
            <a:ext cx="2232025" cy="408130"/>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实现</a:t>
            </a:r>
            <a:r>
              <a:rPr lang="en-US" altLang="zh-CN" b="1" kern="0" dirty="0">
                <a:solidFill>
                  <a:schemeClr val="bg1"/>
                </a:solidFill>
                <a:latin typeface="Arial" panose="020B0604020202020204"/>
                <a:ea typeface="黑体" panose="02010609060101010101" pitchFamily="2" charset="-122"/>
              </a:rPr>
              <a:t>Runnable</a:t>
            </a:r>
            <a:r>
              <a:rPr lang="zh-CN" altLang="en-US" b="1" kern="0" dirty="0">
                <a:solidFill>
                  <a:schemeClr val="bg1"/>
                </a:solidFill>
                <a:latin typeface="Arial" panose="020B0604020202020204"/>
                <a:ea typeface="黑体" panose="02010609060101010101" pitchFamily="2" charset="-122"/>
              </a:rPr>
              <a:t>接口</a:t>
            </a:r>
          </a:p>
        </p:txBody>
      </p:sp>
      <p:cxnSp>
        <p:nvCxnSpPr>
          <p:cNvPr id="19" name="直接箭头连接符 18"/>
          <p:cNvCxnSpPr/>
          <p:nvPr/>
        </p:nvCxnSpPr>
        <p:spPr bwMode="auto">
          <a:xfrm>
            <a:off x="7608168" y="2937421"/>
            <a:ext cx="648072" cy="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9"/>
          <p:cNvSpPr>
            <a:spLocks noChangeArrowheads="1"/>
          </p:cNvSpPr>
          <p:nvPr/>
        </p:nvSpPr>
        <p:spPr bwMode="auto">
          <a:xfrm>
            <a:off x="2135188" y="5517209"/>
            <a:ext cx="1728787" cy="408284"/>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创建线程对象</a:t>
            </a:r>
          </a:p>
        </p:txBody>
      </p:sp>
      <p:cxnSp>
        <p:nvCxnSpPr>
          <p:cNvPr id="21" name="直接箭头连接符 20"/>
          <p:cNvCxnSpPr>
            <a:endCxn id="20" idx="3"/>
          </p:cNvCxnSpPr>
          <p:nvPr/>
        </p:nvCxnSpPr>
        <p:spPr bwMode="auto">
          <a:xfrm flipH="1">
            <a:off x="5387975" y="5582319"/>
            <a:ext cx="791865" cy="1397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a53e6447-035e-404a-9cf7-de5971e3648e}"/>
</p:tagLst>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1529</Words>
  <Application>Microsoft Office PowerPoint</Application>
  <PresentationFormat>宽屏</PresentationFormat>
  <Paragraphs>325</Paragraphs>
  <Slides>27</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方正准圆繁体</vt:lpstr>
      <vt:lpstr>黑体</vt:lpstr>
      <vt:lpstr>楷体_GB2312</vt:lpstr>
      <vt:lpstr>宋体</vt:lpstr>
      <vt:lpstr>微软雅黑</vt:lpstr>
      <vt:lpstr>Arial</vt:lpstr>
      <vt:lpstr>Courier New</vt:lpstr>
      <vt:lpstr>Tahoma</vt:lpstr>
      <vt:lpstr>Times New Roman</vt:lpstr>
      <vt:lpstr>Wingdings</vt:lpstr>
      <vt:lpstr>模板</vt:lpstr>
      <vt:lpstr>PowerPoint 演示文稿</vt:lpstr>
      <vt:lpstr>进程和线程</vt:lpstr>
      <vt:lpstr>多线程</vt:lpstr>
      <vt:lpstr>主线程</vt:lpstr>
      <vt:lpstr>线程的创建和启动</vt:lpstr>
      <vt:lpstr>继承Thread类创建线程2-1</vt:lpstr>
      <vt:lpstr>继承Thread类创建线程2-2</vt:lpstr>
      <vt:lpstr>常见问题</vt:lpstr>
      <vt:lpstr>实现Runnable接口创建线程</vt:lpstr>
      <vt:lpstr>比较两种创建线程的方式</vt:lpstr>
      <vt:lpstr>线程的状态</vt:lpstr>
      <vt:lpstr>线程调度的模型</vt:lpstr>
      <vt:lpstr>线程调度</vt:lpstr>
      <vt:lpstr>线程优先级</vt:lpstr>
      <vt:lpstr>线程休眠</vt:lpstr>
      <vt:lpstr>线程的强制运行2-1</vt:lpstr>
      <vt:lpstr>线程的强制运行2-2</vt:lpstr>
      <vt:lpstr>线程的礼让2-1</vt:lpstr>
      <vt:lpstr>线程的礼让2-2</vt:lpstr>
      <vt:lpstr>同步</vt:lpstr>
      <vt:lpstr>问题的引出 </vt:lpstr>
      <vt:lpstr>程序的问题</vt:lpstr>
      <vt:lpstr>问题的解决</vt:lpstr>
      <vt:lpstr>同步方法2-1</vt:lpstr>
      <vt:lpstr>同步方法2-2</vt:lpstr>
      <vt:lpstr>同步代码块2-1</vt:lpstr>
      <vt:lpstr>同步代码块2-2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938</cp:revision>
  <dcterms:created xsi:type="dcterms:W3CDTF">2006-03-08T06:55:00Z</dcterms:created>
  <dcterms:modified xsi:type="dcterms:W3CDTF">2022-04-01T07:40:23Z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