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34"/>
  </p:handoutMasterIdLst>
  <p:sldIdLst>
    <p:sldId id="587" r:id="rId3"/>
    <p:sldId id="536" r:id="rId4"/>
    <p:sldId id="537" r:id="rId5"/>
    <p:sldId id="540" r:id="rId6"/>
    <p:sldId id="586" r:id="rId7"/>
    <p:sldId id="568" r:id="rId9"/>
    <p:sldId id="569" r:id="rId10"/>
    <p:sldId id="542" r:id="rId11"/>
    <p:sldId id="570" r:id="rId12"/>
    <p:sldId id="575" r:id="rId13"/>
    <p:sldId id="545" r:id="rId14"/>
    <p:sldId id="572" r:id="rId15"/>
    <p:sldId id="573" r:id="rId16"/>
    <p:sldId id="574" r:id="rId17"/>
    <p:sldId id="541" r:id="rId18"/>
    <p:sldId id="543" r:id="rId19"/>
    <p:sldId id="580" r:id="rId20"/>
    <p:sldId id="581" r:id="rId21"/>
    <p:sldId id="582" r:id="rId22"/>
    <p:sldId id="583" r:id="rId23"/>
    <p:sldId id="554" r:id="rId24"/>
    <p:sldId id="550" r:id="rId25"/>
    <p:sldId id="551" r:id="rId26"/>
    <p:sldId id="552" r:id="rId27"/>
    <p:sldId id="560" r:id="rId28"/>
    <p:sldId id="577" r:id="rId29"/>
    <p:sldId id="561" r:id="rId30"/>
    <p:sldId id="563" r:id="rId31"/>
    <p:sldId id="564" r:id="rId32"/>
    <p:sldId id="585" r:id="rId33"/>
  </p:sldIdLst>
  <p:sldSz cx="12192000" cy="6858000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6741" autoAdjust="0"/>
  </p:normalViewPr>
  <p:slideViewPr>
    <p:cSldViewPr>
      <p:cViewPr varScale="1">
        <p:scale>
          <a:sx n="59" d="100"/>
          <a:sy n="59" d="100"/>
        </p:scale>
        <p:origin x="932" y="52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通用的数据访问操作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数据库连接的建立和关闭操作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增、删、改方法</a:t>
            </a:r>
            <a:endParaRPr lang="en-US" altLang="zh-CN" dirty="0" smtClean="0"/>
          </a:p>
          <a:p>
            <a:r>
              <a:rPr lang="zh-CN" altLang="en-US" dirty="0" smtClean="0"/>
              <a:t>是否能进一步优化代码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教学指导：红色部分需要讲解方法的作用及参数含义，蓝色部分需要讲解如何通过循环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为预编译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设置参数，注意强调参数索引从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前面这种封装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操作的方式即是非常流行的数据访问模式</a:t>
            </a:r>
            <a:r>
              <a:rPr lang="en-US" altLang="zh-CN" dirty="0" smtClean="0"/>
              <a:t>——DAO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6D997F-89BF-41DE-8393-715D2E0181E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2105029"/>
            <a:ext cx="103632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52464" y="3605226"/>
            <a:ext cx="10382323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48" y="285728"/>
            <a:ext cx="6142569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193864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4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8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4"/>
            <a:ext cx="12192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14439"/>
            <a:ext cx="10574867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1" y="295276"/>
            <a:ext cx="6237817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0" Type="http://schemas.openxmlformats.org/officeDocument/2006/relationships/notesSlide" Target="../notesSlides/notesSlide1.x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631504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DAO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模式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定义实体类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包含相关属性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实现属性的</a:t>
            </a:r>
            <a:r>
              <a:rPr lang="en-US" altLang="zh-CN" dirty="0"/>
              <a:t>getter/setter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2782888" y="2924175"/>
            <a:ext cx="7319962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800">
              <a:ea typeface="黑体" panose="02010609060101010101" pitchFamily="2" charset="-122"/>
            </a:endParaRP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2424114" y="2565400"/>
            <a:ext cx="7458101" cy="4114014"/>
          </a:xfrm>
          <a:prstGeom prst="roundRect">
            <a:avLst>
              <a:gd name="adj" fmla="val 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Pet{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int id;//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宠物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id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int masterId;//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主人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id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String name;//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int getId(){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return id;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setId(int id){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this.id = id;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9960" name="AutoShape 8"/>
          <p:cNvSpPr/>
          <p:nvPr/>
        </p:nvSpPr>
        <p:spPr bwMode="auto">
          <a:xfrm>
            <a:off x="6456364" y="3141663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9961" name="AutoShape 9"/>
          <p:cNvSpPr/>
          <p:nvPr/>
        </p:nvSpPr>
        <p:spPr bwMode="auto">
          <a:xfrm>
            <a:off x="6456364" y="4292600"/>
            <a:ext cx="288925" cy="1728788"/>
          </a:xfrm>
          <a:prstGeom prst="rightBrace">
            <a:avLst>
              <a:gd name="adj1" fmla="val 49863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6816726" y="3213101"/>
            <a:ext cx="81538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  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789048" y="4868864"/>
            <a:ext cx="202159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getter/setter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392144" y="285728"/>
            <a:ext cx="309646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/>
              <a:t>实现数据访问接口</a:t>
            </a:r>
            <a:endParaRPr lang="zh-CN" alt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0096" y="285729"/>
            <a:ext cx="352851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6-2</a:t>
            </a:r>
            <a:endParaRPr lang="zh-CN" altLang="en-US" dirty="0"/>
          </a:p>
        </p:txBody>
      </p:sp>
      <p:grpSp>
        <p:nvGrpSpPr>
          <p:cNvPr id="12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9" grpId="0" animBg="1"/>
      <p:bldP spid="509960" grpId="0" animBg="1"/>
      <p:bldP spid="509961" grpId="0" animBg="1"/>
      <p:bldP spid="509962" grpId="0" animBg="1"/>
      <p:bldP spid="5099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PetDao</a:t>
            </a:r>
            <a:r>
              <a:rPr lang="zh-CN" altLang="en-US" dirty="0"/>
              <a:t>实现类的方法</a:t>
            </a:r>
            <a:r>
              <a:rPr lang="en-US" altLang="zh-CN" dirty="0" smtClean="0"/>
              <a:t>:update()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2782888" y="2835262"/>
            <a:ext cx="7319962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800">
              <a:ea typeface="黑体" panose="02010609060101010101" pitchFamily="2" charset="-122"/>
            </a:endParaRP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1881159" y="1785928"/>
            <a:ext cx="8358245" cy="4831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en-US" sz="1700" b="1" dirty="0" err="1">
                <a:solidFill>
                  <a:srgbClr val="FF0000"/>
                </a:solidFill>
              </a:rPr>
              <a:t>PetDaoMySQLImpl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implements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PetDao{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update(Pet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pet){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String driver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sz="1700" b="1" dirty="0"/>
              <a:t> " </a:t>
            </a:r>
            <a:r>
              <a:rPr lang="en-US" sz="1700" b="1" dirty="0" err="1"/>
              <a:t>com.mysql.jdbc.Driver</a:t>
            </a:r>
            <a:r>
              <a:rPr lang="en-US" sz="1700" b="1" dirty="0"/>
              <a:t> </a:t>
            </a:r>
            <a:r>
              <a:rPr lang="en-US" sz="1700" b="1" dirty="0"/>
              <a:t>"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String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url = </a:t>
            </a:r>
            <a:r>
              <a:rPr lang="en-US" sz="1700" b="1" dirty="0"/>
              <a:t>"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jdbc:mysql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://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localhost:3306/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epet</a:t>
            </a:r>
            <a:r>
              <a:rPr lang="en-US" sz="1700" b="1" dirty="0"/>
              <a:t>"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String sql = </a:t>
            </a:r>
            <a:r>
              <a:rPr lang="en-US" altLang="zh-CN" sz="1700" b="1" dirty="0"/>
              <a:t>"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update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set status=0 where id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=?</a:t>
            </a:r>
            <a:r>
              <a:rPr lang="en-US" altLang="zh-CN" sz="1700" b="1" dirty="0"/>
              <a:t> "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pstmt =conn.prepareStatement(sql);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pstmt.setInt(1, pet.getId());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result=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pstmt.executeUpdate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finally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if (null != pstmt) pstmt.close();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if(null != conn)conn.close();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5323" name="AutoShape 11"/>
          <p:cNvSpPr>
            <a:spLocks noChangeArrowheads="1"/>
          </p:cNvSpPr>
          <p:nvPr/>
        </p:nvSpPr>
        <p:spPr bwMode="auto">
          <a:xfrm>
            <a:off x="8544273" y="2471170"/>
            <a:ext cx="1846757" cy="408623"/>
          </a:xfrm>
          <a:prstGeom prst="wedgeRoundRectCallout">
            <a:avLst>
              <a:gd name="adj1" fmla="val -24435"/>
              <a:gd name="adj2" fmla="val 470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数据库连接信息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5324" name="AutoShape 12"/>
          <p:cNvSpPr>
            <a:spLocks noChangeArrowheads="1"/>
          </p:cNvSpPr>
          <p:nvPr/>
        </p:nvSpPr>
        <p:spPr bwMode="auto">
          <a:xfrm>
            <a:off x="8596330" y="4054468"/>
            <a:ext cx="1643074" cy="408623"/>
          </a:xfrm>
          <a:prstGeom prst="wedgeRoundRectCallout">
            <a:avLst>
              <a:gd name="adj1" fmla="val -30763"/>
              <a:gd name="adj2" fmla="val -48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执行更新操作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5325" name="AutoShape 13"/>
          <p:cNvSpPr>
            <a:spLocks noChangeArrowheads="1"/>
          </p:cNvSpPr>
          <p:nvPr/>
        </p:nvSpPr>
        <p:spPr bwMode="auto">
          <a:xfrm>
            <a:off x="7032820" y="5483228"/>
            <a:ext cx="3206584" cy="408623"/>
          </a:xfrm>
          <a:prstGeom prst="wedgeRoundRectCallout">
            <a:avLst>
              <a:gd name="adj1" fmla="val -24919"/>
              <a:gd name="adj2" fmla="val -491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finally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块中关闭数据库连接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8191432" y="2657064"/>
            <a:ext cx="333460" cy="184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8167702" y="4268781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5325" idx="1"/>
          </p:cNvCxnSpPr>
          <p:nvPr/>
        </p:nvCxnSpPr>
        <p:spPr bwMode="auto">
          <a:xfrm flipV="1">
            <a:off x="6596066" y="5687539"/>
            <a:ext cx="436754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66976" y="2354010"/>
            <a:ext cx="5500726" cy="6429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024166" y="5072074"/>
            <a:ext cx="3429024" cy="10001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6976" y="3212976"/>
            <a:ext cx="5500726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6-3</a:t>
            </a:r>
            <a:endParaRPr lang="zh-CN" altLang="en-US" dirty="0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gray">
          <a:xfrm>
            <a:off x="2911502" y="6170434"/>
            <a:ext cx="5920803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zh-CN" altLang="en-US" sz="2400" b="1" dirty="0">
                <a:ea typeface="微软雅黑" panose="020B0503020204020204" pitchFamily="34" charset="-122"/>
              </a:rPr>
              <a:t>通用的操作是否能够进一步简化？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4152" y="285729"/>
            <a:ext cx="3024460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数据库工具类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将通用的操作（打开、关闭连接等）封装到工具类</a:t>
            </a:r>
            <a:endParaRPr lang="zh-CN" altLang="en-US" dirty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2782888" y="2924175"/>
            <a:ext cx="7319962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800">
              <a:ea typeface="黑体" panose="02010609060101010101" pitchFamily="2" charset="-122"/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1881158" y="1857365"/>
            <a:ext cx="8501122" cy="46181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BaseDao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sz="1700" b="1" dirty="0"/>
              <a:t>private  </a:t>
            </a:r>
            <a:r>
              <a:rPr lang="en-US" altLang="zh-CN" sz="1700" b="1" dirty="0"/>
              <a:t>String driver =</a:t>
            </a:r>
            <a:r>
              <a:rPr lang="en-US" sz="1700" b="1" dirty="0"/>
              <a:t> " </a:t>
            </a:r>
            <a:r>
              <a:rPr lang="en-US" sz="1700" b="1" dirty="0" err="1">
                <a:solidFill>
                  <a:srgbClr val="C00000"/>
                </a:solidFill>
                <a:latin typeface="+mn-lt"/>
              </a:rPr>
              <a:t>com.mysql.jdbc.Driver</a:t>
            </a:r>
            <a:r>
              <a:rPr lang="en-US" sz="1700" b="1" dirty="0"/>
              <a:t>"</a:t>
            </a:r>
            <a:r>
              <a:rPr lang="en-US" altLang="zh-CN" sz="1700" b="1" dirty="0"/>
              <a:t>;</a:t>
            </a:r>
            <a:endParaRPr lang="en-US" altLang="zh-CN" sz="1700" b="1" dirty="0"/>
          </a:p>
          <a:p>
            <a:r>
              <a:rPr lang="en-US" altLang="zh-CN" sz="1700" b="1" dirty="0"/>
              <a:t>        </a:t>
            </a:r>
            <a:r>
              <a:rPr lang="en-US" sz="1700" b="1" dirty="0"/>
              <a:t>private 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String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= "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jdbc:mysql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://localhost:3306/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epet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";</a:t>
            </a:r>
            <a:r>
              <a:rPr lang="en-US" altLang="zh-CN" sz="1700" b="1" dirty="0"/>
              <a:t>      </a:t>
            </a:r>
            <a:endParaRPr lang="en-US" altLang="zh-CN" sz="1700" b="1" dirty="0"/>
          </a:p>
          <a:p>
            <a:r>
              <a:rPr lang="en-US" altLang="zh-CN" sz="1700" b="1" dirty="0"/>
              <a:t> </a:t>
            </a:r>
            <a:r>
              <a:rPr lang="en-US" altLang="zh-CN" sz="1700" b="1" dirty="0"/>
              <a:t>        </a:t>
            </a:r>
            <a:r>
              <a:rPr lang="en-US" altLang="zh-CN" sz="1700" b="1" dirty="0"/>
              <a:t>… …</a:t>
            </a:r>
            <a:endParaRPr lang="en-US" altLang="zh-CN" sz="1700" b="1" dirty="0"/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Connection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getConnection()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sz="1700" b="1" dirty="0" err="1">
                <a:latin typeface="+mn-lt"/>
              </a:rPr>
              <a:t>Class.forName</a:t>
            </a:r>
            <a:r>
              <a:rPr lang="en-US" altLang="zh-CN" sz="1700" b="1" dirty="0">
                <a:latin typeface="+mn-lt"/>
              </a:rPr>
              <a:t>(driver);</a:t>
            </a:r>
            <a:endParaRPr lang="en-US" altLang="zh-CN" sz="1700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</a:t>
            </a:r>
            <a:r>
              <a:rPr lang="en-US" altLang="zh-CN" sz="1700" b="1" dirty="0">
                <a:latin typeface="+mn-lt"/>
              </a:rPr>
              <a:t>DriverManager.getConnection(url, user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 password);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…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return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closeAll(Connection conn, Statement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stmt,ResultSet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rs)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!= null) rs.close();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if(stmt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!= null)stmt.close();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…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6738943" y="2948940"/>
            <a:ext cx="1846757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获取数据库连接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4238613" y="4143381"/>
            <a:ext cx="1846757" cy="408623"/>
          </a:xfrm>
          <a:prstGeom prst="wedgeRoundRectCallout">
            <a:avLst>
              <a:gd name="adj1" fmla="val -16707"/>
              <a:gd name="adj2" fmla="val -52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关闭数据库连接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310314" y="314324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980506" y="4822042"/>
            <a:ext cx="35798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320136" y="285728"/>
            <a:ext cx="316847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实现</a:t>
            </a:r>
            <a:r>
              <a:rPr lang="en-US" altLang="zh-CN" dirty="0"/>
              <a:t>JDBC</a:t>
            </a:r>
            <a:r>
              <a:rPr lang="zh-CN" altLang="en-US" dirty="0"/>
              <a:t>封装</a:t>
            </a:r>
            <a:r>
              <a:rPr lang="en-US" altLang="zh-CN" dirty="0"/>
              <a:t>6-4</a:t>
            </a:r>
            <a:endParaRPr lang="zh-CN" altLang="en-US" dirty="0"/>
          </a:p>
        </p:txBody>
      </p:sp>
      <p:grpSp>
        <p:nvGrpSpPr>
          <p:cNvPr id="12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144" y="285728"/>
            <a:ext cx="3096468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数据库工具类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数据库工具类</a:t>
            </a:r>
            <a:r>
              <a:rPr lang="en-US" altLang="zh-CN" dirty="0" err="1" smtClean="0"/>
              <a:t>BaseDao</a:t>
            </a:r>
            <a:r>
              <a:rPr lang="zh-CN" altLang="en-US" dirty="0" smtClean="0"/>
              <a:t>：增、删、改的通用方法</a:t>
            </a:r>
            <a:endParaRPr lang="zh-CN" altLang="en-US" dirty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2782888" y="2924175"/>
            <a:ext cx="7319962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800">
              <a:ea typeface="黑体" panose="02010609060101010101" pitchFamily="2" charset="-122"/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2309786" y="2265011"/>
            <a:ext cx="7572428" cy="38333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exceuteUpdate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(String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preparedSql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, Object[]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param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getConnection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try {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pstmt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conn.prepareStatement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preparedSql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if 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!= null) {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rgbClr val="FF0000"/>
                </a:solidFill>
                <a:latin typeface="+mn-lt"/>
              </a:rPr>
              <a:t>       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for (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= 0;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&lt;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param.length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;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++) {</a:t>
            </a:r>
            <a:endParaRPr lang="zh-CN" altLang="en-US" sz="1700" b="1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                              //</a:t>
            </a:r>
            <a:r>
              <a:rPr lang="zh-CN" altLang="en-US" sz="1700" b="1" dirty="0">
                <a:solidFill>
                  <a:srgbClr val="C00000"/>
                </a:solidFill>
                <a:latin typeface="+mn-lt"/>
              </a:rPr>
              <a:t>为预编译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sql</a:t>
            </a:r>
            <a:r>
              <a:rPr lang="zh-CN" altLang="en-US" sz="1700" b="1" dirty="0">
                <a:solidFill>
                  <a:srgbClr val="C00000"/>
                </a:solidFill>
                <a:latin typeface="+mn-lt"/>
              </a:rPr>
              <a:t>设置参数</a:t>
            </a:r>
            <a:endParaRPr lang="zh-CN" altLang="en-US" sz="1700" b="1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		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pstmt.setObject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+ 1,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param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]); </a:t>
            </a:r>
            <a:endParaRPr lang="zh-CN" altLang="en-US" sz="1700" b="1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	        }</a:t>
            </a:r>
            <a:endParaRPr lang="zh-CN" altLang="en-US" sz="1700" b="1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}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num =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pstmt.executeUpdate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} … …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320136" y="285728"/>
            <a:ext cx="316847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实现</a:t>
            </a:r>
            <a:r>
              <a:rPr lang="en-US" altLang="zh-CN" dirty="0"/>
              <a:t>JDBC</a:t>
            </a:r>
            <a:r>
              <a:rPr lang="zh-CN" altLang="en-US" dirty="0"/>
              <a:t>封装</a:t>
            </a:r>
            <a:r>
              <a:rPr lang="en-US" altLang="zh-CN" dirty="0"/>
              <a:t>6-5</a:t>
            </a:r>
            <a:endParaRPr lang="zh-CN" altLang="en-US" dirty="0"/>
          </a:p>
        </p:txBody>
      </p:sp>
      <p:grpSp>
        <p:nvGrpSpPr>
          <p:cNvPr id="8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实现类实现接口并继承数据库工具类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6-6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07568" y="2132856"/>
            <a:ext cx="7572428" cy="29477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PetDaoMySQLImpl2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BaseDao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PetDao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更新宠物状态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update(Pet pet) {	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String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="update pet set status=0 where id=?";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Object[]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={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pet.getId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()};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result=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this.exceuteUpdate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sql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altLang="zh-CN" sz="1700" b="1" dirty="0" err="1">
                <a:solidFill>
                  <a:srgbClr val="C00000"/>
                </a:solidFill>
                <a:latin typeface="+mn-lt"/>
              </a:rPr>
              <a:t>param</a:t>
            </a:r>
            <a:r>
              <a:rPr lang="en-US" altLang="zh-CN" sz="1700" b="1" dirty="0">
                <a:solidFill>
                  <a:srgbClr val="C00000"/>
                </a:solidFill>
                <a:latin typeface="+mn-lt"/>
              </a:rPr>
              <a:t>);</a:t>
            </a:r>
            <a:endParaRPr lang="en-US" altLang="zh-CN" sz="1700" b="1" dirty="0">
              <a:solidFill>
                <a:srgbClr val="C00000"/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return result;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省略实现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PetDao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的其他方法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2911502" y="5229200"/>
            <a:ext cx="5920803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zh-CN" altLang="en-US" sz="2400" b="1" dirty="0">
                <a:ea typeface="微软雅黑" panose="020B0503020204020204" pitchFamily="34" charset="-122"/>
              </a:rPr>
              <a:t>此种封装</a:t>
            </a:r>
            <a:r>
              <a:rPr lang="en-US" altLang="zh-CN" sz="2400" b="1" dirty="0">
                <a:ea typeface="微软雅黑" panose="020B0503020204020204" pitchFamily="34" charset="-122"/>
              </a:rPr>
              <a:t>JDBC</a:t>
            </a:r>
            <a:r>
              <a:rPr lang="zh-CN" altLang="en-US" sz="2400" b="1" dirty="0">
                <a:ea typeface="微软雅黑" panose="020B0503020204020204" pitchFamily="34" charset="-122"/>
              </a:rPr>
              <a:t>的结构即为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DAO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模式</a:t>
            </a:r>
            <a:endParaRPr lang="zh-CN" altLang="en-US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9464" y="285728"/>
            <a:ext cx="2089149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DAO</a:t>
            </a:r>
            <a:endParaRPr lang="en-US" altLang="zh-CN" dirty="0"/>
          </a:p>
        </p:txBody>
      </p:sp>
      <p:graphicFrame>
        <p:nvGraphicFramePr>
          <p:cNvPr id="49152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095869" y="3857628"/>
          <a:ext cx="1310635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Visio" r:id="rId1" imgW="948055" imgH="1343660" progId="Visio.Drawing.11">
                  <p:embed/>
                </p:oleObj>
              </mc:Choice>
              <mc:Fallback>
                <p:oleObj name="Visio" r:id="rId1" imgW="948055" imgH="1343660" progId="Visio.Drawing.11">
                  <p:embed/>
                  <p:pic>
                    <p:nvPicPr>
                      <p:cNvPr id="0" name="图片 2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9" y="3857628"/>
                        <a:ext cx="1310635" cy="18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17780" y="1274764"/>
            <a:ext cx="7993062" cy="2297113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非常流行的数据访问模式</a:t>
            </a:r>
            <a:r>
              <a:rPr lang="en-US" altLang="zh-CN" dirty="0">
                <a:latin typeface="+mn-lt"/>
              </a:rPr>
              <a:t>——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DAO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模式 </a:t>
            </a:r>
            <a:endParaRPr lang="en-US" altLang="zh-CN" dirty="0" smtClean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en-US" dirty="0"/>
              <a:t>Data </a:t>
            </a:r>
            <a:r>
              <a:rPr lang="en-US" altLang="en-US" dirty="0"/>
              <a:t>Access Object(</a:t>
            </a:r>
            <a:r>
              <a:rPr lang="en-US" altLang="en-US" dirty="0" err="1"/>
              <a:t>数据存取对象</a:t>
            </a:r>
            <a:r>
              <a:rPr lang="en-US" altLang="en-US" dirty="0"/>
              <a:t>) </a:t>
            </a:r>
            <a:endParaRPr lang="en-US" altLang="zh-CN" dirty="0"/>
          </a:p>
          <a:p>
            <a:pPr lvl="1"/>
            <a:r>
              <a:rPr lang="en-US" altLang="en-US" dirty="0" err="1"/>
              <a:t>位于业务逻辑和持久化数据之间</a:t>
            </a:r>
            <a:endParaRPr lang="en-US" altLang="zh-CN" dirty="0"/>
          </a:p>
          <a:p>
            <a:pPr lvl="1"/>
            <a:r>
              <a:rPr lang="en-US" altLang="en-US" dirty="0" err="1"/>
              <a:t>实现对持久化数据的访</a:t>
            </a:r>
            <a:r>
              <a:rPr lang="en-US" altLang="zh-CN" dirty="0" err="1"/>
              <a:t>问</a:t>
            </a:r>
            <a:endParaRPr lang="zh-CN" altLang="en-US" dirty="0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7462838" y="4292600"/>
            <a:ext cx="2952750" cy="762000"/>
            <a:chOff x="3742" y="2114"/>
            <a:chExt cx="1860" cy="480"/>
          </a:xfrm>
        </p:grpSpPr>
        <p:graphicFrame>
          <p:nvGraphicFramePr>
            <p:cNvPr id="491527" name="Object 7"/>
            <p:cNvGraphicFramePr>
              <a:graphicFrameLocks noChangeAspect="1"/>
            </p:cNvGraphicFramePr>
            <p:nvPr/>
          </p:nvGraphicFramePr>
          <p:xfrm>
            <a:off x="3742" y="2114"/>
            <a:ext cx="18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1" name="Visio" r:id="rId3" imgW="1670685" imgH="316230" progId="Visio.Drawing.11">
                    <p:embed/>
                  </p:oleObj>
                </mc:Choice>
                <mc:Fallback>
                  <p:oleObj name="Visio" r:id="rId3" imgW="1670685" imgH="316230" progId="Visio.Drawing.11">
                    <p:embed/>
                    <p:pic>
                      <p:nvPicPr>
                        <p:cNvPr id="0" name="图片 2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14"/>
                          <a:ext cx="186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32" name="Rectangle 12"/>
            <p:cNvSpPr>
              <a:spLocks noChangeArrowheads="1"/>
            </p:cNvSpPr>
            <p:nvPr/>
          </p:nvSpPr>
          <p:spPr bwMode="auto">
            <a:xfrm>
              <a:off x="3742" y="225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b="1">
                  <a:ea typeface="黑体" panose="02010609060101010101" pitchFamily="2" charset="-122"/>
                </a:rPr>
                <a:t>列</a:t>
              </a:r>
              <a:r>
                <a:rPr lang="en-US" altLang="zh-CN" b="1">
                  <a:ea typeface="黑体" panose="02010609060101010101" pitchFamily="2" charset="-122"/>
                </a:rPr>
                <a:t>1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491533" name="Rectangle 13"/>
            <p:cNvSpPr>
              <a:spLocks noChangeArrowheads="1"/>
            </p:cNvSpPr>
            <p:nvPr/>
          </p:nvSpPr>
          <p:spPr bwMode="auto">
            <a:xfrm>
              <a:off x="4332" y="225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b="1">
                  <a:ea typeface="黑体" panose="02010609060101010101" pitchFamily="2" charset="-122"/>
                </a:rPr>
                <a:t>列</a:t>
              </a:r>
              <a:r>
                <a:rPr lang="en-US" altLang="zh-CN" b="1">
                  <a:ea typeface="黑体" panose="02010609060101010101" pitchFamily="2" charset="-122"/>
                </a:rPr>
                <a:t>2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491534" name="Rectangle 14"/>
            <p:cNvSpPr>
              <a:spLocks noChangeArrowheads="1"/>
            </p:cNvSpPr>
            <p:nvPr/>
          </p:nvSpPr>
          <p:spPr bwMode="auto">
            <a:xfrm>
              <a:off x="4967" y="2250"/>
              <a:ext cx="36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b="1">
                  <a:ea typeface="黑体" panose="02010609060101010101" pitchFamily="2" charset="-122"/>
                </a:rPr>
                <a:t>列</a:t>
              </a:r>
              <a:r>
                <a:rPr lang="en-US" altLang="zh-CN" b="1">
                  <a:ea typeface="黑体" panose="02010609060101010101" pitchFamily="2" charset="-122"/>
                </a:rPr>
                <a:t>3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</p:grp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4105254" y="4508501"/>
            <a:ext cx="1133490" cy="420698"/>
          </a:xfrm>
          <a:prstGeom prst="rightArrow">
            <a:avLst>
              <a:gd name="adj1" fmla="val 49861"/>
              <a:gd name="adj2" fmla="val 53168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6310314" y="4508502"/>
            <a:ext cx="1079500" cy="420697"/>
          </a:xfrm>
          <a:prstGeom prst="rightArrow">
            <a:avLst>
              <a:gd name="adj1" fmla="val 49861"/>
              <a:gd name="adj2" fmla="val 49996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91537" name="AutoShape 17"/>
          <p:cNvSpPr>
            <a:spLocks noChangeArrowheads="1"/>
          </p:cNvSpPr>
          <p:nvPr/>
        </p:nvSpPr>
        <p:spPr bwMode="gray">
          <a:xfrm>
            <a:off x="2445581" y="3213101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类</a:t>
            </a:r>
            <a:endParaRPr lang="zh-CN" altLang="en-US" b="1" dirty="0"/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gray">
          <a:xfrm>
            <a:off x="5087938" y="3213101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DAO</a:t>
            </a:r>
            <a:endParaRPr lang="en-US" altLang="zh-CN" b="1" dirty="0"/>
          </a:p>
        </p:txBody>
      </p:sp>
      <p:sp>
        <p:nvSpPr>
          <p:cNvPr id="491539" name="AutoShape 19"/>
          <p:cNvSpPr>
            <a:spLocks noChangeArrowheads="1"/>
          </p:cNvSpPr>
          <p:nvPr/>
        </p:nvSpPr>
        <p:spPr bwMode="gray">
          <a:xfrm>
            <a:off x="7967663" y="3213101"/>
            <a:ext cx="1225550" cy="5048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数据表</a:t>
            </a:r>
            <a:endParaRPr lang="zh-CN" altLang="en-US" b="1" dirty="0"/>
          </a:p>
        </p:txBody>
      </p:sp>
      <p:sp>
        <p:nvSpPr>
          <p:cNvPr id="491540" name="AutoShape 20"/>
          <p:cNvSpPr>
            <a:spLocks noChangeArrowheads="1"/>
          </p:cNvSpPr>
          <p:nvPr/>
        </p:nvSpPr>
        <p:spPr bwMode="auto">
          <a:xfrm>
            <a:off x="4167175" y="5786455"/>
            <a:ext cx="3268345" cy="776383"/>
          </a:xfrm>
          <a:prstGeom prst="wedgeRoundRectCallout">
            <a:avLst>
              <a:gd name="adj1" fmla="val -29694"/>
              <a:gd name="adj2" fmla="val -492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起着转换器的作用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，把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实体类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转换为数据库中的记录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88378" y="3786190"/>
            <a:ext cx="1693044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5" grpId="0" animBg="1"/>
      <p:bldP spid="491536" grpId="0" animBg="1"/>
      <p:bldP spid="491537" grpId="0" animBg="1"/>
      <p:bldP spid="491538" grpId="0" animBg="1"/>
      <p:bldP spid="491539" grpId="0" animBg="1"/>
      <p:bldP spid="4915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/>
              <a:t>模式的组成</a:t>
            </a:r>
            <a:endParaRPr lang="zh-CN" alt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2309786" y="1285860"/>
            <a:ext cx="7931150" cy="2305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DAO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模式的组成部分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数据库连接和关闭工具类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了数据访问代码和业务逻辑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了不同数据库实现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3595" name="Picture 2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79577" y="3501009"/>
            <a:ext cx="6916737" cy="3152775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782" y="285729"/>
            <a:ext cx="4494830" cy="523220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/>
              <a:t>Properties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07568" y="1196752"/>
            <a:ext cx="7572428" cy="46966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BaseDao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private String driver =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com.mysql.jdbc.Driver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String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jdbc:mysql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://localhost:3306/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epet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 String user = "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epetadmin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private 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password= “0000"; 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Connection conn = null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Connection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getConnection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if(conn==null){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try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Class.forName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(driver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conn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DriverManager.getConnection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 user, password);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 (Exception e)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{//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省略代码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}	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return conn;// 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返回连接对象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9616" y="1556792"/>
            <a:ext cx="5904656" cy="108012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8209" y="3236407"/>
            <a:ext cx="2063919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修改后需重新编译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752184" y="2780928"/>
            <a:ext cx="428628" cy="3639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991544" y="6026418"/>
            <a:ext cx="8077900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zh-CN" altLang="en-US" sz="2000" b="1" dirty="0"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ea typeface="微软雅黑" panose="020B0503020204020204" pitchFamily="34" charset="-122"/>
              </a:rPr>
              <a:t>用户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脱离程序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本身</a:t>
            </a:r>
            <a:r>
              <a:rPr lang="zh-CN" altLang="en-US" sz="2000" b="1" dirty="0">
                <a:ea typeface="微软雅黑" panose="020B0503020204020204" pitchFamily="34" charset="-122"/>
              </a:rPr>
              <a:t>修改</a:t>
            </a:r>
            <a:r>
              <a:rPr lang="zh-CN" altLang="en-US" sz="2000" b="1" dirty="0">
                <a:ea typeface="微软雅黑" panose="020B0503020204020204" pitchFamily="34" charset="-122"/>
              </a:rPr>
              <a:t>相关的变量</a:t>
            </a:r>
            <a:r>
              <a:rPr lang="zh-CN" altLang="en-US" sz="2000" b="1" dirty="0">
                <a:ea typeface="微软雅黑" panose="020B0503020204020204" pitchFamily="34" charset="-122"/>
              </a:rPr>
              <a:t>设置</a:t>
            </a:r>
            <a:r>
              <a:rPr lang="en-US" altLang="zh-CN" sz="2000" b="1" dirty="0"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使用配置文件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96" y="285728"/>
            <a:ext cx="3528516" cy="523220"/>
          </a:xfrm>
        </p:spPr>
        <p:txBody>
          <a:bodyPr/>
          <a:lstStyle/>
          <a:p>
            <a:r>
              <a:rPr lang="en-US" altLang="zh-CN" dirty="0" smtClean="0"/>
              <a:t>properties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中的配置文件常为</a:t>
            </a:r>
            <a:r>
              <a:rPr lang="en-US" altLang="zh-CN" dirty="0"/>
              <a:t>properties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后缀为</a:t>
            </a:r>
            <a:r>
              <a:rPr lang="en-US" altLang="zh-CN" dirty="0" smtClean="0"/>
              <a:t>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是“键＝值”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zh-CN" altLang="zh-CN" dirty="0" smtClean="0"/>
              <a:t>用</a:t>
            </a:r>
            <a:r>
              <a:rPr lang="zh-CN" altLang="zh-CN" dirty="0"/>
              <a:t>“＃”来</a:t>
            </a:r>
            <a:r>
              <a:rPr lang="zh-CN" altLang="zh-CN" dirty="0" smtClean="0"/>
              <a:t>注释</a:t>
            </a:r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3212976"/>
            <a:ext cx="387807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0016" y="3841768"/>
            <a:ext cx="4248472" cy="124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rgbClr val="FF0000"/>
                </a:solidFill>
                <a:latin typeface="+mn-lt"/>
              </a:rPr>
              <a:t>driver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com.mysql.jdbc.Driver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 err="1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jdbc:mysql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://localhost:3306/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epet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rgbClr val="FF0000"/>
                </a:solidFill>
                <a:latin typeface="+mn-lt"/>
              </a:rPr>
              <a:t>username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epetadmin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rgbClr val="FF0000"/>
                </a:solidFill>
                <a:latin typeface="+mn-lt"/>
              </a:rPr>
              <a:t>password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=0000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0016" y="3841767"/>
            <a:ext cx="720080" cy="30731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6690" y="2876362"/>
            <a:ext cx="453407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6744072" y="3368704"/>
            <a:ext cx="0" cy="420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04112" y="3861049"/>
            <a:ext cx="2448272" cy="30731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234882" y="2852937"/>
            <a:ext cx="453407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8472264" y="3345279"/>
            <a:ext cx="0" cy="420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216" y="285728"/>
            <a:ext cx="2448396" cy="523220"/>
          </a:xfrm>
        </p:spPr>
        <p:txBody>
          <a:bodyPr/>
          <a:lstStyle/>
          <a:p>
            <a:r>
              <a:rPr lang="zh-CN" altLang="en-US" dirty="0"/>
              <a:t>读取配置文件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</a:t>
            </a:r>
            <a:r>
              <a:rPr lang="en-US" altLang="zh-CN" dirty="0"/>
              <a:t>Properties</a:t>
            </a:r>
            <a:r>
              <a:rPr lang="zh-CN" altLang="en-US" dirty="0"/>
              <a:t>类来读取配置文件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919536" y="1877982"/>
          <a:ext cx="8462744" cy="328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79033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String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getProperty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key)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用指定的键在此属性列表中搜索属性。通过参数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key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得到其所对应的值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setProperty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key,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String value)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Hashtable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的方法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put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。通过调用基类的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put()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方法来设置键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load(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InputStream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从输入流中读取属性列表 （键和元素对）。通过对指定文件进行装载获取该文件中所有键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clear()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清除所装载的键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值对，该方法由基类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Hashtable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提供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671" marR="8667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6" y="285728"/>
            <a:ext cx="172831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308255" y="1214422"/>
            <a:ext cx="7148483" cy="149449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DAO</a:t>
            </a:r>
            <a:r>
              <a:rPr lang="zh-CN" altLang="en-US" dirty="0"/>
              <a:t>模式实现主人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模式实现宠物类型的查询</a:t>
            </a:r>
            <a:endParaRPr lang="zh-CN" altLang="en-US" dirty="0"/>
          </a:p>
          <a:p>
            <a:r>
              <a:rPr lang="zh-CN" altLang="en-US" dirty="0" smtClean="0"/>
              <a:t>实现主人领养宠物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824192" y="285728"/>
            <a:ext cx="2664420" cy="523220"/>
          </a:xfrm>
        </p:spPr>
        <p:txBody>
          <a:bodyPr/>
          <a:lstStyle/>
          <a:p>
            <a:r>
              <a:rPr lang="zh-CN" altLang="en-US" dirty="0"/>
              <a:t>读取配置文件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195980" y="1052737"/>
            <a:ext cx="7572428" cy="49844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BaseDao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省略变量定义代码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static{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init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init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Properties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Properties();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String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configFile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database.properties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zh-CN" altLang="en-US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InputStream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BaseDao.class.getClassLoader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.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getResourceAsStream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configFile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try {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params.load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(is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} catch (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IOException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e)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{//….}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driver=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params.getProperty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("driver");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params.getProperty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user=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params.getProperty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("user");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password=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params.getProperty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("password");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} 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省略其他方法代码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……}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7728" y="2780928"/>
            <a:ext cx="4536504" cy="32403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47728" y="3104964"/>
            <a:ext cx="5328592" cy="61206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7728" y="4509120"/>
            <a:ext cx="4752528" cy="11521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968209" y="2228290"/>
            <a:ext cx="1609825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配置文件路径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48328" y="2796635"/>
            <a:ext cx="1640372" cy="77638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加载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配置文件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到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输入流中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95800" y="3969060"/>
            <a:ext cx="2160240" cy="32403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960097" y="3884486"/>
            <a:ext cx="2767969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从输入流中读取属性列表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540308" y="4802144"/>
            <a:ext cx="2092196" cy="715089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根据指定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的键获取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对应的值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639616" y="1628800"/>
            <a:ext cx="1296144" cy="61206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295801" y="1724243"/>
            <a:ext cx="3706703" cy="408623"/>
          </a:xfrm>
          <a:prstGeom prst="wedgeRoundRectCallout">
            <a:avLst>
              <a:gd name="adj1" fmla="val -31236"/>
              <a:gd name="adj2" fmla="val 5199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静态代码块中调用，类加载时执行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08368" y="285728"/>
            <a:ext cx="1080244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8180234" cy="514353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什么是</a:t>
            </a:r>
            <a:r>
              <a:rPr lang="en-US" altLang="zh-CN" dirty="0">
                <a:solidFill>
                  <a:srgbClr val="000000"/>
                </a:solidFill>
              </a:rPr>
              <a:t>DAO</a:t>
            </a:r>
            <a:r>
              <a:rPr lang="zh-CN" altLang="en-US" dirty="0">
                <a:solidFill>
                  <a:srgbClr val="000000"/>
                </a:solidFill>
              </a:rPr>
              <a:t>？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DAO</a:t>
            </a:r>
            <a:r>
              <a:rPr lang="zh-CN" altLang="en-US" dirty="0">
                <a:solidFill>
                  <a:srgbClr val="000000"/>
                </a:solidFill>
              </a:rPr>
              <a:t>模式的作用是什么？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DAO</a:t>
            </a:r>
            <a:r>
              <a:rPr lang="zh-CN" altLang="en-US" dirty="0">
                <a:solidFill>
                  <a:srgbClr val="000000"/>
                </a:solidFill>
              </a:rPr>
              <a:t>是由哪几部分组成的</a:t>
            </a:r>
            <a:r>
              <a:rPr lang="zh-CN" altLang="en-US" dirty="0" smtClean="0">
                <a:solidFill>
                  <a:srgbClr val="000000"/>
                </a:solidFill>
              </a:rPr>
              <a:t>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JDBC</a:t>
            </a:r>
            <a:r>
              <a:rPr lang="zh-CN" altLang="en-US" dirty="0" smtClean="0">
                <a:solidFill>
                  <a:srgbClr val="000000"/>
                </a:solidFill>
              </a:rPr>
              <a:t>操作中哪些地方建议读取配置文件？为什么？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9697" y="285728"/>
            <a:ext cx="7128917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课堂操作</a:t>
            </a:r>
            <a:r>
              <a:rPr lang="en-US" altLang="zh-CN" dirty="0" smtClean="0"/>
              <a:t>——</a:t>
            </a:r>
            <a:r>
              <a:rPr lang="zh-CN" altLang="en-US" dirty="0"/>
              <a:t>实现宠物主人登录的数据访问</a:t>
            </a:r>
            <a:endParaRPr lang="zh-CN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创建数据库表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主人表</a:t>
            </a:r>
            <a:r>
              <a:rPr lang="en-US" dirty="0" smtClean="0"/>
              <a:t>master(</a:t>
            </a:r>
            <a:r>
              <a:rPr lang="en-US" dirty="0" err="1" smtClean="0"/>
              <a:t>id,name,password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宠物种类表</a:t>
            </a:r>
            <a:r>
              <a:rPr lang="en-US" dirty="0" err="1" smtClean="0"/>
              <a:t>pet_type</a:t>
            </a:r>
            <a:r>
              <a:rPr lang="en-US" dirty="0" smtClean="0"/>
              <a:t>(</a:t>
            </a:r>
            <a:r>
              <a:rPr lang="en-US" dirty="0" err="1" smtClean="0"/>
              <a:t>id,name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宠物表</a:t>
            </a:r>
            <a:r>
              <a:rPr lang="en-US" dirty="0" smtClean="0"/>
              <a:t>pet(</a:t>
            </a:r>
            <a:r>
              <a:rPr lang="en-US" dirty="0" err="1" smtClean="0"/>
              <a:t>id,master_id,name,type_id,health,love</a:t>
            </a:r>
            <a:r>
              <a:rPr lang="en-US" dirty="0" smtClean="0"/>
              <a:t>, </a:t>
            </a:r>
            <a:r>
              <a:rPr lang="en-US" dirty="0" err="1" smtClean="0"/>
              <a:t>adopt_time,status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创建数据库工具类</a:t>
            </a:r>
            <a:r>
              <a:rPr lang="en-US" altLang="zh-CN" dirty="0" err="1" smtClean="0"/>
              <a:t>BaseDao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实体类</a:t>
            </a:r>
            <a:r>
              <a:rPr lang="en-US" altLang="zh-CN" dirty="0"/>
              <a:t>Master</a:t>
            </a:r>
            <a:r>
              <a:rPr lang="zh-CN" altLang="en-US" dirty="0"/>
              <a:t>，与表</a:t>
            </a:r>
            <a:r>
              <a:rPr lang="en-US" altLang="zh-CN" dirty="0"/>
              <a:t>master 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zh-CN" dirty="0" smtClean="0"/>
              <a:t>MasterDao 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MasterDao</a:t>
            </a:r>
            <a:r>
              <a:rPr lang="zh-CN" altLang="en-US" dirty="0" smtClean="0"/>
              <a:t>的实现类，实现查询方法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6964" y="285729"/>
            <a:ext cx="6781650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课堂操作</a:t>
            </a:r>
            <a:r>
              <a:rPr lang="en-US" altLang="zh-CN" dirty="0" smtClean="0"/>
              <a:t>——</a:t>
            </a:r>
            <a:r>
              <a:rPr lang="zh-CN" altLang="en-US" dirty="0"/>
              <a:t>实现宠物主人登录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/>
            <a:r>
              <a:rPr lang="zh-CN" altLang="en-US" dirty="0" smtClean="0"/>
              <a:t>测试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</a:t>
            </a:r>
            <a:endParaRPr lang="zh-CN" altLang="en-US" dirty="0"/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完成主人的登录验证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grpSp>
        <p:nvGrpSpPr>
          <p:cNvPr id="12" name="组合 1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432350"/>
            <a:ext cx="3718873" cy="183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04" y="3432349"/>
            <a:ext cx="3668721" cy="183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761" y="285729"/>
            <a:ext cx="6552853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课堂操作</a:t>
            </a:r>
            <a:r>
              <a:rPr lang="en-US" altLang="zh-CN" dirty="0" smtClean="0"/>
              <a:t>——</a:t>
            </a:r>
            <a:r>
              <a:rPr lang="zh-CN" altLang="en-US" dirty="0"/>
              <a:t>实现宠物主人登录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定义</a:t>
            </a:r>
            <a:r>
              <a:rPr lang="zh-CN" altLang="en-US" dirty="0"/>
              <a:t>测试类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代码进入验证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注意</a:t>
            </a:r>
            <a:r>
              <a:rPr lang="zh-CN" altLang="en-US" dirty="0"/>
              <a:t>编写</a:t>
            </a:r>
            <a:r>
              <a:rPr lang="zh-CN" altLang="en-US" dirty="0" smtClean="0"/>
              <a:t>注释</a:t>
            </a:r>
            <a:endParaRPr lang="en-US" altLang="zh-CN" dirty="0" smtClean="0"/>
          </a:p>
        </p:txBody>
      </p:sp>
      <p:grpSp>
        <p:nvGrpSpPr>
          <p:cNvPr id="3" name="组合 1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2" y="285728"/>
            <a:ext cx="3392480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使用实体类传递数据 </a:t>
            </a:r>
            <a:endParaRPr lang="zh-CN" alt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8074026" cy="5010170"/>
          </a:xfrm>
        </p:spPr>
        <p:txBody>
          <a:bodyPr/>
          <a:lstStyle/>
          <a:p>
            <a:r>
              <a:rPr lang="zh-CN" altLang="en-US" dirty="0"/>
              <a:t>数据访问代码和业务逻辑代码之间通过</a:t>
            </a:r>
            <a:r>
              <a:rPr lang="zh-CN" altLang="en-US" dirty="0">
                <a:solidFill>
                  <a:srgbClr val="C00000"/>
                </a:solidFill>
              </a:rPr>
              <a:t>实体类</a:t>
            </a:r>
            <a:r>
              <a:rPr lang="zh-CN" altLang="en-US" dirty="0"/>
              <a:t>来传输数据</a:t>
            </a:r>
            <a:endParaRPr lang="zh-CN" altLang="en-US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351088" y="2420938"/>
            <a:ext cx="7129462" cy="2681288"/>
            <a:chOff x="521" y="1525"/>
            <a:chExt cx="4491" cy="1689"/>
          </a:xfrm>
        </p:grpSpPr>
        <p:graphicFrame>
          <p:nvGraphicFramePr>
            <p:cNvPr id="501768" name="Object 8"/>
            <p:cNvGraphicFramePr>
              <a:graphicFrameLocks noChangeAspect="1"/>
            </p:cNvGraphicFramePr>
            <p:nvPr/>
          </p:nvGraphicFramePr>
          <p:xfrm>
            <a:off x="3878" y="2023"/>
            <a:ext cx="1134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6" name="Visio" r:id="rId1" imgW="902970" imgH="902970" progId="Visio.Drawing.11">
                    <p:embed/>
                  </p:oleObj>
                </mc:Choice>
                <mc:Fallback>
                  <p:oleObj name="Visio" r:id="rId1" imgW="902970" imgH="902970" progId="Visio.Drawing.11">
                    <p:embed/>
                    <p:pic>
                      <p:nvPicPr>
                        <p:cNvPr id="0" name="图片 4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023"/>
                          <a:ext cx="1134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0" name="Object 10"/>
            <p:cNvGraphicFramePr>
              <a:graphicFrameLocks noChangeAspect="1"/>
            </p:cNvGraphicFramePr>
            <p:nvPr/>
          </p:nvGraphicFramePr>
          <p:xfrm>
            <a:off x="521" y="2069"/>
            <a:ext cx="158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" name="Visio" r:id="rId3" imgW="1851660" imgH="1332230" progId="Visio.Drawing.11">
                    <p:embed/>
                  </p:oleObj>
                </mc:Choice>
                <mc:Fallback>
                  <p:oleObj name="Visio" r:id="rId3" imgW="1851660" imgH="1332230" progId="Visio.Drawing.11">
                    <p:embed/>
                    <p:pic>
                      <p:nvPicPr>
                        <p:cNvPr id="0" name="图片 4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069"/>
                          <a:ext cx="158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71" name="AutoShape 11"/>
            <p:cNvSpPr>
              <a:spLocks noChangeArrowheads="1"/>
            </p:cNvSpPr>
            <p:nvPr/>
          </p:nvSpPr>
          <p:spPr bwMode="auto">
            <a:xfrm>
              <a:off x="2109" y="2386"/>
              <a:ext cx="1671" cy="462"/>
            </a:xfrm>
            <a:prstGeom prst="leftRightArrow">
              <a:avLst>
                <a:gd name="adj1" fmla="val 50000"/>
                <a:gd name="adj2" fmla="val 77930"/>
              </a:avLst>
            </a:prstGeom>
            <a:solidFill>
              <a:schemeClr val="accent5">
                <a:lumMod val="50000"/>
              </a:schemeClr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501772" name="AutoShape 12"/>
            <p:cNvSpPr>
              <a:spLocks noChangeArrowheads="1"/>
            </p:cNvSpPr>
            <p:nvPr/>
          </p:nvSpPr>
          <p:spPr bwMode="gray">
            <a:xfrm>
              <a:off x="748" y="1525"/>
              <a:ext cx="1225" cy="36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2000" b="1" dirty="0"/>
                <a:t>业务</a:t>
              </a:r>
              <a:r>
                <a:rPr lang="zh-CN" altLang="en-US" sz="2000" b="1" dirty="0"/>
                <a:t>逻辑代码</a:t>
              </a:r>
              <a:endParaRPr lang="zh-CN" altLang="en-US" sz="2000" b="1" dirty="0"/>
            </a:p>
          </p:txBody>
        </p:sp>
        <p:sp>
          <p:nvSpPr>
            <p:cNvPr id="501773" name="AutoShape 13"/>
            <p:cNvSpPr>
              <a:spLocks noChangeArrowheads="1"/>
            </p:cNvSpPr>
            <p:nvPr/>
          </p:nvSpPr>
          <p:spPr bwMode="gray">
            <a:xfrm>
              <a:off x="3787" y="1570"/>
              <a:ext cx="1180" cy="36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2000" b="1" dirty="0"/>
                <a:t>数据</a:t>
              </a:r>
              <a:r>
                <a:rPr lang="zh-CN" altLang="en-US" sz="2000" b="1" dirty="0"/>
                <a:t>访问代码</a:t>
              </a:r>
              <a:endParaRPr lang="zh-CN" altLang="en-US" sz="2000" b="1" dirty="0"/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3088" y="4714884"/>
            <a:ext cx="1693044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036218" cy="5143536"/>
          </a:xfrm>
        </p:spPr>
        <p:txBody>
          <a:bodyPr/>
          <a:lstStyle/>
          <a:p>
            <a:r>
              <a:rPr lang="zh-CN" altLang="en-US" dirty="0" smtClean="0"/>
              <a:t>实体类特征</a:t>
            </a:r>
            <a:endParaRPr lang="en-US" altLang="zh-CN" dirty="0" smtClean="0"/>
          </a:p>
          <a:p>
            <a:pPr lvl="1"/>
            <a:r>
              <a:rPr lang="zh-CN" altLang="en-US" dirty="0"/>
              <a:t>属性一般使用</a:t>
            </a:r>
            <a:r>
              <a:rPr lang="en-US" altLang="zh-CN" kern="1200" dirty="0">
                <a:ea typeface="+mn-ea"/>
                <a:cs typeface="Arial" panose="020B0604020202020204" pitchFamily="34" charset="0"/>
              </a:rPr>
              <a:t>private</a:t>
            </a:r>
            <a:r>
              <a:rPr lang="zh-CN" altLang="en-US" dirty="0" smtClean="0"/>
              <a:t>修饰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/>
              <a:t>public</a:t>
            </a:r>
            <a:r>
              <a:rPr lang="zh-CN" altLang="en-US" dirty="0" smtClean="0"/>
              <a:t>修饰的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</a:t>
            </a:r>
            <a:r>
              <a:rPr lang="zh-CN" altLang="en-US" dirty="0"/>
              <a:t>类提供无参构造</a:t>
            </a:r>
            <a:r>
              <a:rPr lang="zh-CN" altLang="en-US" dirty="0" smtClean="0"/>
              <a:t>方法，根据业务提供有参构造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/>
              <a:t>java.io.Serializable</a:t>
            </a:r>
            <a:r>
              <a:rPr lang="zh-CN" altLang="en-US" dirty="0"/>
              <a:t>接口，支持序列化机制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88088" y="285728"/>
            <a:ext cx="3600524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使用实体类传递数据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381501" y="285728"/>
            <a:ext cx="6107112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课堂操作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实现宠物类型的查询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357298"/>
            <a:ext cx="7748215" cy="415290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在上机练习</a:t>
            </a:r>
            <a:r>
              <a:rPr lang="en-US" dirty="0" smtClean="0"/>
              <a:t>2</a:t>
            </a:r>
            <a:r>
              <a:rPr lang="zh-CN" altLang="en-US" dirty="0" smtClean="0"/>
              <a:t>的基础上，实现查询宠物类型和根据宠物名称查找宠物编号功能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如果登录成功，则显示宠物类型名称。选择宠物类型后，显示宠物类型编号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如果登录不成功则不显示宠物类型名称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3" name="组合 12"/>
          <p:cNvGrpSpPr/>
          <p:nvPr/>
        </p:nvGrpSpPr>
        <p:grpSpPr>
          <a:xfrm>
            <a:off x="1666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7170" name="Picture 2" descr="图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295650"/>
            <a:ext cx="4458070" cy="273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92" y="3782864"/>
            <a:ext cx="4476491" cy="23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867" y="285729"/>
            <a:ext cx="635874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课堂操作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实现主人领养宠物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要点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实体类传递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kern="1200" dirty="0">
                <a:ea typeface="+mn-ea"/>
                <a:cs typeface="Arial" panose="020B0604020202020204" pitchFamily="34" charset="0"/>
              </a:rPr>
              <a:t>DAO</a:t>
            </a:r>
            <a:r>
              <a:rPr lang="zh-CN" altLang="en-US" dirty="0"/>
              <a:t>模式</a:t>
            </a:r>
            <a:endParaRPr lang="zh-CN" altLang="en-US" dirty="0"/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 smtClean="0"/>
              <a:t>在上机练习</a:t>
            </a:r>
            <a:r>
              <a:rPr lang="en-US" dirty="0" smtClean="0"/>
              <a:t>3</a:t>
            </a:r>
            <a:r>
              <a:rPr lang="zh-CN" altLang="en-US" dirty="0" smtClean="0"/>
              <a:t>的基础上，实现主人领养宠物的功能</a:t>
            </a:r>
            <a:endParaRPr lang="zh-CN" altLang="en-US" dirty="0"/>
          </a:p>
        </p:txBody>
      </p:sp>
      <p:grpSp>
        <p:nvGrpSpPr>
          <p:cNvPr id="7" name="组合 1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46" y="3714753"/>
            <a:ext cx="3202042" cy="21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88" y="3728155"/>
            <a:ext cx="3170907" cy="218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825" y="285729"/>
            <a:ext cx="5976788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课堂操作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实现主人领养宠物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788274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实现</a:t>
            </a:r>
            <a:r>
              <a:rPr lang="zh-CN" altLang="en-US" dirty="0" smtClean="0"/>
              <a:t>思路</a:t>
            </a:r>
            <a:endParaRPr lang="zh-CN" alt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/>
              <a:t>定义实体类</a:t>
            </a:r>
            <a:r>
              <a:rPr lang="en-US" sz="2000" kern="1200" dirty="0">
                <a:ea typeface="+mn-ea"/>
                <a:cs typeface="Arial" panose="020B0604020202020204" pitchFamily="34" charset="0"/>
              </a:rPr>
              <a:t>Pet</a:t>
            </a:r>
            <a:endParaRPr lang="en-US" altLang="zh-CN" sz="2000" kern="1200" dirty="0">
              <a:ea typeface="+mn-ea"/>
              <a:cs typeface="Arial" panose="020B0604020202020204" pitchFamily="34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/>
              <a:t>定义</a:t>
            </a:r>
            <a:r>
              <a:rPr lang="en-US" kern="1200" dirty="0" err="1">
                <a:ea typeface="+mn-ea"/>
                <a:cs typeface="Arial" panose="020B0604020202020204" pitchFamily="34" charset="0"/>
              </a:rPr>
              <a:t>PetDao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/>
              <a:t>定义实现类</a:t>
            </a:r>
            <a:r>
              <a:rPr lang="en-US" kern="1200" dirty="0" err="1">
                <a:ea typeface="+mn-ea"/>
                <a:cs typeface="Arial" panose="020B0604020202020204" pitchFamily="34" charset="0"/>
              </a:rPr>
              <a:t>PetDaoMySQLImpl</a:t>
            </a:r>
            <a:r>
              <a:rPr lang="zh-CN" altLang="en-US" dirty="0" smtClean="0"/>
              <a:t>，实现</a:t>
            </a:r>
            <a:r>
              <a:rPr lang="en-US" kern="1200" dirty="0" err="1">
                <a:ea typeface="+mn-ea"/>
                <a:cs typeface="Arial" panose="020B0604020202020204" pitchFamily="34" charset="0"/>
              </a:rPr>
              <a:t>PetDao</a:t>
            </a:r>
            <a:r>
              <a:rPr lang="zh-CN" altLang="en-US" dirty="0" smtClean="0"/>
              <a:t>接口的</a:t>
            </a:r>
            <a:r>
              <a:rPr lang="en-US" kern="1200" dirty="0" err="1">
                <a:ea typeface="+mn-ea"/>
                <a:cs typeface="Arial" panose="020B0604020202020204" pitchFamily="34" charset="0"/>
              </a:rPr>
              <a:t>adoptPet</a:t>
            </a:r>
            <a:r>
              <a:rPr lang="en-US" altLang="zh-CN" kern="1200" dirty="0">
                <a:ea typeface="+mn-ea"/>
                <a:cs typeface="Arial" panose="020B0604020202020204" pitchFamily="34" charset="0"/>
              </a:rPr>
              <a:t> () </a:t>
            </a:r>
            <a:r>
              <a:rPr lang="zh-CN" altLang="en-US" dirty="0" smtClean="0"/>
              <a:t>方法，完成领养宠物的功能</a:t>
            </a:r>
            <a:endParaRPr lang="zh-CN" alt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/>
              <a:t>修改测试类</a:t>
            </a:r>
            <a:r>
              <a:rPr lang="en-US" kern="1200" dirty="0">
                <a:ea typeface="+mn-ea"/>
                <a:cs typeface="Arial" panose="020B0604020202020204" pitchFamily="34" charset="0"/>
              </a:rPr>
              <a:t>Test</a:t>
            </a:r>
            <a:r>
              <a:rPr lang="zh-CN" altLang="en-US" dirty="0" smtClean="0"/>
              <a:t>，测试领养宠物功能</a:t>
            </a:r>
            <a:endParaRPr lang="zh-CN" altLang="en-US" dirty="0"/>
          </a:p>
        </p:txBody>
      </p:sp>
      <p:grpSp>
        <p:nvGrpSpPr>
          <p:cNvPr id="9" name="组合 19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44" y="285728"/>
            <a:ext cx="1677968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DAO</a:t>
            </a:r>
            <a:r>
              <a:rPr lang="zh-CN" altLang="en-US" dirty="0"/>
              <a:t>模式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Properties</a:t>
            </a:r>
            <a:r>
              <a:rPr lang="zh-CN" altLang="en-US" dirty="0"/>
              <a:t>类读取配置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实体类传递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3454" y="1052736"/>
            <a:ext cx="714380" cy="719772"/>
          </a:xfrm>
          <a:prstGeom prst="rect">
            <a:avLst/>
          </a:prstGeom>
          <a:noFill/>
        </p:spPr>
      </p:pic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72264" y="198884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7300" y="1124744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72264" y="1556792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453587" y="285751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855640" y="1196753"/>
            <a:ext cx="7560840" cy="440120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lt"/>
                <a:ea typeface="+mn-ea"/>
                <a:cs typeface="Arial" panose="020B0604020202020204" pitchFamily="34" charset="0"/>
              </a:rPr>
              <a:t>为解决业务代码和数据访问代码的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紧耦合</a:t>
            </a:r>
            <a:r>
              <a:rPr lang="zh-CN" altLang="en-US" sz="2000" b="1" dirty="0">
                <a:latin typeface="+mn-lt"/>
                <a:ea typeface="+mn-ea"/>
                <a:cs typeface="Arial" panose="020B0604020202020204" pitchFamily="34" charset="0"/>
              </a:rPr>
              <a:t>给修改和维护代码带来的不便，推荐使用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模式封装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JDBC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组成部分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模式的优势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 使用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Properties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类读取配置文件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422" name="AutoShape 3"/>
          <p:cNvSpPr/>
          <p:nvPr/>
        </p:nvSpPr>
        <p:spPr bwMode="auto">
          <a:xfrm>
            <a:off x="4851434" y="3828256"/>
            <a:ext cx="216024" cy="74504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0424" name="TextBox 12"/>
          <p:cNvSpPr txBox="1">
            <a:spLocks noChangeArrowheads="1"/>
          </p:cNvSpPr>
          <p:nvPr/>
        </p:nvSpPr>
        <p:spPr bwMode="auto">
          <a:xfrm>
            <a:off x="4655840" y="3797032"/>
            <a:ext cx="4896544" cy="70788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隔离了数据访问代码和业务逻辑代码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隔离了不同数据库实现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426" name="TextBox 15"/>
          <p:cNvSpPr txBox="1">
            <a:spLocks noChangeArrowheads="1"/>
          </p:cNvSpPr>
          <p:nvPr/>
        </p:nvSpPr>
        <p:spPr bwMode="auto">
          <a:xfrm>
            <a:off x="1199457" y="3388930"/>
            <a:ext cx="181927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模式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427" name="AutoShape 3"/>
          <p:cNvSpPr/>
          <p:nvPr/>
        </p:nvSpPr>
        <p:spPr bwMode="auto">
          <a:xfrm>
            <a:off x="2639618" y="1124744"/>
            <a:ext cx="216023" cy="482453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073704" y="2084678"/>
            <a:ext cx="288032" cy="151216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007768" y="2100832"/>
            <a:ext cx="3600400" cy="132343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latin typeface="+mn-lt"/>
                <a:ea typeface="+mn-ea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接口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latin typeface="+mn-lt"/>
                <a:ea typeface="+mn-ea"/>
                <a:cs typeface="Arial" panose="020B0604020202020204" pitchFamily="34" charset="0"/>
              </a:rPr>
              <a:t>DAO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实现类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实体类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数据库连接和关闭工具类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4842640" y="4892249"/>
            <a:ext cx="214006" cy="7798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4548336" y="4797153"/>
            <a:ext cx="6156176" cy="101566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000" b="1" dirty="0">
                <a:latin typeface="+mn-lt"/>
                <a:ea typeface="+mn-ea"/>
                <a:cs typeface="Arial" panose="020B0604020202020204" pitchFamily="34" charset="0"/>
              </a:rPr>
              <a:t>优势：能够</a:t>
            </a:r>
            <a:r>
              <a:rPr lang="zh-CN" altLang="en-US" sz="2000" b="1" dirty="0">
                <a:latin typeface="+mn-lt"/>
                <a:ea typeface="+mn-ea"/>
                <a:cs typeface="Arial" panose="020B0604020202020204" pitchFamily="34" charset="0"/>
              </a:rPr>
              <a:t>脱离程序本身去修改相关的变量</a:t>
            </a:r>
            <a:r>
              <a:rPr lang="zh-CN" altLang="en-US" sz="2000" b="1" dirty="0">
                <a:latin typeface="+mn-lt"/>
                <a:ea typeface="+mn-ea"/>
                <a:cs typeface="Arial" panose="020B0604020202020204" pitchFamily="34" charset="0"/>
              </a:rPr>
              <a:t>设置</a:t>
            </a:r>
            <a:endParaRPr lang="en-US" altLang="zh-CN" sz="2000" b="1" dirty="0">
              <a:latin typeface="+mn-lt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latin typeface="+mn-lt"/>
                <a:ea typeface="+mn-ea"/>
                <a:cs typeface="Arial" panose="020B0604020202020204" pitchFamily="34" charset="0"/>
              </a:rPr>
              <a:t>Properties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配置文件：由键</a:t>
            </a:r>
            <a:r>
              <a:rPr lang="en-US" altLang="zh-CN" sz="2000" b="1" dirty="0">
                <a:latin typeface="+mn-ea"/>
                <a:ea typeface="+mn-ea"/>
                <a:cs typeface="Arial" panose="020B0604020202020204" pitchFamily="34" charset="0"/>
              </a:rPr>
              <a:t>-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值对组成</a:t>
            </a:r>
            <a:endParaRPr lang="en-US" altLang="zh-CN" sz="20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读取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配置文件：使用</a:t>
            </a:r>
            <a:r>
              <a:rPr lang="en-US" altLang="zh-CN" sz="2000" b="1" dirty="0">
                <a:latin typeface="+mn-lt"/>
                <a:ea typeface="+mn-ea"/>
                <a:cs typeface="Arial" panose="020B0604020202020204" pitchFamily="34" charset="0"/>
              </a:rPr>
              <a:t>Properties</a:t>
            </a:r>
            <a:r>
              <a:rPr lang="zh-CN" altLang="en-US" sz="2000" b="1" dirty="0">
                <a:latin typeface="+mn-ea"/>
                <a:ea typeface="+mn-ea"/>
                <a:cs typeface="Arial" panose="020B0604020202020204" pitchFamily="34" charset="0"/>
              </a:rPr>
              <a:t>类相应方法</a:t>
            </a:r>
            <a:endParaRPr lang="zh-CN" altLang="en-US" sz="20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/>
        </p:nvSpPr>
        <p:spPr bwMode="invGray">
          <a:xfrm rot="16200000">
            <a:off x="5592319" y="1919045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invGray">
          <a:xfrm rot="3465783">
            <a:off x="6533377" y="4175029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invGray">
          <a:xfrm rot="7535209">
            <a:off x="4833450" y="4097682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invGray">
          <a:xfrm>
            <a:off x="6880226" y="296125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invGray">
          <a:xfrm rot="-10800000">
            <a:off x="4470400" y="3026338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black">
          <a:xfrm>
            <a:off x="4216401" y="3061158"/>
            <a:ext cx="3743325" cy="519351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grpSp>
        <p:nvGrpSpPr>
          <p:cNvPr id="25" name="Group 13"/>
          <p:cNvGrpSpPr/>
          <p:nvPr/>
        </p:nvGrpSpPr>
        <p:grpSpPr bwMode="auto">
          <a:xfrm>
            <a:off x="4008438" y="2978712"/>
            <a:ext cx="360362" cy="360362"/>
            <a:chOff x="1565" y="2659"/>
            <a:chExt cx="227" cy="227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8" name="Group 16"/>
          <p:cNvGrpSpPr/>
          <p:nvPr/>
        </p:nvGrpSpPr>
        <p:grpSpPr bwMode="auto">
          <a:xfrm>
            <a:off x="4679633" y="4547176"/>
            <a:ext cx="360362" cy="360362"/>
            <a:chOff x="2109" y="3612"/>
            <a:chExt cx="227" cy="227"/>
          </a:xfrm>
        </p:grpSpPr>
        <p:sp>
          <p:nvSpPr>
            <p:cNvPr id="29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19"/>
          <p:cNvGrpSpPr/>
          <p:nvPr/>
        </p:nvGrpSpPr>
        <p:grpSpPr bwMode="auto">
          <a:xfrm rot="18296822">
            <a:off x="5809532" y="1316588"/>
            <a:ext cx="360362" cy="360362"/>
            <a:chOff x="3470" y="1706"/>
            <a:chExt cx="227" cy="227"/>
          </a:xfrm>
        </p:grpSpPr>
        <p:sp>
          <p:nvSpPr>
            <p:cNvPr id="32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" name="Group 22"/>
          <p:cNvGrpSpPr/>
          <p:nvPr/>
        </p:nvGrpSpPr>
        <p:grpSpPr bwMode="auto">
          <a:xfrm>
            <a:off x="7751763" y="2907274"/>
            <a:ext cx="360362" cy="360362"/>
            <a:chOff x="3923" y="2659"/>
            <a:chExt cx="227" cy="227"/>
          </a:xfrm>
        </p:grpSpPr>
        <p:sp>
          <p:nvSpPr>
            <p:cNvPr id="35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7" name="Group 25"/>
          <p:cNvGrpSpPr/>
          <p:nvPr/>
        </p:nvGrpSpPr>
        <p:grpSpPr bwMode="auto">
          <a:xfrm>
            <a:off x="7089796" y="4685410"/>
            <a:ext cx="360363" cy="360362"/>
            <a:chOff x="3515" y="3521"/>
            <a:chExt cx="227" cy="227"/>
          </a:xfrm>
        </p:grpSpPr>
        <p:sp>
          <p:nvSpPr>
            <p:cNvPr id="38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Oval 28"/>
          <p:cNvSpPr>
            <a:spLocks noChangeArrowheads="1"/>
          </p:cNvSpPr>
          <p:nvPr/>
        </p:nvSpPr>
        <p:spPr bwMode="gray">
          <a:xfrm>
            <a:off x="5105400" y="3116722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gray">
          <a:xfrm>
            <a:off x="5110164" y="3123072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gray">
          <a:xfrm>
            <a:off x="5232400" y="3116722"/>
            <a:ext cx="1690688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Oval 31"/>
          <p:cNvSpPr>
            <a:spLocks noChangeArrowheads="1"/>
          </p:cNvSpPr>
          <p:nvPr/>
        </p:nvSpPr>
        <p:spPr bwMode="gray">
          <a:xfrm>
            <a:off x="5214939" y="3089733"/>
            <a:ext cx="1690687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" name="Group 44"/>
          <p:cNvGrpSpPr/>
          <p:nvPr/>
        </p:nvGrpSpPr>
        <p:grpSpPr bwMode="auto">
          <a:xfrm>
            <a:off x="5316538" y="2634240"/>
            <a:ext cx="1522412" cy="1473200"/>
            <a:chOff x="2416" y="1890"/>
            <a:chExt cx="959" cy="928"/>
          </a:xfrm>
        </p:grpSpPr>
        <p:sp>
          <p:nvSpPr>
            <p:cNvPr id="45" name="Oval 32"/>
            <p:cNvSpPr>
              <a:spLocks noChangeArrowheads="1"/>
            </p:cNvSpPr>
            <p:nvPr/>
          </p:nvSpPr>
          <p:spPr bwMode="gray">
            <a:xfrm>
              <a:off x="2416" y="2194"/>
              <a:ext cx="959" cy="327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46" name="Oval 33"/>
            <p:cNvSpPr>
              <a:spLocks noChangeArrowheads="1"/>
            </p:cNvSpPr>
            <p:nvPr/>
          </p:nvSpPr>
          <p:spPr bwMode="gray">
            <a:xfrm>
              <a:off x="2430" y="1890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7" name="Oval 34"/>
            <p:cNvSpPr>
              <a:spLocks noChangeArrowheads="1"/>
            </p:cNvSpPr>
            <p:nvPr/>
          </p:nvSpPr>
          <p:spPr bwMode="gray">
            <a:xfrm>
              <a:off x="2441" y="1896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gray">
            <a:xfrm>
              <a:off x="2451" y="1905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9" name="Oval 36"/>
            <p:cNvSpPr>
              <a:spLocks noChangeArrowheads="1"/>
            </p:cNvSpPr>
            <p:nvPr/>
          </p:nvSpPr>
          <p:spPr bwMode="gray">
            <a:xfrm>
              <a:off x="2502" y="1928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50" name="Text Box 37"/>
          <p:cNvSpPr txBox="1">
            <a:spLocks noChangeArrowheads="1"/>
          </p:cNvSpPr>
          <p:nvPr/>
        </p:nvSpPr>
        <p:spPr bwMode="gray">
          <a:xfrm>
            <a:off x="5305270" y="3104141"/>
            <a:ext cx="1441421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600" b="1" dirty="0">
                <a:solidFill>
                  <a:srgbClr val="000000"/>
                </a:solidFill>
              </a:rPr>
              <a:t>JDBC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5524497" y="692697"/>
            <a:ext cx="100540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/>
              <a:t>读取</a:t>
            </a:r>
            <a:endParaRPr lang="en-US" altLang="zh-CN" sz="3200" b="1" dirty="0"/>
          </a:p>
        </p:txBody>
      </p:sp>
      <p:sp>
        <p:nvSpPr>
          <p:cNvPr id="53" name="Text Box 40"/>
          <p:cNvSpPr txBox="1">
            <a:spLocks noChangeArrowheads="1"/>
          </p:cNvSpPr>
          <p:nvPr/>
        </p:nvSpPr>
        <p:spPr bwMode="auto">
          <a:xfrm>
            <a:off x="8153401" y="2835837"/>
            <a:ext cx="100540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/>
              <a:t>查找</a:t>
            </a:r>
            <a:endParaRPr lang="en-US" altLang="zh-CN" sz="3200" b="1" dirty="0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7519490" y="4693225"/>
            <a:ext cx="100540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/>
              <a:t>保存</a:t>
            </a:r>
            <a:endParaRPr lang="en-US" altLang="zh-CN" sz="3200" b="1" dirty="0"/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001450" y="2835837"/>
            <a:ext cx="100540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647245" y="4566227"/>
            <a:ext cx="100540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/>
              <a:t>修改</a:t>
            </a:r>
            <a:endParaRPr lang="en-US" altLang="zh-CN" sz="3200" b="1" dirty="0"/>
          </a:p>
        </p:txBody>
      </p:sp>
      <p:sp>
        <p:nvSpPr>
          <p:cNvPr id="57" name="标题 56"/>
          <p:cNvSpPr>
            <a:spLocks noGrp="1"/>
          </p:cNvSpPr>
          <p:nvPr>
            <p:ph type="title"/>
          </p:nvPr>
        </p:nvSpPr>
        <p:spPr>
          <a:xfrm>
            <a:off x="7751764" y="285728"/>
            <a:ext cx="2736849" cy="523220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8" name="Rectangle 3"/>
          <p:cNvSpPr>
            <a:spLocks noGrp="1" noChangeArrowheads="1"/>
          </p:cNvSpPr>
          <p:nvPr>
            <p:ph idx="1"/>
          </p:nvPr>
        </p:nvSpPr>
        <p:spPr>
          <a:xfrm>
            <a:off x="2279576" y="5452266"/>
            <a:ext cx="7645398" cy="929063"/>
          </a:xfrm>
        </p:spPr>
        <p:txBody>
          <a:bodyPr/>
          <a:lstStyle/>
          <a:p>
            <a:r>
              <a:rPr lang="en-US" altLang="en-US" dirty="0" err="1" smtClean="0"/>
              <a:t>将程序中的数据在瞬时状态和持久状态间转换的机制</a:t>
            </a:r>
            <a:r>
              <a:rPr lang="zh-CN" altLang="en-US" dirty="0" smtClean="0"/>
              <a:t>即为</a:t>
            </a:r>
            <a:r>
              <a:rPr lang="zh-CN" altLang="en-US" dirty="0" smtClean="0">
                <a:solidFill>
                  <a:srgbClr val="FF0000"/>
                </a:solidFill>
              </a:rPr>
              <a:t>数据持久化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4328" y="285728"/>
            <a:ext cx="3284284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持久化的实现方式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</a:t>
            </a:r>
            <a:endParaRPr lang="zh-CN" altLang="en-US"/>
          </a:p>
          <a:p>
            <a:r>
              <a:rPr lang="zh-CN" altLang="en-US"/>
              <a:t>普通文件</a:t>
            </a:r>
            <a:endParaRPr lang="zh-CN" altLang="en-US"/>
          </a:p>
          <a:p>
            <a:r>
              <a:rPr lang="en-US" altLang="zh-CN"/>
              <a:t>XML</a:t>
            </a:r>
            <a:r>
              <a:rPr lang="zh-CN" altLang="en-US"/>
              <a:t>文件</a:t>
            </a:r>
            <a:endParaRPr lang="zh-CN" altLang="en-US"/>
          </a:p>
        </p:txBody>
      </p:sp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2524101" y="3987820"/>
          <a:ext cx="11525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Visio" r:id="rId1" imgW="1196340" imgH="857885" progId="Visio.Drawing.11">
                  <p:embed/>
                </p:oleObj>
              </mc:Choice>
              <mc:Fallback>
                <p:oleObj name="Visio" r:id="rId1" imgW="1196340" imgH="857885" progId="Visio.Drawing.11">
                  <p:embed/>
                  <p:pic>
                    <p:nvPicPr>
                      <p:cNvPr id="0" name="图片 11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987820"/>
                        <a:ext cx="11525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6270601" y="3914795"/>
          <a:ext cx="1006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Visio" r:id="rId3" imgW="1038860" imgH="1038860" progId="Visio.Drawing.11">
                  <p:embed/>
                </p:oleObj>
              </mc:Choice>
              <mc:Fallback>
                <p:oleObj name="Visio" r:id="rId3" imgW="1038860" imgH="1038860" progId="Visio.Drawing.11">
                  <p:embed/>
                  <p:pic>
                    <p:nvPicPr>
                      <p:cNvPr id="0" name="图片 11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01" y="3914795"/>
                        <a:ext cx="10064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1" name="Object 9"/>
          <p:cNvGraphicFramePr>
            <a:graphicFrameLocks noChangeAspect="1"/>
          </p:cNvGraphicFramePr>
          <p:nvPr/>
        </p:nvGraphicFramePr>
        <p:xfrm>
          <a:off x="6270601" y="5065732"/>
          <a:ext cx="1006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Visio" r:id="rId5" imgW="1038860" imgH="1038860" progId="Visio.Drawing.11">
                  <p:embed/>
                </p:oleObj>
              </mc:Choice>
              <mc:Fallback>
                <p:oleObj name="Visio" r:id="rId5" imgW="1038860" imgH="1038860" progId="Visio.Drawing.11">
                  <p:embed/>
                  <p:pic>
                    <p:nvPicPr>
                      <p:cNvPr id="0" name="图片 11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01" y="5065732"/>
                        <a:ext cx="10064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2" name="AutoShape 10"/>
          <p:cNvSpPr>
            <a:spLocks noChangeArrowheads="1"/>
          </p:cNvSpPr>
          <p:nvPr/>
        </p:nvSpPr>
        <p:spPr bwMode="auto">
          <a:xfrm>
            <a:off x="3892525" y="4071943"/>
            <a:ext cx="2376488" cy="550247"/>
          </a:xfrm>
          <a:prstGeom prst="rightArrow">
            <a:avLst>
              <a:gd name="adj1" fmla="val 49861"/>
              <a:gd name="adj2" fmla="val 165081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89483" name="AutoShape 11"/>
          <p:cNvSpPr>
            <a:spLocks noChangeArrowheads="1"/>
          </p:cNvSpPr>
          <p:nvPr/>
        </p:nvSpPr>
        <p:spPr bwMode="auto">
          <a:xfrm rot="20548476">
            <a:off x="3786163" y="3252322"/>
            <a:ext cx="2495550" cy="550247"/>
          </a:xfrm>
          <a:prstGeom prst="rightArrow">
            <a:avLst>
              <a:gd name="adj1" fmla="val 49861"/>
              <a:gd name="adj2" fmla="val 178868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89484" name="AutoShape 12"/>
          <p:cNvSpPr>
            <a:spLocks noChangeArrowheads="1"/>
          </p:cNvSpPr>
          <p:nvPr/>
        </p:nvSpPr>
        <p:spPr bwMode="auto">
          <a:xfrm rot="1035325">
            <a:off x="3821089" y="4870745"/>
            <a:ext cx="2376487" cy="550247"/>
          </a:xfrm>
          <a:prstGeom prst="rightArrow">
            <a:avLst>
              <a:gd name="adj1" fmla="val 49861"/>
              <a:gd name="adj2" fmla="val 155492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gray">
          <a:xfrm>
            <a:off x="7492976" y="2692419"/>
            <a:ext cx="1135063" cy="6477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数据库</a:t>
            </a:r>
            <a:endParaRPr lang="zh-CN" altLang="en-US" b="1" dirty="0"/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gray">
          <a:xfrm>
            <a:off x="7492975" y="4059256"/>
            <a:ext cx="1296988" cy="64928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普通文件</a:t>
            </a:r>
            <a:endParaRPr lang="zh-CN" altLang="en-US" b="1" dirty="0"/>
          </a:p>
        </p:txBody>
      </p:sp>
      <p:sp>
        <p:nvSpPr>
          <p:cNvPr id="489487" name="AutoShape 15"/>
          <p:cNvSpPr>
            <a:spLocks noChangeArrowheads="1"/>
          </p:cNvSpPr>
          <p:nvPr/>
        </p:nvSpPr>
        <p:spPr bwMode="gray">
          <a:xfrm>
            <a:off x="7492975" y="5211781"/>
            <a:ext cx="1377950" cy="6477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XML</a:t>
            </a:r>
            <a:r>
              <a:rPr lang="zh-CN" altLang="en-US" b="1" dirty="0"/>
              <a:t>文件</a:t>
            </a:r>
            <a:endParaRPr lang="zh-CN" altLang="en-US" b="1" dirty="0"/>
          </a:p>
        </p:txBody>
      </p:sp>
      <p:pic>
        <p:nvPicPr>
          <p:cNvPr id="14" name="Picture 22" descr="C:\Users\meng.zhang\Desktop\新建文件夹 (3)\未命名-3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38876" y="2357430"/>
            <a:ext cx="965452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2" grpId="0" animBg="1"/>
      <p:bldP spid="489483" grpId="0" animBg="1"/>
      <p:bldP spid="489484" grpId="0" animBg="1"/>
      <p:bldP spid="489485" grpId="0" animBg="1"/>
      <p:bldP spid="489486" grpId="0" animBg="1"/>
      <p:bldP spid="4894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5729"/>
            <a:ext cx="4392612" cy="523220"/>
          </a:xfrm>
        </p:spPr>
        <p:txBody>
          <a:bodyPr/>
          <a:lstStyle/>
          <a:p>
            <a:r>
              <a:rPr lang="zh-CN" altLang="en-US" dirty="0" smtClean="0"/>
              <a:t>为什么进行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1838884" y="1011399"/>
            <a:ext cx="7929525" cy="53553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/>
            <a:r>
              <a:rPr lang="en-US" altLang="zh-CN" b="1" dirty="0"/>
              <a:t>Scanner input = new Scanner(System.in);</a:t>
            </a:r>
            <a:endParaRPr lang="en-US" altLang="zh-CN" b="1" dirty="0"/>
          </a:p>
          <a:p>
            <a:pPr defTabSz="457200"/>
            <a:r>
              <a:rPr lang="en-US" altLang="zh-CN" b="1" dirty="0" err="1" smtClean="0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 smtClean="0"/>
              <a:t>请输入登录名：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defTabSz="457200"/>
            <a:r>
              <a:rPr lang="en-US" altLang="zh-CN" b="1" dirty="0" smtClean="0"/>
              <a:t>String </a:t>
            </a:r>
            <a:r>
              <a:rPr lang="en-US" altLang="zh-CN" b="1" dirty="0"/>
              <a:t>name=</a:t>
            </a:r>
            <a:r>
              <a:rPr lang="en-US" altLang="zh-CN" b="1" dirty="0" err="1"/>
              <a:t>input.next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pPr defTabSz="457200"/>
            <a:r>
              <a:rPr lang="en-US" altLang="zh-CN" b="1" dirty="0" err="1" smtClean="0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 smtClean="0"/>
              <a:t>请输入登录密码</a:t>
            </a:r>
            <a:r>
              <a:rPr lang="zh-CN" altLang="en-US" b="1" dirty="0"/>
              <a:t>：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defTabSz="457200"/>
            <a:r>
              <a:rPr lang="en-US" altLang="zh-CN" b="1" dirty="0" smtClean="0"/>
              <a:t>String </a:t>
            </a:r>
            <a:r>
              <a:rPr lang="en-US" altLang="zh-CN" b="1" dirty="0"/>
              <a:t>password=</a:t>
            </a:r>
            <a:r>
              <a:rPr lang="en-US" altLang="zh-CN" b="1" dirty="0" err="1"/>
              <a:t>input.next</a:t>
            </a:r>
            <a:r>
              <a:rPr lang="en-US" altLang="zh-CN" b="1" dirty="0"/>
              <a:t>();</a:t>
            </a:r>
            <a:endParaRPr lang="en-US" altLang="zh-CN" b="1" dirty="0" smtClean="0"/>
          </a:p>
          <a:p>
            <a:pPr defTabSz="457200"/>
            <a:r>
              <a:rPr lang="en-US" altLang="zh-CN" b="1" dirty="0" smtClean="0"/>
              <a:t>//</a:t>
            </a:r>
            <a:r>
              <a:rPr lang="zh-CN" altLang="en-US" b="1" dirty="0" smtClean="0"/>
              <a:t>省略加载驱动</a:t>
            </a:r>
            <a:r>
              <a:rPr lang="en-US" altLang="zh-CN" b="1" dirty="0" smtClean="0"/>
              <a:t>……</a:t>
            </a:r>
            <a:endParaRPr lang="en-US" altLang="zh-CN" b="1" dirty="0" smtClean="0"/>
          </a:p>
          <a:p>
            <a:pPr defTabSz="457200"/>
            <a:r>
              <a:rPr lang="en-US" altLang="zh-CN" b="1" dirty="0" smtClean="0"/>
              <a:t>try {</a:t>
            </a:r>
            <a:endParaRPr lang="en-US" altLang="zh-CN" b="1" dirty="0" smtClean="0"/>
          </a:p>
          <a:p>
            <a:pPr lvl="2" defTabSz="457200"/>
            <a:r>
              <a:rPr lang="en-US" altLang="zh-CN" b="1" dirty="0" smtClean="0"/>
              <a:t>conn =             </a:t>
            </a:r>
            <a:r>
              <a:rPr lang="en-US" altLang="zh-CN" b="1" dirty="0" err="1" smtClean="0"/>
              <a:t>DriverManager.getConnection</a:t>
            </a:r>
            <a:r>
              <a:rPr lang="en-US" altLang="zh-CN" b="1" dirty="0" smtClean="0"/>
              <a:t>("</a:t>
            </a:r>
            <a:r>
              <a:rPr lang="en-US" altLang="zh-CN" b="1" dirty="0" err="1" smtClean="0"/>
              <a:t>jdbc:mysql</a:t>
            </a:r>
            <a:r>
              <a:rPr lang="en-US" altLang="zh-CN" b="1" dirty="0" smtClean="0"/>
              <a:t>://localhost:3306/</a:t>
            </a:r>
            <a:endParaRPr lang="en-US" altLang="zh-CN" b="1" dirty="0" smtClean="0"/>
          </a:p>
          <a:p>
            <a:pPr lvl="2" defTabSz="457200"/>
            <a:r>
              <a:rPr lang="en-US" altLang="zh-CN" b="1" dirty="0" err="1" smtClean="0"/>
              <a:t>epet</a:t>
            </a:r>
            <a:r>
              <a:rPr lang="en-US" altLang="zh-CN" b="1" dirty="0" smtClean="0"/>
              <a:t>","</a:t>
            </a:r>
            <a:r>
              <a:rPr lang="en-US" altLang="zh-CN" b="1" dirty="0" err="1"/>
              <a:t>epetadmin</a:t>
            </a:r>
            <a:r>
              <a:rPr lang="en-US" altLang="zh-CN" b="1" dirty="0"/>
              <a:t>", "0000");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defTabSz="457200"/>
            <a:r>
              <a:rPr lang="en-US" altLang="zh-CN" b="1" dirty="0"/>
              <a:t> </a:t>
            </a:r>
            <a:r>
              <a:rPr lang="en-US" altLang="zh-CN" b="1" dirty="0" smtClean="0"/>
              <a:t>          //</a:t>
            </a:r>
            <a:r>
              <a:rPr lang="zh-CN" altLang="en-US" b="1" dirty="0" smtClean="0"/>
              <a:t>省略代码</a:t>
            </a:r>
            <a:r>
              <a:rPr lang="en-US" altLang="zh-CN" b="1" dirty="0" smtClean="0"/>
              <a:t> … …</a:t>
            </a:r>
            <a:endParaRPr lang="en-US" altLang="zh-CN" b="1" dirty="0" smtClean="0"/>
          </a:p>
          <a:p>
            <a:pPr defTabSz="457200"/>
            <a:r>
              <a:rPr lang="en-US" altLang="zh-CN" b="1" dirty="0"/>
              <a:t>             if(</a:t>
            </a:r>
            <a:r>
              <a:rPr lang="en-US" altLang="zh-CN" b="1" dirty="0" err="1"/>
              <a:t>rs.next</a:t>
            </a:r>
            <a:r>
              <a:rPr lang="en-US" altLang="zh-CN" b="1" dirty="0"/>
              <a:t>())</a:t>
            </a:r>
            <a:endParaRPr lang="en-US" altLang="zh-CN" b="1" dirty="0"/>
          </a:p>
          <a:p>
            <a:pPr defTabSz="457200"/>
            <a:r>
              <a:rPr lang="en-US" altLang="zh-CN" b="1" dirty="0"/>
              <a:t>		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登录成功，欢迎您！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defTabSz="457200"/>
            <a:r>
              <a:rPr lang="en-US" altLang="zh-CN" b="1" dirty="0"/>
              <a:t>			else</a:t>
            </a:r>
            <a:endParaRPr lang="en-US" altLang="zh-CN" b="1" dirty="0"/>
          </a:p>
          <a:p>
            <a:pPr defTabSz="457200"/>
            <a:r>
              <a:rPr lang="en-US" altLang="zh-CN" b="1" dirty="0"/>
              <a:t>		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登录失败，请重新输入！</a:t>
            </a:r>
            <a:r>
              <a:rPr lang="en-US" altLang="zh-CN" b="1" dirty="0"/>
              <a:t>");	</a:t>
            </a:r>
            <a:endParaRPr lang="en-US" altLang="zh-CN" b="1" dirty="0" smtClean="0"/>
          </a:p>
          <a:p>
            <a:pPr defTabSz="457200"/>
            <a:r>
              <a:rPr lang="en-US" altLang="zh-CN" b="1" dirty="0"/>
              <a:t>             //</a:t>
            </a:r>
            <a:r>
              <a:rPr lang="zh-CN" altLang="en-US" b="1" dirty="0"/>
              <a:t>省略代码</a:t>
            </a:r>
            <a:r>
              <a:rPr lang="en-US" altLang="zh-CN" b="1" dirty="0"/>
              <a:t> … …</a:t>
            </a:r>
            <a:endParaRPr lang="en-US" altLang="zh-CN" b="1" dirty="0" smtClean="0"/>
          </a:p>
          <a:p>
            <a:pPr defTabSz="457200"/>
            <a:r>
              <a:rPr lang="en-US" altLang="zh-CN" b="1" dirty="0" smtClean="0"/>
              <a:t>} catch (</a:t>
            </a:r>
            <a:r>
              <a:rPr lang="en-US" altLang="zh-CN" b="1" dirty="0" err="1" smtClean="0"/>
              <a:t>SQLException</a:t>
            </a:r>
            <a:r>
              <a:rPr lang="en-US" altLang="zh-CN" b="1" dirty="0" smtClean="0"/>
              <a:t> e) {			</a:t>
            </a:r>
            <a:endParaRPr lang="en-US" altLang="zh-CN" b="1" dirty="0" smtClean="0"/>
          </a:p>
          <a:p>
            <a:pPr defTabSz="457200"/>
            <a:r>
              <a:rPr lang="en-US" altLang="zh-CN" b="1" dirty="0" smtClean="0"/>
              <a:t>	 … …</a:t>
            </a:r>
            <a:endParaRPr lang="en-US" altLang="zh-CN" b="1" dirty="0" smtClean="0"/>
          </a:p>
          <a:p>
            <a:pPr defTabSz="457200"/>
            <a:r>
              <a:rPr lang="en-US" altLang="zh-CN" b="1" dirty="0" smtClean="0"/>
              <a:t>} finally {}</a:t>
            </a:r>
            <a:endParaRPr lang="en-US" altLang="zh-CN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8884" y="1011400"/>
            <a:ext cx="4905189" cy="14094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888089" y="1500180"/>
            <a:ext cx="1609825" cy="408623"/>
          </a:xfrm>
          <a:prstGeom prst="wedgeRoundRectCallout">
            <a:avLst>
              <a:gd name="adj1" fmla="val -31441"/>
              <a:gd name="adj2" fmla="val 5112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业务相关代码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47528" y="2487920"/>
            <a:ext cx="7632848" cy="374939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8878664" y="2588332"/>
            <a:ext cx="1609825" cy="408623"/>
          </a:xfrm>
          <a:prstGeom prst="wedgeRoundRectCallout">
            <a:avLst>
              <a:gd name="adj1" fmla="val -31441"/>
              <a:gd name="adj2" fmla="val 5112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数据访问代码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0" name="组合 16"/>
          <p:cNvGrpSpPr/>
          <p:nvPr/>
        </p:nvGrpSpPr>
        <p:grpSpPr bwMode="auto">
          <a:xfrm>
            <a:off x="1703513" y="548680"/>
            <a:ext cx="1000125" cy="414338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960" y="285729"/>
            <a:ext cx="4752652" cy="523220"/>
          </a:xfrm>
        </p:spPr>
        <p:txBody>
          <a:bodyPr/>
          <a:lstStyle/>
          <a:p>
            <a:r>
              <a:rPr lang="zh-CN" altLang="en-US" dirty="0" smtClean="0"/>
              <a:t>为什么进行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43672" y="1196752"/>
            <a:ext cx="5904656" cy="4032448"/>
            <a:chOff x="1619672" y="1196752"/>
            <a:chExt cx="5904656" cy="4032448"/>
          </a:xfrm>
        </p:grpSpPr>
        <p:sp>
          <p:nvSpPr>
            <p:cNvPr id="5" name="矩形 4"/>
            <p:cNvSpPr/>
            <p:nvPr/>
          </p:nvSpPr>
          <p:spPr>
            <a:xfrm>
              <a:off x="1619672" y="1196752"/>
              <a:ext cx="5904656" cy="4032448"/>
            </a:xfrm>
            <a:prstGeom prst="rect">
              <a:avLst/>
            </a:prstGeom>
            <a:noFill/>
          </p:spPr>
        </p:sp>
        <p:sp>
          <p:nvSpPr>
            <p:cNvPr id="7" name="任意多边形 6"/>
            <p:cNvSpPr/>
            <p:nvPr/>
          </p:nvSpPr>
          <p:spPr>
            <a:xfrm>
              <a:off x="3208637" y="1196752"/>
              <a:ext cx="2875532" cy="1728957"/>
            </a:xfrm>
            <a:custGeom>
              <a:avLst/>
              <a:gdLst>
                <a:gd name="connsiteX0" fmla="*/ 0 w 2875532"/>
                <a:gd name="connsiteY0" fmla="*/ 864479 h 1728957"/>
                <a:gd name="connsiteX1" fmla="*/ 1437766 w 2875532"/>
                <a:gd name="connsiteY1" fmla="*/ 0 h 1728957"/>
                <a:gd name="connsiteX2" fmla="*/ 2875532 w 2875532"/>
                <a:gd name="connsiteY2" fmla="*/ 864479 h 1728957"/>
                <a:gd name="connsiteX3" fmla="*/ 1437766 w 2875532"/>
                <a:gd name="connsiteY3" fmla="*/ 1728958 h 1728957"/>
                <a:gd name="connsiteX4" fmla="*/ 0 w 2875532"/>
                <a:gd name="connsiteY4" fmla="*/ 864479 h 172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532" h="1728957">
                  <a:moveTo>
                    <a:pt x="0" y="864479"/>
                  </a:moveTo>
                  <a:cubicBezTo>
                    <a:pt x="0" y="387040"/>
                    <a:pt x="643710" y="0"/>
                    <a:pt x="1437766" y="0"/>
                  </a:cubicBezTo>
                  <a:cubicBezTo>
                    <a:pt x="2231822" y="0"/>
                    <a:pt x="2875532" y="387040"/>
                    <a:pt x="2875532" y="864479"/>
                  </a:cubicBezTo>
                  <a:cubicBezTo>
                    <a:pt x="2875532" y="1341918"/>
                    <a:pt x="2231822" y="1728958"/>
                    <a:pt x="1437766" y="1728958"/>
                  </a:cubicBezTo>
                  <a:cubicBezTo>
                    <a:pt x="643710" y="1728958"/>
                    <a:pt x="0" y="1341918"/>
                    <a:pt x="0" y="86447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5082" tIns="267170" rIns="435082" bIns="26717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业务代码和数据访问代码耦合</a:t>
              </a:r>
              <a:endParaRPr lang="zh-CN" altLang="en-US" sz="2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>
            <a:xfrm rot="7041687" flipH="1">
              <a:off x="2959095" y="3002972"/>
              <a:ext cx="1049502" cy="80706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1787204" y="3915192"/>
              <a:ext cx="1642509" cy="1314007"/>
            </a:xfrm>
            <a:custGeom>
              <a:avLst/>
              <a:gdLst>
                <a:gd name="connsiteX0" fmla="*/ 0 w 1642509"/>
                <a:gd name="connsiteY0" fmla="*/ 131401 h 1314007"/>
                <a:gd name="connsiteX1" fmla="*/ 131401 w 1642509"/>
                <a:gd name="connsiteY1" fmla="*/ 0 h 1314007"/>
                <a:gd name="connsiteX2" fmla="*/ 1511108 w 1642509"/>
                <a:gd name="connsiteY2" fmla="*/ 0 h 1314007"/>
                <a:gd name="connsiteX3" fmla="*/ 1642509 w 1642509"/>
                <a:gd name="connsiteY3" fmla="*/ 131401 h 1314007"/>
                <a:gd name="connsiteX4" fmla="*/ 1642509 w 1642509"/>
                <a:gd name="connsiteY4" fmla="*/ 1182606 h 1314007"/>
                <a:gd name="connsiteX5" fmla="*/ 1511108 w 1642509"/>
                <a:gd name="connsiteY5" fmla="*/ 1314007 h 1314007"/>
                <a:gd name="connsiteX6" fmla="*/ 131401 w 1642509"/>
                <a:gd name="connsiteY6" fmla="*/ 1314007 h 1314007"/>
                <a:gd name="connsiteX7" fmla="*/ 0 w 1642509"/>
                <a:gd name="connsiteY7" fmla="*/ 1182606 h 1314007"/>
                <a:gd name="connsiteX8" fmla="*/ 0 w 1642509"/>
                <a:gd name="connsiteY8" fmla="*/ 131401 h 131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2509" h="1314007">
                  <a:moveTo>
                    <a:pt x="0" y="131401"/>
                  </a:moveTo>
                  <a:cubicBezTo>
                    <a:pt x="0" y="58830"/>
                    <a:pt x="58830" y="0"/>
                    <a:pt x="131401" y="0"/>
                  </a:cubicBezTo>
                  <a:lnTo>
                    <a:pt x="1511108" y="0"/>
                  </a:lnTo>
                  <a:cubicBezTo>
                    <a:pt x="1583679" y="0"/>
                    <a:pt x="1642509" y="58830"/>
                    <a:pt x="1642509" y="131401"/>
                  </a:cubicBezTo>
                  <a:lnTo>
                    <a:pt x="1642509" y="1182606"/>
                  </a:lnTo>
                  <a:cubicBezTo>
                    <a:pt x="1642509" y="1255177"/>
                    <a:pt x="1583679" y="1314007"/>
                    <a:pt x="1511108" y="1314007"/>
                  </a:cubicBezTo>
                  <a:lnTo>
                    <a:pt x="131401" y="1314007"/>
                  </a:lnTo>
                  <a:cubicBezTo>
                    <a:pt x="58830" y="1314007"/>
                    <a:pt x="0" y="1255177"/>
                    <a:pt x="0" y="1182606"/>
                  </a:cubicBezTo>
                  <a:lnTo>
                    <a:pt x="0" y="1314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301" tIns="82301" rIns="82301" bIns="82301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可读性差</a:t>
              </a:r>
              <a:endPara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 rot="5407096" flipH="1">
              <a:off x="4300311" y="3122502"/>
              <a:ext cx="902639" cy="706824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3873574" y="3915192"/>
              <a:ext cx="1642509" cy="1314007"/>
            </a:xfrm>
            <a:custGeom>
              <a:avLst/>
              <a:gdLst>
                <a:gd name="connsiteX0" fmla="*/ 0 w 1642509"/>
                <a:gd name="connsiteY0" fmla="*/ 131401 h 1314007"/>
                <a:gd name="connsiteX1" fmla="*/ 131401 w 1642509"/>
                <a:gd name="connsiteY1" fmla="*/ 0 h 1314007"/>
                <a:gd name="connsiteX2" fmla="*/ 1511108 w 1642509"/>
                <a:gd name="connsiteY2" fmla="*/ 0 h 1314007"/>
                <a:gd name="connsiteX3" fmla="*/ 1642509 w 1642509"/>
                <a:gd name="connsiteY3" fmla="*/ 131401 h 1314007"/>
                <a:gd name="connsiteX4" fmla="*/ 1642509 w 1642509"/>
                <a:gd name="connsiteY4" fmla="*/ 1182606 h 1314007"/>
                <a:gd name="connsiteX5" fmla="*/ 1511108 w 1642509"/>
                <a:gd name="connsiteY5" fmla="*/ 1314007 h 1314007"/>
                <a:gd name="connsiteX6" fmla="*/ 131401 w 1642509"/>
                <a:gd name="connsiteY6" fmla="*/ 1314007 h 1314007"/>
                <a:gd name="connsiteX7" fmla="*/ 0 w 1642509"/>
                <a:gd name="connsiteY7" fmla="*/ 1182606 h 1314007"/>
                <a:gd name="connsiteX8" fmla="*/ 0 w 1642509"/>
                <a:gd name="connsiteY8" fmla="*/ 131401 h 131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2509" h="1314007">
                  <a:moveTo>
                    <a:pt x="0" y="131401"/>
                  </a:moveTo>
                  <a:cubicBezTo>
                    <a:pt x="0" y="58830"/>
                    <a:pt x="58830" y="0"/>
                    <a:pt x="131401" y="0"/>
                  </a:cubicBezTo>
                  <a:lnTo>
                    <a:pt x="1511108" y="0"/>
                  </a:lnTo>
                  <a:cubicBezTo>
                    <a:pt x="1583679" y="0"/>
                    <a:pt x="1642509" y="58830"/>
                    <a:pt x="1642509" y="131401"/>
                  </a:cubicBezTo>
                  <a:lnTo>
                    <a:pt x="1642509" y="1182606"/>
                  </a:lnTo>
                  <a:cubicBezTo>
                    <a:pt x="1642509" y="1255177"/>
                    <a:pt x="1583679" y="1314007"/>
                    <a:pt x="1511108" y="1314007"/>
                  </a:cubicBezTo>
                  <a:lnTo>
                    <a:pt x="131401" y="1314007"/>
                  </a:lnTo>
                  <a:cubicBezTo>
                    <a:pt x="58830" y="1314007"/>
                    <a:pt x="0" y="1255177"/>
                    <a:pt x="0" y="1182606"/>
                  </a:cubicBezTo>
                  <a:lnTo>
                    <a:pt x="0" y="1314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301" tIns="82301" rIns="82301" bIns="82301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不利于后期修改和维护</a:t>
              </a:r>
              <a:endPara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左箭头 12"/>
            <p:cNvSpPr/>
            <p:nvPr/>
          </p:nvSpPr>
          <p:spPr>
            <a:xfrm rot="13398702">
              <a:off x="5401798" y="3009630"/>
              <a:ext cx="1197716" cy="778332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5881818" y="3915192"/>
              <a:ext cx="1642509" cy="1314007"/>
            </a:xfrm>
            <a:custGeom>
              <a:avLst/>
              <a:gdLst>
                <a:gd name="connsiteX0" fmla="*/ 0 w 1642509"/>
                <a:gd name="connsiteY0" fmla="*/ 131401 h 1314007"/>
                <a:gd name="connsiteX1" fmla="*/ 131401 w 1642509"/>
                <a:gd name="connsiteY1" fmla="*/ 0 h 1314007"/>
                <a:gd name="connsiteX2" fmla="*/ 1511108 w 1642509"/>
                <a:gd name="connsiteY2" fmla="*/ 0 h 1314007"/>
                <a:gd name="connsiteX3" fmla="*/ 1642509 w 1642509"/>
                <a:gd name="connsiteY3" fmla="*/ 131401 h 1314007"/>
                <a:gd name="connsiteX4" fmla="*/ 1642509 w 1642509"/>
                <a:gd name="connsiteY4" fmla="*/ 1182606 h 1314007"/>
                <a:gd name="connsiteX5" fmla="*/ 1511108 w 1642509"/>
                <a:gd name="connsiteY5" fmla="*/ 1314007 h 1314007"/>
                <a:gd name="connsiteX6" fmla="*/ 131401 w 1642509"/>
                <a:gd name="connsiteY6" fmla="*/ 1314007 h 1314007"/>
                <a:gd name="connsiteX7" fmla="*/ 0 w 1642509"/>
                <a:gd name="connsiteY7" fmla="*/ 1182606 h 1314007"/>
                <a:gd name="connsiteX8" fmla="*/ 0 w 1642509"/>
                <a:gd name="connsiteY8" fmla="*/ 131401 h 131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2509" h="1314007">
                  <a:moveTo>
                    <a:pt x="0" y="131401"/>
                  </a:moveTo>
                  <a:cubicBezTo>
                    <a:pt x="0" y="58830"/>
                    <a:pt x="58830" y="0"/>
                    <a:pt x="131401" y="0"/>
                  </a:cubicBezTo>
                  <a:lnTo>
                    <a:pt x="1511108" y="0"/>
                  </a:lnTo>
                  <a:cubicBezTo>
                    <a:pt x="1583679" y="0"/>
                    <a:pt x="1642509" y="58830"/>
                    <a:pt x="1642509" y="131401"/>
                  </a:cubicBezTo>
                  <a:lnTo>
                    <a:pt x="1642509" y="1182606"/>
                  </a:lnTo>
                  <a:cubicBezTo>
                    <a:pt x="1642509" y="1255177"/>
                    <a:pt x="1583679" y="1314007"/>
                    <a:pt x="1511108" y="1314007"/>
                  </a:cubicBezTo>
                  <a:lnTo>
                    <a:pt x="131401" y="1314007"/>
                  </a:lnTo>
                  <a:cubicBezTo>
                    <a:pt x="58830" y="1314007"/>
                    <a:pt x="0" y="1255177"/>
                    <a:pt x="0" y="1182606"/>
                  </a:cubicBezTo>
                  <a:lnTo>
                    <a:pt x="0" y="1314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301" tIns="82301" rIns="82301" bIns="82301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不利于代码复用</a:t>
              </a:r>
              <a:endPara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2927648" y="5661248"/>
            <a:ext cx="6624736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，可以降低代码间的耦合性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4774" y="285728"/>
            <a:ext cx="3663839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如何进行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2309786" y="1285860"/>
            <a:ext cx="7931150" cy="15670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隔离业务逻辑代码和数据访问代码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隔离不同数据库的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实现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" name="Group 28"/>
          <p:cNvGrpSpPr/>
          <p:nvPr/>
        </p:nvGrpSpPr>
        <p:grpSpPr bwMode="auto">
          <a:xfrm>
            <a:off x="1992314" y="2995613"/>
            <a:ext cx="8391525" cy="3152775"/>
            <a:chOff x="340" y="1026"/>
            <a:chExt cx="5286" cy="1986"/>
          </a:xfrm>
        </p:grpSpPr>
        <p:graphicFrame>
          <p:nvGraphicFramePr>
            <p:cNvPr id="538653" name="Object 29"/>
            <p:cNvGraphicFramePr>
              <a:graphicFrameLocks noChangeAspect="1"/>
            </p:cNvGraphicFramePr>
            <p:nvPr/>
          </p:nvGraphicFramePr>
          <p:xfrm>
            <a:off x="2290" y="1615"/>
            <a:ext cx="1134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Visio" r:id="rId1" imgW="902970" imgH="902970" progId="Visio.Drawing.11">
                    <p:embed/>
                  </p:oleObj>
                </mc:Choice>
                <mc:Fallback>
                  <p:oleObj name="Visio" r:id="rId1" imgW="902970" imgH="902970" progId="Visio.Drawing.11">
                    <p:embed/>
                    <p:pic>
                      <p:nvPicPr>
                        <p:cNvPr id="0" name="图片 3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615"/>
                          <a:ext cx="1134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654" name="AutoShape 30"/>
            <p:cNvSpPr>
              <a:spLocks noChangeArrowheads="1"/>
            </p:cNvSpPr>
            <p:nvPr/>
          </p:nvSpPr>
          <p:spPr bwMode="gray">
            <a:xfrm>
              <a:off x="2381" y="1162"/>
              <a:ext cx="1089" cy="318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zh-CN" altLang="en-US" b="1" dirty="0"/>
                <a:t>数据</a:t>
              </a:r>
              <a:r>
                <a:rPr lang="zh-CN" altLang="en-US" b="1" dirty="0" smtClean="0"/>
                <a:t>访问代码</a:t>
              </a:r>
              <a:endParaRPr lang="zh-CN" altLang="en-US" b="1" dirty="0"/>
            </a:p>
          </p:txBody>
        </p:sp>
        <p:sp>
          <p:nvSpPr>
            <p:cNvPr id="538655" name="AutoShape 31"/>
            <p:cNvSpPr>
              <a:spLocks noChangeArrowheads="1"/>
            </p:cNvSpPr>
            <p:nvPr/>
          </p:nvSpPr>
          <p:spPr bwMode="gray">
            <a:xfrm>
              <a:off x="4230" y="1026"/>
              <a:ext cx="1351" cy="40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 dirty="0" smtClean="0"/>
                <a:t>MySQL</a:t>
              </a:r>
              <a:endParaRPr lang="zh-CN" altLang="en-US" b="1" dirty="0"/>
            </a:p>
          </p:txBody>
        </p:sp>
        <p:sp>
          <p:nvSpPr>
            <p:cNvPr id="538656" name="AutoShape 32"/>
            <p:cNvSpPr>
              <a:spLocks noChangeArrowheads="1"/>
            </p:cNvSpPr>
            <p:nvPr/>
          </p:nvSpPr>
          <p:spPr bwMode="gray">
            <a:xfrm>
              <a:off x="4275" y="1839"/>
              <a:ext cx="1351" cy="40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 dirty="0"/>
                <a:t>SQLServer</a:t>
              </a:r>
              <a:endParaRPr lang="zh-CN" altLang="en-US" b="1" dirty="0"/>
            </a:p>
          </p:txBody>
        </p:sp>
        <p:sp>
          <p:nvSpPr>
            <p:cNvPr id="538657" name="AutoShape 33"/>
            <p:cNvSpPr>
              <a:spLocks noChangeArrowheads="1"/>
            </p:cNvSpPr>
            <p:nvPr/>
          </p:nvSpPr>
          <p:spPr bwMode="gray">
            <a:xfrm>
              <a:off x="4320" y="2604"/>
              <a:ext cx="1305" cy="40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 dirty="0" smtClean="0"/>
                <a:t>Oracle</a:t>
              </a:r>
              <a:endParaRPr lang="zh-CN" altLang="en-US" b="1" dirty="0"/>
            </a:p>
          </p:txBody>
        </p:sp>
        <p:sp>
          <p:nvSpPr>
            <p:cNvPr id="538658" name="AutoShape 34"/>
            <p:cNvSpPr>
              <a:spLocks noChangeArrowheads="1"/>
            </p:cNvSpPr>
            <p:nvPr/>
          </p:nvSpPr>
          <p:spPr bwMode="auto">
            <a:xfrm>
              <a:off x="3470" y="1888"/>
              <a:ext cx="771" cy="363"/>
            </a:xfrm>
            <a:prstGeom prst="rightArrow">
              <a:avLst>
                <a:gd name="adj1" fmla="val 49861"/>
                <a:gd name="adj2" fmla="val 53168"/>
              </a:avLst>
            </a:prstGeom>
            <a:solidFill>
              <a:srgbClr val="0070C0"/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 dirty="0"/>
            </a:p>
          </p:txBody>
        </p:sp>
        <p:sp>
          <p:nvSpPr>
            <p:cNvPr id="538659" name="AutoShape 35"/>
            <p:cNvSpPr>
              <a:spLocks noChangeArrowheads="1"/>
            </p:cNvSpPr>
            <p:nvPr/>
          </p:nvSpPr>
          <p:spPr bwMode="auto">
            <a:xfrm rot="1291967">
              <a:off x="3419" y="2411"/>
              <a:ext cx="908" cy="363"/>
            </a:xfrm>
            <a:prstGeom prst="rightArrow">
              <a:avLst>
                <a:gd name="adj1" fmla="val 49861"/>
                <a:gd name="adj2" fmla="val 62615"/>
              </a:avLst>
            </a:prstGeom>
            <a:solidFill>
              <a:srgbClr val="0070C0"/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 dirty="0"/>
            </a:p>
          </p:txBody>
        </p:sp>
        <p:sp>
          <p:nvSpPr>
            <p:cNvPr id="538660" name="AutoShape 36"/>
            <p:cNvSpPr>
              <a:spLocks noChangeArrowheads="1"/>
            </p:cNvSpPr>
            <p:nvPr/>
          </p:nvSpPr>
          <p:spPr bwMode="auto">
            <a:xfrm rot="20083816">
              <a:off x="3366" y="1354"/>
              <a:ext cx="862" cy="363"/>
            </a:xfrm>
            <a:prstGeom prst="rightArrow">
              <a:avLst>
                <a:gd name="adj1" fmla="val 49861"/>
                <a:gd name="adj2" fmla="val 59443"/>
              </a:avLst>
            </a:prstGeom>
            <a:solidFill>
              <a:srgbClr val="0070C0"/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 dirty="0"/>
            </a:p>
          </p:txBody>
        </p:sp>
        <p:graphicFrame>
          <p:nvGraphicFramePr>
            <p:cNvPr id="538661" name="Object 37"/>
            <p:cNvGraphicFramePr>
              <a:graphicFrameLocks noChangeAspect="1"/>
            </p:cNvGraphicFramePr>
            <p:nvPr/>
          </p:nvGraphicFramePr>
          <p:xfrm>
            <a:off x="340" y="1752"/>
            <a:ext cx="1225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" name="Visio" r:id="rId3" imgW="1851660" imgH="1332230" progId="Visio.Drawing.11">
                    <p:embed/>
                  </p:oleObj>
                </mc:Choice>
                <mc:Fallback>
                  <p:oleObj name="Visio" r:id="rId3" imgW="1851660" imgH="1332230" progId="Visio.Drawing.11">
                    <p:embed/>
                    <p:pic>
                      <p:nvPicPr>
                        <p:cNvPr id="0" name="图片 3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752"/>
                          <a:ext cx="1225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45791" dir="8778596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662" name="AutoShape 38"/>
            <p:cNvSpPr>
              <a:spLocks noChangeArrowheads="1"/>
            </p:cNvSpPr>
            <p:nvPr/>
          </p:nvSpPr>
          <p:spPr bwMode="auto">
            <a:xfrm>
              <a:off x="1565" y="1979"/>
              <a:ext cx="725" cy="363"/>
            </a:xfrm>
            <a:prstGeom prst="rightArrow">
              <a:avLst>
                <a:gd name="adj1" fmla="val 49861"/>
                <a:gd name="adj2" fmla="val 49996"/>
              </a:avLst>
            </a:prstGeom>
            <a:solidFill>
              <a:srgbClr val="0070C0"/>
            </a:solidFill>
            <a:ln w="19050" algn="ctr">
              <a:noFill/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 dirty="0"/>
            </a:p>
          </p:txBody>
        </p:sp>
        <p:sp>
          <p:nvSpPr>
            <p:cNvPr id="538663" name="AutoShape 39"/>
            <p:cNvSpPr>
              <a:spLocks noChangeArrowheads="1"/>
            </p:cNvSpPr>
            <p:nvPr/>
          </p:nvSpPr>
          <p:spPr bwMode="gray">
            <a:xfrm>
              <a:off x="476" y="1162"/>
              <a:ext cx="1089" cy="318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zh-CN" altLang="en-US" b="1" dirty="0"/>
                <a:t>业务</a:t>
              </a:r>
              <a:r>
                <a:rPr lang="zh-CN" altLang="en-US" b="1" dirty="0" smtClean="0"/>
                <a:t>逻辑</a:t>
              </a:r>
              <a:r>
                <a:rPr lang="zh-CN" altLang="en-US" b="1" dirty="0"/>
                <a:t>代码</a:t>
              </a:r>
              <a:endParaRPr lang="zh-CN" altLang="en-US" b="1" dirty="0"/>
            </a:p>
          </p:txBody>
        </p:sp>
      </p:grpSp>
      <p:sp>
        <p:nvSpPr>
          <p:cNvPr id="23" name="AutoShape 8"/>
          <p:cNvSpPr>
            <a:spLocks noChangeArrowheads="1"/>
          </p:cNvSpPr>
          <p:nvPr/>
        </p:nvSpPr>
        <p:spPr bwMode="gray">
          <a:xfrm>
            <a:off x="2711624" y="5882402"/>
            <a:ext cx="4768676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zh-CN" altLang="en-US" sz="2400" b="1" dirty="0">
                <a:ea typeface="微软雅黑" panose="020B0503020204020204" pitchFamily="34" charset="-122"/>
              </a:rPr>
              <a:t>业务逻辑代码调用数据访问接口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 txBox="1"/>
          <p:nvPr/>
        </p:nvSpPr>
        <p:spPr bwMode="auto">
          <a:xfrm>
            <a:off x="5879976" y="285728"/>
            <a:ext cx="460863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为什么进行</a:t>
            </a:r>
            <a:r>
              <a:rPr lang="en-US" altLang="zh-CN" dirty="0"/>
              <a:t>JDBC</a:t>
            </a:r>
            <a:r>
              <a:rPr lang="zh-CN" altLang="en-US" dirty="0"/>
              <a:t>封装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将对宠物的所有操作抽取成接口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60096" y="285729"/>
            <a:ext cx="3528516" cy="52322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6-1</a:t>
            </a:r>
            <a:endParaRPr lang="zh-CN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711625" y="1968106"/>
            <a:ext cx="6667673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public interface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PetDao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save(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Pet 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del(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Pet 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update(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Pet pet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Pet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getByName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List&lt;Pet&gt;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findByName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List&lt;Pet&gt;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findByType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(String 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744073" y="2706699"/>
            <a:ext cx="237626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以对象传参数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752962"/>
            <a:ext cx="5976664" cy="426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2927649" y="6026418"/>
            <a:ext cx="5920803" cy="642942"/>
          </a:xfrm>
          <a:prstGeom prst="wedgeRoundRectCallout">
            <a:avLst>
              <a:gd name="adj1" fmla="val -16843"/>
              <a:gd name="adj2" fmla="val -511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zh-CN" altLang="en-US" sz="2400" b="1" dirty="0">
                <a:ea typeface="微软雅黑" panose="020B0503020204020204" pitchFamily="34" charset="-122"/>
              </a:rPr>
              <a:t>接口由不同数据库的实现类分别实现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grpSp>
        <p:nvGrpSpPr>
          <p:cNvPr id="11" name="组合 16"/>
          <p:cNvGrpSpPr/>
          <p:nvPr/>
        </p:nvGrpSpPr>
        <p:grpSpPr bwMode="auto">
          <a:xfrm>
            <a:off x="1703513" y="710406"/>
            <a:ext cx="1000125" cy="414338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tags/tag1.xml><?xml version="1.0" encoding="utf-8"?>
<p:tagLst xmlns:p="http://schemas.openxmlformats.org/presentationml/2006/main">
  <p:tag name="KSO_WM_DOC_GUID" val="{a9869983-8262-4b19-b3e6-39b7616f0a6f}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E4FCE4"/>
        </a:solidFill>
        <a:ln w="19050" algn="ctr">
          <a:solidFill>
            <a:srgbClr val="00B0F0"/>
          </a:solidFill>
          <a:round/>
        </a:ln>
        <a:effectLst>
          <a:outerShdw blurRad="50800" dist="12700" dir="5400000" algn="t" rotWithShape="0">
            <a:prstClr val="black">
              <a:alpha val="40000"/>
            </a:prstClr>
          </a:outerShdw>
        </a:effectLst>
      </a:spPr>
      <a:bodyPr anchor="ctr" anchorCtr="1"/>
      <a:lstStyle>
        <a:defPPr algn="l" eaLnBrk="0" hangingPunct="0"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6009</Words>
  <Application>WPS 演示</Application>
  <PresentationFormat>宽屏</PresentationFormat>
  <Paragraphs>555</Paragraphs>
  <Slides>30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本章任务</vt:lpstr>
      <vt:lpstr>本章目标</vt:lpstr>
      <vt:lpstr>回顾JDBC操作</vt:lpstr>
      <vt:lpstr>持久化的实现方式</vt:lpstr>
      <vt:lpstr>为什么进行JDBC封装3-1</vt:lpstr>
      <vt:lpstr>为什么进行JDBC封装3-2</vt:lpstr>
      <vt:lpstr>如何进行JDBC封装</vt:lpstr>
      <vt:lpstr>实现JDBC封装6-1</vt:lpstr>
      <vt:lpstr>实现JDBC封装6-2</vt:lpstr>
      <vt:lpstr>实现JDBC封装6-3</vt:lpstr>
      <vt:lpstr>数据库工具类2-1</vt:lpstr>
      <vt:lpstr>数据库工具类2-2</vt:lpstr>
      <vt:lpstr>实现JDBC封装6-6</vt:lpstr>
      <vt:lpstr>什么是DAO</vt:lpstr>
      <vt:lpstr>DAO模式的组成</vt:lpstr>
      <vt:lpstr>为什么使用Properties类</vt:lpstr>
      <vt:lpstr>properties配置文件</vt:lpstr>
      <vt:lpstr>读取配置文件</vt:lpstr>
      <vt:lpstr>读取配置文件</vt:lpstr>
      <vt:lpstr>小结</vt:lpstr>
      <vt:lpstr>课堂操作——实现宠物主人登录的数据访问</vt:lpstr>
      <vt:lpstr>课堂操作——实现宠物主人登录业务2-1</vt:lpstr>
      <vt:lpstr>课堂操作——实现宠物主人登录业务2-2</vt:lpstr>
      <vt:lpstr>使用实体类传递数据 </vt:lpstr>
      <vt:lpstr>使用实体类传递数据 </vt:lpstr>
      <vt:lpstr>课堂操作——实现宠物类型的查询</vt:lpstr>
      <vt:lpstr>课堂操作——实现主人领养宠物2-1</vt:lpstr>
      <vt:lpstr>课堂操作——实现主人领养宠物2-2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马瑞新</cp:lastModifiedBy>
  <cp:revision>1040</cp:revision>
  <dcterms:created xsi:type="dcterms:W3CDTF">2006-03-08T06:55:00Z</dcterms:created>
  <dcterms:modified xsi:type="dcterms:W3CDTF">2019-03-17T12:18:31Z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