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44"/>
  </p:handoutMasterIdLst>
  <p:sldIdLst>
    <p:sldId id="587" r:id="rId3"/>
    <p:sldId id="534" r:id="rId4"/>
    <p:sldId id="573" r:id="rId5"/>
    <p:sldId id="572" r:id="rId6"/>
    <p:sldId id="576" r:id="rId8"/>
    <p:sldId id="577" r:id="rId9"/>
    <p:sldId id="578" r:id="rId10"/>
    <p:sldId id="579" r:id="rId11"/>
    <p:sldId id="535" r:id="rId12"/>
    <p:sldId id="536" r:id="rId13"/>
    <p:sldId id="537" r:id="rId14"/>
    <p:sldId id="538" r:id="rId15"/>
    <p:sldId id="539" r:id="rId16"/>
    <p:sldId id="540" r:id="rId17"/>
    <p:sldId id="586" r:id="rId18"/>
    <p:sldId id="588" r:id="rId19"/>
    <p:sldId id="589" r:id="rId20"/>
    <p:sldId id="590" r:id="rId21"/>
    <p:sldId id="541" r:id="rId22"/>
    <p:sldId id="542" r:id="rId23"/>
    <p:sldId id="543" r:id="rId24"/>
    <p:sldId id="544" r:id="rId25"/>
    <p:sldId id="545" r:id="rId26"/>
    <p:sldId id="546" r:id="rId27"/>
    <p:sldId id="548" r:id="rId28"/>
    <p:sldId id="549" r:id="rId29"/>
    <p:sldId id="551" r:id="rId30"/>
    <p:sldId id="552" r:id="rId31"/>
    <p:sldId id="553" r:id="rId32"/>
    <p:sldId id="555" r:id="rId33"/>
    <p:sldId id="556" r:id="rId34"/>
    <p:sldId id="557" r:id="rId35"/>
    <p:sldId id="559" r:id="rId36"/>
    <p:sldId id="560" r:id="rId37"/>
    <p:sldId id="561" r:id="rId38"/>
    <p:sldId id="563" r:id="rId39"/>
    <p:sldId id="564" r:id="rId40"/>
    <p:sldId id="565" r:id="rId41"/>
    <p:sldId id="567" r:id="rId42"/>
    <p:sldId id="569" r:id="rId43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7556" autoAdjust="0"/>
  </p:normalViewPr>
  <p:slideViewPr>
    <p:cSldViewPr>
      <p:cViewPr varScale="1">
        <p:scale>
          <a:sx n="112" d="100"/>
          <a:sy n="112" d="100"/>
        </p:scale>
        <p:origin x="1548" y="84"/>
      </p:cViewPr>
      <p:guideLst>
        <p:guide orient="horz" pos="2160"/>
        <p:guide orient="horz" pos="307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E2A686A-ACF6-44AC-8363-13B769F3301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系统启动</a:t>
          </a:r>
          <a:endParaRPr lang="zh-CN" altLang="en-US" sz="1800" b="1" dirty="0"/>
        </a:p>
      </dgm:t>
    </dgm:pt>
    <dgm:pt modelId="{A65BBDD8-D8EB-4CE8-9704-B8FC4F12D7E6}" cxnId="{D560A83A-0912-405A-80CA-C3E3EB34993B}" type="parTrans">
      <dgm:prSet/>
      <dgm:spPr/>
      <dgm:t>
        <a:bodyPr/>
        <a:lstStyle/>
        <a:p>
          <a:endParaRPr lang="zh-CN" altLang="en-US" b="1"/>
        </a:p>
      </dgm:t>
    </dgm:pt>
    <dgm:pt modelId="{0F210C55-BA1A-4BB0-8B9C-A5E0EBEF10A3}" cxnId="{D560A83A-0912-405A-80CA-C3E3EB34993B}" type="sibTrans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登录功能</a:t>
          </a:r>
          <a:endParaRPr lang="zh-CN" altLang="en-US" sz="1800" b="1" dirty="0"/>
        </a:p>
      </dgm:t>
    </dgm:pt>
    <dgm:pt modelId="{675FBF1B-1171-44C4-B368-1B3CB959EDDC}" cxnId="{32B7392B-4C47-4465-981A-BA48427ACC02}" type="parTrans">
      <dgm:prSet/>
      <dgm:spPr/>
      <dgm:t>
        <a:bodyPr/>
        <a:lstStyle/>
        <a:p>
          <a:endParaRPr lang="zh-CN" altLang="en-US" b="1"/>
        </a:p>
      </dgm:t>
    </dgm:pt>
    <dgm:pt modelId="{887DFFD4-45D8-4EB0-8E5A-CF473A2540DA}" cxnId="{32B7392B-4C47-4465-981A-BA48427ACC02}" type="sibTrans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鲜花顾客操作</a:t>
          </a:r>
          <a:endParaRPr lang="zh-CN" altLang="en-US" sz="1800" b="1" dirty="0"/>
        </a:p>
      </dgm:t>
    </dgm:pt>
    <dgm:pt modelId="{E604893B-F25F-45C4-B656-79F7552919A5}" cxnId="{928CEC78-590F-4B43-A64F-4F483F6EFEDD}" type="parTrans">
      <dgm:prSet/>
      <dgm:spPr/>
      <dgm:t>
        <a:bodyPr/>
        <a:lstStyle/>
        <a:p>
          <a:endParaRPr lang="zh-CN" altLang="en-US" b="1"/>
        </a:p>
      </dgm:t>
    </dgm:pt>
    <dgm:pt modelId="{17ED0D47-8422-44E9-9E05-154450A8CF90}" cxnId="{928CEC78-590F-4B43-A64F-4F483F6EFEDD}" type="sibTrans">
      <dgm:prSet/>
      <dgm:spPr/>
      <dgm:t>
        <a:bodyPr/>
        <a:lstStyle/>
        <a:p>
          <a:endParaRPr lang="zh-CN" altLang="en-US" b="1"/>
        </a:p>
      </dgm:t>
    </dgm:pt>
    <dgm:pt modelId="{55217C97-E484-43E4-B2B6-84AA58A3BA3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b="1" dirty="0" smtClean="0"/>
            <a:t>鲜花商店操作</a:t>
          </a:r>
          <a:endParaRPr lang="zh-CN" altLang="en-US" sz="1800" b="1" dirty="0"/>
        </a:p>
      </dgm:t>
    </dgm:pt>
    <dgm:pt modelId="{C984F1B5-C2B3-4181-90CA-FEB6ED99A23A}" cxnId="{3C4B4BC4-3FE1-4502-8C44-4BD10AB3D62E}" type="parTrans">
      <dgm:prSet/>
      <dgm:spPr/>
      <dgm:t>
        <a:bodyPr/>
        <a:lstStyle/>
        <a:p>
          <a:endParaRPr lang="zh-CN" altLang="en-US" b="1"/>
        </a:p>
      </dgm:t>
    </dgm:pt>
    <dgm:pt modelId="{6D07465C-0CE3-4BC4-A429-7869D3F10020}" cxnId="{3C4B4BC4-3FE1-4502-8C44-4BD10AB3D62E}" type="sibTrans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4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A32A6-973A-428B-9D80-5B872B4DDBD2}" type="pres">
      <dgm:prSet presAssocID="{17ED0D47-8422-44E9-9E05-154450A8CF90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5AEC8C0-EE98-47CE-92E9-560F64535CB8}" type="pres">
      <dgm:prSet presAssocID="{55217C97-E484-43E4-B2B6-84AA58A3BA3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C12357-CB75-4421-85F8-410BF4D4C582}" type="presOf" srcId="{0E2A686A-ACF6-44AC-8363-13B769F33012}" destId="{F7DE92DC-07AD-46CA-BAE7-0C4E4E358584}" srcOrd="0" destOrd="0" presId="urn:microsoft.com/office/officeart/2005/8/layout/chevron1"/>
    <dgm:cxn modelId="{02F2B945-2ED8-4FCB-ACCB-52EE4F4E4858}" type="presOf" srcId="{243F1FFD-7127-42E2-9675-0F6489268172}" destId="{23A82A39-41BE-40BC-8700-B1914635DEB4}" srcOrd="0" destOrd="0" presId="urn:microsoft.com/office/officeart/2005/8/layout/chevron1"/>
    <dgm:cxn modelId="{E630B1B0-1839-4FD8-8F58-93D1AC46E5FD}" type="presOf" srcId="{55217C97-E484-43E4-B2B6-84AA58A3BA38}" destId="{85AEC8C0-EE98-47CE-92E9-560F64535CB8}" srcOrd="0" destOrd="0" presId="urn:microsoft.com/office/officeart/2005/8/layout/chevron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0A154DCD-8E03-487B-B735-0D99FAC213EB}" type="presOf" srcId="{EFD4DBE5-B57F-41BC-B0DC-C1B7566DE8DB}" destId="{CFD2BBDA-A499-48B1-944F-BBAC01DAA85C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3C4B4BC4-3FE1-4502-8C44-4BD10AB3D62E}" srcId="{EFD4DBE5-B57F-41BC-B0DC-C1B7566DE8DB}" destId="{55217C97-E484-43E4-B2B6-84AA58A3BA38}" srcOrd="3" destOrd="0" parTransId="{C984F1B5-C2B3-4181-90CA-FEB6ED99A23A}" sibTransId="{6D07465C-0CE3-4BC4-A429-7869D3F10020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1BDE3C42-6B84-40BD-B4BF-0CA7E7162236}" type="presOf" srcId="{5A701C17-0E2A-457F-A450-83D9C5893DB7}" destId="{F0D83181-52B1-4AE6-8F8F-FA1BF82CB1AC}" srcOrd="0" destOrd="0" presId="urn:microsoft.com/office/officeart/2005/8/layout/chevron1"/>
    <dgm:cxn modelId="{DAD7227A-E478-4890-AE16-ECA12CD73C79}" type="presParOf" srcId="{CFD2BBDA-A499-48B1-944F-BBAC01DAA85C}" destId="{F7DE92DC-07AD-46CA-BAE7-0C4E4E358584}" srcOrd="0" destOrd="0" presId="urn:microsoft.com/office/officeart/2005/8/layout/chevron1"/>
    <dgm:cxn modelId="{9E2ADB74-C10F-4FDC-9791-B6A48D96DE0A}" type="presParOf" srcId="{CFD2BBDA-A499-48B1-944F-BBAC01DAA85C}" destId="{799DDC07-059A-4559-A2C8-39E2CC24D02A}" srcOrd="1" destOrd="0" presId="urn:microsoft.com/office/officeart/2005/8/layout/chevron1"/>
    <dgm:cxn modelId="{103F2065-49C4-407D-9644-47590EBC4618}" type="presParOf" srcId="{CFD2BBDA-A499-48B1-944F-BBAC01DAA85C}" destId="{23A82A39-41BE-40BC-8700-B1914635DEB4}" srcOrd="2" destOrd="0" presId="urn:microsoft.com/office/officeart/2005/8/layout/chevron1"/>
    <dgm:cxn modelId="{1F463B9A-EB8D-4AAA-B237-7ABCE8CCE491}" type="presParOf" srcId="{CFD2BBDA-A499-48B1-944F-BBAC01DAA85C}" destId="{07F3F4E4-D971-4742-A2B6-9BC5E97A605D}" srcOrd="3" destOrd="0" presId="urn:microsoft.com/office/officeart/2005/8/layout/chevron1"/>
    <dgm:cxn modelId="{37729EBB-04A0-4EBC-9E23-198FFB71EDFF}" type="presParOf" srcId="{CFD2BBDA-A499-48B1-944F-BBAC01DAA85C}" destId="{F0D83181-52B1-4AE6-8F8F-FA1BF82CB1AC}" srcOrd="4" destOrd="0" presId="urn:microsoft.com/office/officeart/2005/8/layout/chevron1"/>
    <dgm:cxn modelId="{5E90B685-52B3-48B7-B435-08FE3710BEDF}" type="presParOf" srcId="{CFD2BBDA-A499-48B1-944F-BBAC01DAA85C}" destId="{D1BA32A6-973A-428B-9D80-5B872B4DDBD2}" srcOrd="5" destOrd="0" presId="urn:microsoft.com/office/officeart/2005/8/layout/chevron1"/>
    <dgm:cxn modelId="{9824F71B-3769-40B2-984A-10A303597A20}" type="presParOf" srcId="{CFD2BBDA-A499-48B1-944F-BBAC01DAA85C}" destId="{85AEC8C0-EE98-47CE-92E9-560F64535C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3181" y="58266"/>
          <a:ext cx="1851806" cy="740722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系统启动</a:t>
          </a:r>
          <a:endParaRPr lang="zh-CN" altLang="en-US" sz="1800" b="1" kern="1200" dirty="0"/>
        </a:p>
      </dsp:txBody>
      <dsp:txXfrm>
        <a:off x="373542" y="58266"/>
        <a:ext cx="1111084" cy="740722"/>
      </dsp:txXfrm>
    </dsp:sp>
    <dsp:sp modelId="{23A82A39-41BE-40BC-8700-B1914635DEB4}">
      <dsp:nvSpPr>
        <dsp:cNvPr id="0" name=""/>
        <dsp:cNvSpPr/>
      </dsp:nvSpPr>
      <dsp:spPr>
        <a:xfrm>
          <a:off x="1669807" y="58266"/>
          <a:ext cx="1851806" cy="740722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登录功能</a:t>
          </a:r>
          <a:endParaRPr lang="zh-CN" altLang="en-US" sz="1800" b="1" kern="1200" dirty="0"/>
        </a:p>
      </dsp:txBody>
      <dsp:txXfrm>
        <a:off x="2040168" y="58266"/>
        <a:ext cx="1111084" cy="740722"/>
      </dsp:txXfrm>
    </dsp:sp>
    <dsp:sp modelId="{F0D83181-52B1-4AE6-8F8F-FA1BF82CB1AC}">
      <dsp:nvSpPr>
        <dsp:cNvPr id="0" name=""/>
        <dsp:cNvSpPr/>
      </dsp:nvSpPr>
      <dsp:spPr>
        <a:xfrm>
          <a:off x="3382854" y="58266"/>
          <a:ext cx="1851806" cy="740722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鲜花顾客操作</a:t>
          </a:r>
          <a:endParaRPr lang="zh-CN" altLang="en-US" sz="1800" b="1" kern="1200" dirty="0"/>
        </a:p>
      </dsp:txBody>
      <dsp:txXfrm>
        <a:off x="3753215" y="58266"/>
        <a:ext cx="1111084" cy="740722"/>
      </dsp:txXfrm>
    </dsp:sp>
    <dsp:sp modelId="{85AEC8C0-EE98-47CE-92E9-560F64535CB8}">
      <dsp:nvSpPr>
        <dsp:cNvPr id="0" name=""/>
        <dsp:cNvSpPr/>
      </dsp:nvSpPr>
      <dsp:spPr>
        <a:xfrm>
          <a:off x="5003059" y="58266"/>
          <a:ext cx="1851806" cy="740722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鲜花商店操作</a:t>
          </a:r>
          <a:endParaRPr lang="zh-CN" altLang="en-US" sz="1800" b="1" kern="1200" dirty="0"/>
        </a:p>
      </dsp:txBody>
      <dsp:txXfrm>
        <a:off x="5373420" y="58266"/>
        <a:ext cx="1111084" cy="74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采购员：负责采购原材料，在程序中的原材料相当于数据库中的数据，直接读取数据的就是数据访问层，即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厨师：负责根据用户的需求加工原材料，烹制菜肴，在程序中相当于处理逻辑，对数据库访问层获取的数据进行相应       的处理，将结果反馈到表示层</a:t>
            </a:r>
            <a:endParaRPr lang="en-US" altLang="zh-CN" dirty="0" smtClean="0"/>
          </a:p>
          <a:p>
            <a:r>
              <a:rPr lang="zh-CN" altLang="en-US" dirty="0" smtClean="0"/>
              <a:t>服务员：负责与用户交互，接收用户所点的菜单和上菜。在程序中相当于表示层，用来接收用户请求以及返回数据。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459F7-DDD4-45CA-A51C-5633D63B4077}" type="slidenum">
              <a:rPr lang="zh-CN" altLang="en-US"/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459F7-DDD4-45CA-A51C-5633D63B4077}" type="slidenum">
              <a:rPr lang="zh-CN" altLang="en-US"/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4B6117-7867-498E-9B19-B934F4493D88}" type="slidenum">
              <a:rPr lang="zh-CN" altLang="en-US"/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93A144-7C58-47C6-B325-C1026366DE48}" type="slidenum">
              <a:rPr lang="zh-CN" altLang="en-US"/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9456F-57C3-4F42-932F-D1A2D5D85021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CBA2C9-1207-4198-BFCD-EE47E579D1A6}" type="slidenum">
              <a:rPr lang="zh-CN" altLang="en-US"/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931B2E-7F6C-4EE2-BFE9-7D0C7FCE2051}" type="slidenum">
              <a:rPr lang="zh-CN" altLang="en-US"/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技术顾问在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分钟内的合理时间点（如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分钟左右）需要巡视学员完成情况，监控和把握进度，结合实际，督促学员在相应时间内完成任务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1B9EF-B8EB-4506-B294-FEAF90F0CAAE}" type="slidenum">
              <a:rPr lang="zh-CN" altLang="en-US"/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5A243A-3CF5-4C43-81D5-8F77D79ED8FD}" type="slidenum">
              <a:rPr lang="zh-CN" altLang="en-US"/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8AFB4E-4B75-4655-B116-AC1E3835E3D6}" type="slidenum">
              <a:rPr lang="zh-CN" altLang="en-US"/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F9B8CE-C135-409F-93B4-BBBC0B628874}" type="slidenum">
              <a:rPr lang="zh-CN" altLang="en-US"/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技术顾问在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分钟内的合理时间点（如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分钟左右）需要巡视学员完成情况，监控和把握进度，结合实际，督促学员在相应时间内完成任务</a:t>
            </a:r>
            <a:endParaRPr lang="zh-CN" altLang="en-US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23528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鲜花商店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27983" y="332656"/>
            <a:ext cx="4536629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问题分析</a:t>
            </a:r>
            <a:r>
              <a:rPr lang="en-US" altLang="zh-CN" dirty="0">
                <a:solidFill>
                  <a:srgbClr val="121F55"/>
                </a:solidFill>
              </a:rPr>
              <a:t>1</a:t>
            </a:r>
            <a:r>
              <a:rPr lang="zh-CN" altLang="en-US" dirty="0">
                <a:solidFill>
                  <a:srgbClr val="121F55"/>
                </a:solidFill>
              </a:rPr>
              <a:t>：整体开发思路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系统开发步骤</a:t>
            </a:r>
            <a:endParaRPr lang="zh-CN" altLang="en-US" dirty="0"/>
          </a:p>
          <a:p>
            <a:pPr lvl="1"/>
            <a:r>
              <a:rPr lang="zh-CN" altLang="en-US" dirty="0"/>
              <a:t>明确需求</a:t>
            </a:r>
            <a:endParaRPr lang="zh-CN" altLang="en-US" dirty="0"/>
          </a:p>
          <a:p>
            <a:pPr lvl="1"/>
            <a:r>
              <a:rPr lang="zh-CN" altLang="en-US" dirty="0"/>
              <a:t>设计数据库</a:t>
            </a:r>
            <a:endParaRPr lang="zh-CN" altLang="en-US" dirty="0"/>
          </a:p>
          <a:p>
            <a:pPr lvl="1"/>
            <a:r>
              <a:rPr lang="zh-CN" altLang="en-US" dirty="0"/>
              <a:t>设计技术框架</a:t>
            </a:r>
            <a:endParaRPr lang="zh-CN" altLang="en-US" dirty="0"/>
          </a:p>
          <a:p>
            <a:pPr lvl="2"/>
            <a:r>
              <a:rPr lang="en-US" altLang="zh-CN" dirty="0"/>
              <a:t>Java</a:t>
            </a:r>
            <a:r>
              <a:rPr lang="zh-CN" altLang="en-US" dirty="0"/>
              <a:t>技术</a:t>
            </a:r>
            <a:endParaRPr lang="zh-CN" altLang="en-US" dirty="0"/>
          </a:p>
          <a:p>
            <a:pPr lvl="2"/>
            <a:r>
              <a:rPr lang="zh-CN" altLang="en-US" dirty="0" smtClean="0"/>
              <a:t>三层架构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编码</a:t>
            </a:r>
            <a:r>
              <a:rPr lang="zh-CN" altLang="en-US" dirty="0"/>
              <a:t>顺序</a:t>
            </a:r>
            <a:endParaRPr lang="zh-CN" altLang="en-US" dirty="0"/>
          </a:p>
          <a:p>
            <a:pPr lvl="2">
              <a:buFontTx/>
              <a:buNone/>
            </a:pPr>
            <a:endParaRPr lang="en-US" altLang="zh-CN" dirty="0" smtClean="0"/>
          </a:p>
          <a:p>
            <a:pPr lvl="2">
              <a:buFontTx/>
              <a:buNone/>
            </a:pPr>
            <a:endParaRPr lang="en-US" altLang="zh-CN" dirty="0" smtClean="0"/>
          </a:p>
          <a:p>
            <a:pPr lvl="2">
              <a:buFontTx/>
              <a:buNone/>
            </a:pPr>
            <a:endParaRPr lang="en-US" altLang="zh-CN" dirty="0" smtClean="0"/>
          </a:p>
          <a:p>
            <a:pPr lvl="2">
              <a:buFontTx/>
              <a:buNone/>
            </a:pPr>
            <a:endParaRPr lang="zh-CN" altLang="en-US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428728" y="4572008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1428730" y="4357694"/>
            <a:ext cx="357188" cy="3571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71804" y="4357694"/>
            <a:ext cx="357188" cy="35718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714878" y="4357695"/>
            <a:ext cx="357188" cy="35718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429390" y="4357694"/>
            <a:ext cx="357188" cy="35718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9993" y="313492"/>
            <a:ext cx="4464620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问题分析</a:t>
            </a:r>
            <a:r>
              <a:rPr lang="en-US" altLang="zh-CN" dirty="0">
                <a:solidFill>
                  <a:srgbClr val="121F55"/>
                </a:solidFill>
              </a:rPr>
              <a:t>2</a:t>
            </a:r>
            <a:r>
              <a:rPr lang="zh-CN" altLang="en-US" dirty="0">
                <a:solidFill>
                  <a:srgbClr val="121F55"/>
                </a:solidFill>
              </a:rPr>
              <a:t>：界面交互设计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界面交互设计的原则</a:t>
            </a:r>
            <a:endParaRPr lang="zh-CN" altLang="en-US"/>
          </a:p>
          <a:p>
            <a:pPr lvl="1"/>
            <a:r>
              <a:rPr lang="zh-CN" altLang="en-US"/>
              <a:t>统一性原则</a:t>
            </a:r>
            <a:endParaRPr lang="en-US" altLang="zh-CN"/>
          </a:p>
          <a:p>
            <a:pPr lvl="2"/>
            <a:r>
              <a:rPr lang="zh-CN" altLang="en-US"/>
              <a:t>界面风格统一</a:t>
            </a:r>
            <a:endParaRPr lang="zh-CN" altLang="en-US"/>
          </a:p>
          <a:p>
            <a:pPr lvl="3"/>
            <a:r>
              <a:rPr lang="zh-CN" altLang="en-US"/>
              <a:t>用相同方式展现相同类型的数据，如：日期类型</a:t>
            </a:r>
            <a:endParaRPr lang="en-US" altLang="zh-CN"/>
          </a:p>
          <a:p>
            <a:pPr lvl="2"/>
            <a:r>
              <a:rPr lang="zh-CN" altLang="en-US"/>
              <a:t>交互风格统一</a:t>
            </a:r>
            <a:endParaRPr lang="zh-CN" altLang="en-US"/>
          </a:p>
          <a:p>
            <a:pPr lvl="3"/>
            <a:r>
              <a:rPr lang="zh-CN" altLang="en-US"/>
              <a:t>用相同方式完成相同类型的操作，如：录入日期</a:t>
            </a:r>
            <a:endParaRPr lang="zh-CN" altLang="en-US"/>
          </a:p>
          <a:p>
            <a:pPr lvl="1"/>
            <a:r>
              <a:rPr lang="zh-CN" altLang="en-US"/>
              <a:t>美观性原则</a:t>
            </a:r>
            <a:endParaRPr lang="zh-CN" altLang="en-US"/>
          </a:p>
          <a:p>
            <a:pPr lvl="2"/>
            <a:r>
              <a:rPr lang="zh-CN" altLang="en-US"/>
              <a:t>界面美观大方</a:t>
            </a:r>
            <a:endParaRPr lang="en-US" altLang="zh-CN"/>
          </a:p>
          <a:p>
            <a:pPr lvl="1"/>
            <a:r>
              <a:rPr lang="zh-CN" altLang="en-US"/>
              <a:t>易用性原则</a:t>
            </a:r>
            <a:endParaRPr lang="zh-CN" altLang="en-US"/>
          </a:p>
          <a:p>
            <a:pPr lvl="2"/>
            <a:r>
              <a:rPr lang="zh-CN" altLang="en-US"/>
              <a:t>操作方式自然、易理解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19" y="214290"/>
            <a:ext cx="5112693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难点分析</a:t>
            </a:r>
            <a:r>
              <a:rPr lang="en-US" altLang="zh-CN" dirty="0">
                <a:solidFill>
                  <a:srgbClr val="121F55"/>
                </a:solidFill>
              </a:rPr>
              <a:t>1</a:t>
            </a:r>
            <a:r>
              <a:rPr lang="zh-CN" altLang="en-US" dirty="0">
                <a:solidFill>
                  <a:srgbClr val="121F55"/>
                </a:solidFill>
              </a:rPr>
              <a:t>：</a:t>
            </a:r>
            <a:r>
              <a:rPr lang="zh-CN" altLang="fr-FR" dirty="0">
                <a:solidFill>
                  <a:srgbClr val="121F55"/>
                </a:solidFill>
              </a:rPr>
              <a:t>设计数据库表结构 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根据业务确定表的名称</a:t>
            </a:r>
            <a:endParaRPr lang="zh-CN" altLang="en-US" dirty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业务确定表的具体字段</a:t>
            </a:r>
            <a:endParaRPr lang="zh-CN" altLang="en-US" dirty="0"/>
          </a:p>
          <a:p>
            <a:pPr lvl="1"/>
            <a:r>
              <a:rPr lang="zh-CN" altLang="en-US" dirty="0"/>
              <a:t>如何区分一</a:t>
            </a:r>
            <a:r>
              <a:rPr lang="zh-CN" altLang="en-US" dirty="0" smtClean="0"/>
              <a:t>个鲜花是否</a:t>
            </a:r>
            <a:r>
              <a:rPr lang="zh-CN" altLang="en-US" dirty="0"/>
              <a:t>被卖出</a:t>
            </a:r>
            <a:endParaRPr lang="zh-CN" altLang="en-US" dirty="0"/>
          </a:p>
          <a:p>
            <a:pPr lvl="1"/>
            <a:r>
              <a:rPr lang="zh-CN" altLang="en-US" dirty="0" smtClean="0"/>
              <a:t>如何</a:t>
            </a:r>
            <a:r>
              <a:rPr lang="zh-CN" altLang="en-US" dirty="0"/>
              <a:t>定义一</a:t>
            </a:r>
            <a:r>
              <a:rPr lang="zh-CN" altLang="en-US" dirty="0" smtClean="0"/>
              <a:t>个鲜花的</a:t>
            </a:r>
            <a:r>
              <a:rPr lang="zh-CN" altLang="en-US" dirty="0"/>
              <a:t>所属商店</a:t>
            </a:r>
            <a:endParaRPr lang="zh-CN" altLang="en-US" dirty="0"/>
          </a:p>
          <a:p>
            <a:pPr lvl="1"/>
            <a:r>
              <a:rPr lang="zh-CN" altLang="en-US" dirty="0"/>
              <a:t>如何确定一</a:t>
            </a:r>
            <a:r>
              <a:rPr lang="zh-CN" altLang="en-US" dirty="0" smtClean="0"/>
              <a:t>个鲜花是</a:t>
            </a:r>
            <a:r>
              <a:rPr lang="zh-CN" altLang="en-US" dirty="0"/>
              <a:t>属于</a:t>
            </a:r>
            <a:r>
              <a:rPr lang="zh-CN" altLang="en-US" dirty="0" smtClean="0"/>
              <a:t>哪个顾客的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主键和外键的设计，建立表之间关联关系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19" y="214290"/>
            <a:ext cx="5112693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难点分析</a:t>
            </a:r>
            <a:r>
              <a:rPr lang="en-US" altLang="zh-CN" dirty="0">
                <a:solidFill>
                  <a:srgbClr val="121F55"/>
                </a:solidFill>
              </a:rPr>
              <a:t>2</a:t>
            </a:r>
            <a:r>
              <a:rPr lang="zh-CN" altLang="en-US" dirty="0">
                <a:solidFill>
                  <a:srgbClr val="121F55"/>
                </a:solidFill>
              </a:rPr>
              <a:t>：</a:t>
            </a:r>
            <a:r>
              <a:rPr lang="zh-CN" altLang="fr-FR" dirty="0">
                <a:solidFill>
                  <a:srgbClr val="121F55"/>
                </a:solidFill>
              </a:rPr>
              <a:t>使用类图设计系统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采用三层架构搭建系统框架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数据访问层、业务逻辑层、表示层</a:t>
            </a:r>
            <a:endParaRPr lang="en-US" altLang="zh-CN" dirty="0" smtClean="0"/>
          </a:p>
          <a:p>
            <a:r>
              <a:rPr lang="zh-CN" altLang="en-US" dirty="0" smtClean="0"/>
              <a:t>采用数据访问层采用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模式设计和开发</a:t>
            </a:r>
            <a:endParaRPr lang="zh-CN" altLang="en-US" dirty="0"/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</a:rPr>
              <a:t>设计</a:t>
            </a:r>
            <a:r>
              <a:rPr lang="zh-CN" altLang="en-US" dirty="0">
                <a:latin typeface="微软雅黑" panose="020B0503020204020204" pitchFamily="34" charset="-122"/>
              </a:rPr>
              <a:t>步骤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第一步：根据数据库表创建实体类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接口和实现类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第三步：创建业务接口和实现类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第四步：优化业务接口设计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第五步：根据分析结果，给出伪代码，完成设计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15816" y="313492"/>
            <a:ext cx="5976789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项目准备：设计并创建数据库</a:t>
            </a:r>
            <a:r>
              <a:rPr lang="zh-CN" altLang="en-US" dirty="0" smtClean="0">
                <a:solidFill>
                  <a:srgbClr val="121F55"/>
                </a:solidFill>
              </a:rPr>
              <a:t>表</a:t>
            </a:r>
            <a:r>
              <a:rPr lang="en-US" altLang="zh-CN" dirty="0" smtClean="0">
                <a:solidFill>
                  <a:srgbClr val="121F55"/>
                </a:solidFill>
              </a:rPr>
              <a:t>3-1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数据库表</a:t>
            </a:r>
            <a:endParaRPr lang="zh-CN" altLang="en-US" dirty="0"/>
          </a:p>
          <a:p>
            <a:pPr lvl="1"/>
            <a:r>
              <a:rPr lang="zh-CN" altLang="en-US" dirty="0" smtClean="0"/>
              <a:t>鲜花表</a:t>
            </a:r>
            <a:r>
              <a:rPr lang="en-US" altLang="zh-CN" dirty="0" smtClean="0"/>
              <a:t>flower</a:t>
            </a:r>
            <a:endParaRPr lang="en-US" altLang="zh-CN" dirty="0"/>
          </a:p>
          <a:p>
            <a:pPr lvl="1"/>
            <a:r>
              <a:rPr lang="zh-CN" altLang="en-US" dirty="0" smtClean="0"/>
              <a:t>鲜花顾客表</a:t>
            </a:r>
            <a:r>
              <a:rPr lang="en-US" altLang="zh-CN" dirty="0" err="1" smtClean="0"/>
              <a:t>flowerowner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/>
            <a:r>
              <a:rPr lang="zh-CN" altLang="en-US" dirty="0" smtClean="0"/>
              <a:t>鲜花商店表</a:t>
            </a:r>
            <a:r>
              <a:rPr lang="en-US" altLang="zh-CN" dirty="0" err="1" smtClean="0"/>
              <a:t>flowerstore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账目表</a:t>
            </a:r>
            <a:r>
              <a:rPr lang="en-US" altLang="zh-CN" dirty="0"/>
              <a:t>account</a:t>
            </a:r>
            <a:endParaRPr lang="zh-CN" altLang="en-US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字段根据业务进行</a:t>
            </a:r>
            <a:r>
              <a:rPr lang="zh-CN" altLang="en-US" dirty="0" smtClean="0"/>
              <a:t>确定</a:t>
            </a:r>
            <a:endParaRPr lang="zh-CN" altLang="en-US" dirty="0" smtClean="0"/>
          </a:p>
        </p:txBody>
      </p:sp>
      <p:grpSp>
        <p:nvGrpSpPr>
          <p:cNvPr id="5" name="组合 19"/>
          <p:cNvGrpSpPr/>
          <p:nvPr/>
        </p:nvGrpSpPr>
        <p:grpSpPr bwMode="auto">
          <a:xfrm>
            <a:off x="1511300" y="4869160"/>
            <a:ext cx="5976938" cy="701675"/>
            <a:chOff x="1511300" y="5354427"/>
            <a:chExt cx="5976938" cy="701886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511300" y="5551336"/>
              <a:ext cx="5976938" cy="50497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键和外键的设计，建立表之间关联关系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7000875" y="5354427"/>
              <a:ext cx="357188" cy="3604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E9CDE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8"/>
          <p:cNvGrpSpPr/>
          <p:nvPr/>
        </p:nvGrpSpPr>
        <p:grpSpPr bwMode="auto">
          <a:xfrm>
            <a:off x="130349" y="4509120"/>
            <a:ext cx="1057275" cy="414338"/>
            <a:chOff x="1000100" y="3950459"/>
            <a:chExt cx="1058023" cy="414475"/>
          </a:xfrm>
        </p:grpSpPr>
        <p:pic>
          <p:nvPicPr>
            <p:cNvPr id="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注意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43808" y="285728"/>
            <a:ext cx="6120805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项目准备：</a:t>
            </a:r>
            <a:r>
              <a:rPr lang="zh-CN" altLang="en-US" dirty="0" smtClean="0">
                <a:solidFill>
                  <a:srgbClr val="121F55"/>
                </a:solidFill>
              </a:rPr>
              <a:t>设计并创建数据库表</a:t>
            </a:r>
            <a:r>
              <a:rPr lang="en-US" altLang="zh-CN" dirty="0" smtClean="0">
                <a:solidFill>
                  <a:srgbClr val="121F55"/>
                </a:solidFill>
              </a:rPr>
              <a:t>3-2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  <p:pic>
        <p:nvPicPr>
          <p:cNvPr id="2050" name="Picture 2" descr="C:\Users\cwx649448\AppData\Roaming\eSpace_Desktop\UserData\cwx649448\imagefiles\EC954B4C-BA94-4A90-B443-D3F5AAF4D8F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88832" cy="5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971180" y="2204864"/>
          <a:ext cx="678660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84"/>
                <a:gridCol w="1896364"/>
                <a:gridCol w="1666348"/>
                <a:gridCol w="16016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长度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type_name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owner_id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鲜花顾客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store_id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鲜花所属商店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price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鲜花单价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313492"/>
            <a:ext cx="597678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项目准备：设计并创建数据库</a:t>
            </a:r>
            <a:r>
              <a:rPr lang="zh-CN" altLang="en-US" dirty="0" smtClean="0">
                <a:solidFill>
                  <a:srgbClr val="121F55"/>
                </a:solidFill>
              </a:rPr>
              <a:t>表</a:t>
            </a:r>
            <a:r>
              <a:rPr lang="en-US" altLang="zh-CN" dirty="0" smtClean="0">
                <a:solidFill>
                  <a:srgbClr val="121F55"/>
                </a:solidFill>
              </a:rPr>
              <a:t>3-3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660232" y="811782"/>
            <a:ext cx="1136646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鲜花表</a:t>
            </a:r>
            <a:endParaRPr lang="zh-CN" altLang="en-US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931245" y="112498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鲜花顾客表</a:t>
            </a:r>
            <a:endParaRPr lang="zh-CN" altLang="en-US" b="1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49639" y="140576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鲜花商店表</a:t>
            </a:r>
            <a:endParaRPr lang="zh-CN" alt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542349" y="919947"/>
            <a:ext cx="135096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账目表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313492"/>
            <a:ext cx="597678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项目准备：设计并创建数据库</a:t>
            </a:r>
            <a:r>
              <a:rPr lang="zh-CN" altLang="en-US" dirty="0" smtClean="0">
                <a:solidFill>
                  <a:srgbClr val="121F55"/>
                </a:solidFill>
              </a:rPr>
              <a:t>表</a:t>
            </a:r>
            <a:r>
              <a:rPr lang="en-US" altLang="zh-CN" dirty="0" smtClean="0">
                <a:solidFill>
                  <a:srgbClr val="121F55"/>
                </a:solidFill>
              </a:rPr>
              <a:t>3-3</a:t>
            </a:r>
            <a:endParaRPr lang="en-US" altLang="zh-CN" dirty="0">
              <a:solidFill>
                <a:srgbClr val="121F55"/>
              </a:solidFill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1021944" y="1600046"/>
          <a:ext cx="636110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32"/>
                <a:gridCol w="1559311"/>
                <a:gridCol w="754766"/>
                <a:gridCol w="251319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长度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鲜花顾客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鲜花顾客名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password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鲜花顾客密码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money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鲜花顾客拥有钱数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660232" y="811782"/>
            <a:ext cx="1136646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鲜花表</a:t>
            </a:r>
            <a:endParaRPr lang="zh-CN" altLang="en-US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931245" y="112498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鲜花顾客表</a:t>
            </a:r>
            <a:endParaRPr lang="zh-CN" altLang="en-US" b="1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49639" y="140576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鲜花商店表</a:t>
            </a:r>
            <a:endParaRPr lang="zh-CN" alt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542349" y="919947"/>
            <a:ext cx="135096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账目表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313492"/>
            <a:ext cx="597678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项目准备：设计并创建数据库</a:t>
            </a:r>
            <a:r>
              <a:rPr lang="zh-CN" altLang="en-US" dirty="0" smtClean="0">
                <a:solidFill>
                  <a:srgbClr val="121F55"/>
                </a:solidFill>
              </a:rPr>
              <a:t>表</a:t>
            </a:r>
            <a:r>
              <a:rPr lang="en-US" altLang="zh-CN" dirty="0" smtClean="0">
                <a:solidFill>
                  <a:srgbClr val="121F55"/>
                </a:solidFill>
              </a:rPr>
              <a:t>3-3</a:t>
            </a:r>
            <a:endParaRPr lang="en-US" altLang="zh-CN" dirty="0">
              <a:solidFill>
                <a:srgbClr val="121F55"/>
              </a:solidFill>
            </a:endParaRP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1403648" y="2204864"/>
          <a:ext cx="678660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515"/>
                <a:gridCol w="1515449"/>
                <a:gridCol w="1006280"/>
                <a:gridCol w="264736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长度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鲜花商店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鲜花商店名字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password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鲜花商店密码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balance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鲜花商店结余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660232" y="811782"/>
            <a:ext cx="1136646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鲜花表</a:t>
            </a:r>
            <a:endParaRPr lang="zh-CN" altLang="en-US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931245" y="112498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鲜花顾客表</a:t>
            </a:r>
            <a:endParaRPr lang="zh-CN" altLang="en-US" b="1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49639" y="140576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鲜花商店表</a:t>
            </a:r>
            <a:endParaRPr lang="zh-CN" alt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542349" y="919947"/>
            <a:ext cx="135096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账目表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313492"/>
            <a:ext cx="597678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项目准备：设计并创建数据库</a:t>
            </a:r>
            <a:r>
              <a:rPr lang="zh-CN" altLang="en-US" dirty="0" smtClean="0">
                <a:solidFill>
                  <a:srgbClr val="121F55"/>
                </a:solidFill>
              </a:rPr>
              <a:t>表</a:t>
            </a:r>
            <a:r>
              <a:rPr lang="en-US" altLang="zh-CN" dirty="0" smtClean="0">
                <a:solidFill>
                  <a:srgbClr val="121F55"/>
                </a:solidFill>
              </a:rPr>
              <a:t>3-3</a:t>
            </a:r>
            <a:endParaRPr lang="en-US" altLang="zh-CN" dirty="0">
              <a:solidFill>
                <a:srgbClr val="121F55"/>
              </a:solidFill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15616" y="2132856"/>
          <a:ext cx="7143799" cy="408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829896"/>
                <a:gridCol w="2857519"/>
              </a:tblGrid>
              <a:tr h="1188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长度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备注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账单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deal_type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交易类型，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：商店卖给鲜花顾客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：鲜花顾客卖给商店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flower_id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鲜花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seller_id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买家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buyer_id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卖家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price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交易价格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deal_time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255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965" marR="11696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交易时间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660232" y="811782"/>
            <a:ext cx="1136646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鲜花表</a:t>
            </a:r>
            <a:endParaRPr lang="zh-CN" altLang="en-US" b="1" dirty="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931245" y="112498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鲜花顾客表</a:t>
            </a:r>
            <a:endParaRPr lang="zh-CN" altLang="en-US" b="1" dirty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49639" y="1405763"/>
            <a:ext cx="170815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鲜花商店表</a:t>
            </a:r>
            <a:endParaRPr lang="zh-CN" alt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542349" y="919947"/>
            <a:ext cx="1350960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账目表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223" y="214290"/>
            <a:ext cx="2376389" cy="523220"/>
          </a:xfrm>
          <a:solidFill>
            <a:schemeClr val="bg1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训练的技能点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面向对象程序设计的思想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集合存储和传输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数据库的设计</a:t>
            </a:r>
            <a:endParaRPr lang="zh-CN" altLang="fr-FR" dirty="0"/>
          </a:p>
          <a:p>
            <a:r>
              <a:rPr lang="zh-CN" altLang="fr-FR" dirty="0" smtClean="0"/>
              <a:t>使用</a:t>
            </a:r>
            <a:r>
              <a:rPr lang="fr-FR" altLang="zh-CN" dirty="0" smtClean="0"/>
              <a:t>SQlite</a:t>
            </a:r>
            <a:r>
              <a:rPr lang="zh-CN" altLang="fr-FR" dirty="0" smtClean="0"/>
              <a:t>操作</a:t>
            </a:r>
            <a:r>
              <a:rPr lang="zh-CN" altLang="fr-FR" dirty="0"/>
              <a:t>数据库</a:t>
            </a:r>
            <a:endParaRPr lang="zh-CN" altLang="fr-FR" dirty="0"/>
          </a:p>
          <a:p>
            <a:r>
              <a:rPr lang="zh-CN" altLang="fr-FR" dirty="0" smtClean="0"/>
              <a:t>使用</a:t>
            </a:r>
            <a:r>
              <a:rPr lang="fr-FR" altLang="zh-CN" dirty="0"/>
              <a:t>SQlite</a:t>
            </a:r>
            <a:r>
              <a:rPr lang="zh-CN" altLang="fr-FR" dirty="0" smtClean="0"/>
              <a:t>存储</a:t>
            </a:r>
            <a:r>
              <a:rPr lang="zh-CN" altLang="fr-FR" dirty="0"/>
              <a:t>数据</a:t>
            </a:r>
            <a:endParaRPr lang="zh-CN" altLang="fr-FR" dirty="0"/>
          </a:p>
          <a:p>
            <a:r>
              <a:rPr lang="fr-FR" altLang="zh-CN" dirty="0" smtClean="0"/>
              <a:t>DAO</a:t>
            </a:r>
            <a:r>
              <a:rPr lang="zh-CN" altLang="en-US" dirty="0" smtClean="0"/>
              <a:t>模式</a:t>
            </a:r>
            <a:r>
              <a:rPr lang="zh-CN" altLang="fr-FR" dirty="0" smtClean="0"/>
              <a:t>的</a:t>
            </a:r>
            <a:r>
              <a:rPr lang="zh-CN" altLang="fr-FR" dirty="0"/>
              <a:t>应用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7865" y="214290"/>
            <a:ext cx="561674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rgbClr val="121F55"/>
                </a:solidFill>
              </a:rPr>
              <a:t>项目准备：搭建系统三层架构</a:t>
            </a:r>
            <a:r>
              <a:rPr lang="fr-FR" altLang="zh-CN" dirty="0">
                <a:solidFill>
                  <a:srgbClr val="121F55"/>
                </a:solidFill>
              </a:rPr>
              <a:t>5-1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第一步：根据数据库表创建实体类</a:t>
            </a:r>
            <a:endParaRPr lang="zh-CN" altLang="en-US" dirty="0"/>
          </a:p>
          <a:p>
            <a:pPr lvl="1"/>
            <a:r>
              <a:rPr lang="zh-CN" altLang="en-US" dirty="0"/>
              <a:t>实体类一般和数据库表对应，实体类的属性对应于表的字段</a:t>
            </a:r>
            <a:endParaRPr lang="zh-CN" altLang="en-US" dirty="0"/>
          </a:p>
          <a:p>
            <a:pPr lvl="1"/>
            <a:r>
              <a:rPr lang="zh-CN" altLang="en-US" dirty="0"/>
              <a:t>为四个数据库表分别创建实体类，实现数据库数据在各个层次的传输</a:t>
            </a:r>
            <a:endParaRPr lang="zh-CN" altLang="en-US" dirty="0"/>
          </a:p>
          <a:p>
            <a:pPr lvl="1"/>
            <a:r>
              <a:rPr lang="zh-CN" altLang="en-US" dirty="0"/>
              <a:t>四个实体类的名称可以定义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flower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flowerOwner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flowerStore</a:t>
            </a:r>
            <a:r>
              <a:rPr lang="zh-CN" altLang="en-US" dirty="0"/>
              <a:t>、</a:t>
            </a:r>
            <a:r>
              <a:rPr lang="en-US" altLang="zh-CN" dirty="0"/>
              <a:t>Account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  <p:pic>
        <p:nvPicPr>
          <p:cNvPr id="2050" name="Picture 2" descr="19-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15245"/>
            <a:ext cx="839532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11959" y="214290"/>
            <a:ext cx="4752653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rgbClr val="121F55"/>
                </a:solidFill>
              </a:rPr>
              <a:t>项目准备：</a:t>
            </a:r>
            <a:r>
              <a:rPr lang="zh-CN" altLang="fr-FR" dirty="0">
                <a:solidFill>
                  <a:srgbClr val="121F55"/>
                </a:solidFill>
              </a:rPr>
              <a:t>完成接口设计</a:t>
            </a:r>
            <a:r>
              <a:rPr lang="fr-FR" altLang="zh-CN" dirty="0">
                <a:solidFill>
                  <a:srgbClr val="121F55"/>
                </a:solidFill>
              </a:rPr>
              <a:t>5-2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第二步：</a:t>
            </a:r>
            <a:r>
              <a:rPr lang="zh-CN" altLang="en-US" dirty="0" smtClean="0"/>
              <a:t>创建数据访问层</a:t>
            </a:r>
            <a:r>
              <a:rPr lang="en-US" altLang="zh-CN" dirty="0" smtClean="0"/>
              <a:t>DAO</a:t>
            </a:r>
            <a:r>
              <a:rPr lang="zh-CN" altLang="en-US" dirty="0"/>
              <a:t>接口和实现类</a:t>
            </a:r>
            <a:endParaRPr lang="zh-CN" altLang="en-US" dirty="0"/>
          </a:p>
          <a:p>
            <a:pPr lvl="1"/>
            <a:r>
              <a:rPr lang="zh-CN" altLang="en-US" dirty="0"/>
              <a:t>采用面向接口编程的思想设计数据访问层，定义</a:t>
            </a:r>
            <a:r>
              <a:rPr lang="en-US" altLang="zh-CN" dirty="0"/>
              <a:t>DAO</a:t>
            </a:r>
            <a:r>
              <a:rPr lang="zh-CN" altLang="en-US" dirty="0"/>
              <a:t>接口和实现类</a:t>
            </a:r>
            <a:endParaRPr lang="zh-CN" altLang="en-US" dirty="0"/>
          </a:p>
          <a:p>
            <a:pPr lvl="1"/>
            <a:r>
              <a:rPr lang="zh-CN" altLang="en-US" dirty="0"/>
              <a:t>为四个数据库表分别创建</a:t>
            </a:r>
            <a:r>
              <a:rPr lang="en-US" altLang="zh-CN" dirty="0"/>
              <a:t>DAO</a:t>
            </a:r>
            <a:r>
              <a:rPr lang="zh-CN" altLang="en-US" dirty="0"/>
              <a:t>接口和实现类</a:t>
            </a:r>
            <a:endParaRPr lang="zh-CN" altLang="en-US" dirty="0"/>
          </a:p>
          <a:p>
            <a:pPr lvl="1"/>
            <a:r>
              <a:rPr lang="zh-CN" altLang="en-US" dirty="0"/>
              <a:t>为了重用建立和关闭数据库的代码，创建</a:t>
            </a:r>
            <a:r>
              <a:rPr lang="en-US" altLang="zh-CN" dirty="0" err="1"/>
              <a:t>BaseDao</a:t>
            </a:r>
            <a:r>
              <a:rPr lang="zh-CN" altLang="en-US" dirty="0"/>
              <a:t>作为四个实现类的父类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47865" y="214290"/>
            <a:ext cx="5616748" cy="523220"/>
          </a:xfrm>
          <a:prstGeom prst="rect">
            <a:avLst/>
          </a:prstGeom>
          <a:solidFill>
            <a:schemeClr val="bg1"/>
          </a:solidFill>
          <a:ln algn="ctr">
            <a:noFill/>
            <a:miter lim="800000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121F55"/>
                </a:solidFill>
              </a:rPr>
              <a:t>项目准备：搭建系统三层架构</a:t>
            </a:r>
            <a:r>
              <a:rPr lang="en-US" altLang="zh-CN" dirty="0" smtClean="0">
                <a:solidFill>
                  <a:srgbClr val="121F55"/>
                </a:solidFill>
              </a:rPr>
              <a:t>5-2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  <p:pic>
        <p:nvPicPr>
          <p:cNvPr id="3074" name="Picture 2" descr="19-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53156"/>
            <a:ext cx="5904656" cy="285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11959" y="214290"/>
            <a:ext cx="4752653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rgbClr val="121F55"/>
                </a:solidFill>
              </a:rPr>
              <a:t>项目准备：</a:t>
            </a:r>
            <a:r>
              <a:rPr lang="zh-CN" altLang="fr-FR" dirty="0">
                <a:solidFill>
                  <a:srgbClr val="121F55"/>
                </a:solidFill>
              </a:rPr>
              <a:t>完成接口设计</a:t>
            </a:r>
            <a:r>
              <a:rPr lang="fr-FR" altLang="zh-CN" dirty="0">
                <a:solidFill>
                  <a:srgbClr val="121F55"/>
                </a:solidFill>
              </a:rPr>
              <a:t>5-3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en-US" dirty="0"/>
              <a:t>第三步：创建</a:t>
            </a:r>
            <a:r>
              <a:rPr lang="zh-CN" altLang="en-US" dirty="0" smtClean="0"/>
              <a:t>业务逻辑层接口</a:t>
            </a:r>
            <a:r>
              <a:rPr lang="zh-CN" altLang="en-US" dirty="0"/>
              <a:t>和实现类</a:t>
            </a:r>
            <a:endParaRPr lang="zh-CN" altLang="en-US" dirty="0"/>
          </a:p>
          <a:p>
            <a:pPr lvl="1"/>
            <a:r>
              <a:rPr lang="zh-CN" altLang="en-US" dirty="0"/>
              <a:t>从业务角度考虑，主要</a:t>
            </a:r>
            <a:r>
              <a:rPr lang="zh-CN" altLang="en-US" dirty="0" smtClean="0"/>
              <a:t>是鲜花顾客和鲜花商店</a:t>
            </a:r>
            <a:r>
              <a:rPr lang="zh-CN" altLang="en-US" dirty="0"/>
              <a:t>业务</a:t>
            </a:r>
            <a:endParaRPr lang="zh-CN" altLang="en-US" dirty="0"/>
          </a:p>
          <a:p>
            <a:pPr lvl="1"/>
            <a:r>
              <a:rPr lang="zh-CN" altLang="en-US" dirty="0" smtClean="0"/>
              <a:t>创建鲜花顾客和鲜花商店</a:t>
            </a:r>
            <a:r>
              <a:rPr lang="zh-CN" altLang="en-US" dirty="0"/>
              <a:t>业务接口及实现类</a:t>
            </a:r>
            <a:endParaRPr lang="zh-CN" altLang="en-US" dirty="0"/>
          </a:p>
          <a:p>
            <a:pPr lvl="1"/>
            <a:r>
              <a:rPr lang="zh-CN" altLang="en-US" dirty="0"/>
              <a:t>在业务实现类中调用</a:t>
            </a:r>
            <a:r>
              <a:rPr lang="en-US" altLang="zh-CN" dirty="0"/>
              <a:t>DAO</a:t>
            </a:r>
            <a:r>
              <a:rPr lang="zh-CN" altLang="en-US" dirty="0"/>
              <a:t>接口实现相应业务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347865" y="214290"/>
            <a:ext cx="5616748" cy="523220"/>
          </a:xfrm>
          <a:prstGeom prst="rect">
            <a:avLst/>
          </a:prstGeom>
          <a:solidFill>
            <a:schemeClr val="bg1"/>
          </a:solidFill>
          <a:ln algn="ctr">
            <a:noFill/>
            <a:miter lim="800000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121F55"/>
                </a:solidFill>
              </a:rPr>
              <a:t>项目准备：搭建系统三层架构</a:t>
            </a:r>
            <a:r>
              <a:rPr lang="en-US" altLang="zh-CN" dirty="0" smtClean="0">
                <a:solidFill>
                  <a:srgbClr val="121F55"/>
                </a:solidFill>
              </a:rPr>
              <a:t>5-3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  <p:pic>
        <p:nvPicPr>
          <p:cNvPr id="4098" name="Picture 2" descr="19-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39794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第四步：优化</a:t>
            </a:r>
            <a:r>
              <a:rPr lang="zh-CN" altLang="en-US" dirty="0" smtClean="0"/>
              <a:t>业务逻辑层接口</a:t>
            </a:r>
            <a:r>
              <a:rPr lang="zh-CN" altLang="en-US" dirty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按照“单一职能原则” 对业务接口定义进行优化</a:t>
            </a:r>
            <a:endParaRPr lang="zh-CN" altLang="en-US" dirty="0"/>
          </a:p>
          <a:p>
            <a:pPr lvl="1"/>
            <a:r>
              <a:rPr lang="zh-CN" altLang="en-US" dirty="0"/>
              <a:t>抽取出</a:t>
            </a:r>
            <a:r>
              <a:rPr lang="en-US" altLang="zh-CN" dirty="0"/>
              <a:t>Buyable</a:t>
            </a:r>
            <a:r>
              <a:rPr lang="zh-CN" altLang="en-US" dirty="0"/>
              <a:t>、</a:t>
            </a:r>
            <a:r>
              <a:rPr lang="en-US" altLang="zh-CN" dirty="0"/>
              <a:t>Sellable</a:t>
            </a:r>
            <a:r>
              <a:rPr lang="zh-CN" altLang="en-US" dirty="0"/>
              <a:t>、</a:t>
            </a:r>
            <a:r>
              <a:rPr lang="en-US" altLang="zh-CN" dirty="0" err="1"/>
              <a:t>Breedable</a:t>
            </a:r>
            <a:r>
              <a:rPr lang="zh-CN" altLang="en-US" dirty="0"/>
              <a:t>、</a:t>
            </a:r>
            <a:r>
              <a:rPr lang="en-US" altLang="zh-CN" dirty="0"/>
              <a:t>Accountable</a:t>
            </a:r>
            <a:r>
              <a:rPr lang="zh-CN" altLang="en-US" dirty="0"/>
              <a:t>等接口</a:t>
            </a:r>
            <a:endParaRPr lang="zh-CN" altLang="en-US" dirty="0"/>
          </a:p>
          <a:p>
            <a:pPr lvl="1"/>
            <a:r>
              <a:rPr lang="en-US" altLang="zh-CN" dirty="0" err="1" smtClean="0"/>
              <a:t>flowerOwnerService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flowerStoreService</a:t>
            </a:r>
            <a:r>
              <a:rPr lang="zh-CN" altLang="en-US" dirty="0"/>
              <a:t>接口根据自身功能继承其中的一个或多个接口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059832" y="285728"/>
            <a:ext cx="5904781" cy="523220"/>
          </a:xfrm>
          <a:prstGeom prst="rect">
            <a:avLst/>
          </a:prstGeom>
          <a:solidFill>
            <a:schemeClr val="bg1"/>
          </a:solidFill>
          <a:ln algn="ctr">
            <a:noFill/>
            <a:miter lim="800000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121F55"/>
                </a:solidFill>
              </a:rPr>
              <a:t>项目准备：搭建系统三层架构</a:t>
            </a:r>
            <a:r>
              <a:rPr lang="en-US" altLang="zh-CN" dirty="0" smtClean="0">
                <a:solidFill>
                  <a:srgbClr val="121F55"/>
                </a:solidFill>
              </a:rPr>
              <a:t>5-4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  <p:pic>
        <p:nvPicPr>
          <p:cNvPr id="5122" name="Picture 2" descr="19-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9040"/>
            <a:ext cx="6840760" cy="281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ea typeface="黑体" panose="02010609060101010101" pitchFamily="2" charset="-122"/>
              </a:rPr>
              <a:t>项目准备：</a:t>
            </a:r>
            <a:r>
              <a:rPr lang="zh-CN" altLang="fr-FR" dirty="0">
                <a:ea typeface="黑体" panose="02010609060101010101" pitchFamily="2" charset="-122"/>
              </a:rPr>
              <a:t>完成接口设计</a:t>
            </a:r>
            <a:r>
              <a:rPr lang="fr-FR" altLang="zh-CN" dirty="0">
                <a:ea typeface="黑体" panose="02010609060101010101" pitchFamily="2" charset="-122"/>
              </a:rPr>
              <a:t>5-5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/>
              <a:t>第五步：创建</a:t>
            </a:r>
            <a:r>
              <a:rPr lang="zh-CN" altLang="en-US" dirty="0" smtClean="0"/>
              <a:t>表示层实现与用户交互</a:t>
            </a:r>
            <a:endParaRPr lang="zh-CN" altLang="en-US" dirty="0"/>
          </a:p>
          <a:p>
            <a:pPr lvl="1"/>
            <a:r>
              <a:rPr lang="zh-CN" altLang="en-US" dirty="0"/>
              <a:t>系统的主流程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</a:t>
            </a:r>
            <a:r>
              <a:rPr lang="zh-CN" altLang="en-US" dirty="0"/>
              <a:t>用户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系统反馈</a:t>
            </a:r>
            <a:r>
              <a:rPr lang="zh-CN" altLang="en-US" dirty="0"/>
              <a:t>的信息或数据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59832" y="285728"/>
            <a:ext cx="5904781" cy="523220"/>
          </a:xfrm>
          <a:prstGeom prst="rect">
            <a:avLst/>
          </a:prstGeom>
          <a:solidFill>
            <a:schemeClr val="bg1"/>
          </a:solidFill>
          <a:ln algn="ctr">
            <a:noFill/>
            <a:miter lim="800000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121F55"/>
                </a:solidFill>
              </a:rPr>
              <a:t>项目准备：搭建系统三层架构</a:t>
            </a:r>
            <a:r>
              <a:rPr lang="en-US" altLang="zh-CN" dirty="0" smtClean="0">
                <a:solidFill>
                  <a:srgbClr val="121F55"/>
                </a:solidFill>
              </a:rPr>
              <a:t>5-5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3" y="313492"/>
            <a:ext cx="3678229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1</a:t>
            </a:r>
            <a:r>
              <a:rPr lang="zh-CN" altLang="en-US" kern="1200" dirty="0">
                <a:solidFill>
                  <a:srgbClr val="121F55"/>
                </a:solidFill>
              </a:rPr>
              <a:t>：系统启动</a:t>
            </a:r>
            <a:r>
              <a:rPr lang="en-US" altLang="zh-CN" kern="1200" dirty="0">
                <a:solidFill>
                  <a:srgbClr val="121F55"/>
                </a:solidFill>
              </a:rPr>
              <a:t>3-1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在系统启动时，显示所有</a:t>
            </a:r>
            <a:r>
              <a:rPr lang="zh-CN" altLang="en-US" dirty="0" smtClean="0"/>
              <a:t>的鲜花信息、鲜花顾客信息、鲜花商店</a:t>
            </a:r>
            <a:r>
              <a:rPr lang="zh-CN" altLang="en-US" dirty="0"/>
              <a:t>信息</a:t>
            </a:r>
            <a:endParaRPr lang="zh-CN" altLang="en-US" dirty="0"/>
          </a:p>
          <a:p>
            <a:pPr lvl="1"/>
            <a:r>
              <a:rPr lang="zh-CN" altLang="en-US" dirty="0"/>
              <a:t>系统启动后，提示选择登录模式  </a:t>
            </a:r>
            <a:endParaRPr lang="zh-CN" altLang="en-US" dirty="0"/>
          </a:p>
        </p:txBody>
      </p:sp>
      <p:grpSp>
        <p:nvGrpSpPr>
          <p:cNvPr id="6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2844" y="548680"/>
            <a:ext cx="4949675" cy="540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28933" y="313492"/>
            <a:ext cx="3535680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1</a:t>
            </a:r>
            <a:r>
              <a:rPr lang="zh-CN" altLang="en-US" kern="1200" dirty="0">
                <a:solidFill>
                  <a:srgbClr val="121F55"/>
                </a:solidFill>
              </a:rPr>
              <a:t>：系统启动</a:t>
            </a:r>
            <a:r>
              <a:rPr lang="en-US" altLang="zh-CN" kern="1200" dirty="0">
                <a:solidFill>
                  <a:srgbClr val="121F55"/>
                </a:solidFill>
              </a:rPr>
              <a:t>3-2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grpSp>
        <p:nvGrpSpPr>
          <p:cNvPr id="8" name="组合 20"/>
          <p:cNvGrpSpPr/>
          <p:nvPr/>
        </p:nvGrpSpPr>
        <p:grpSpPr>
          <a:xfrm>
            <a:off x="201039" y="4077072"/>
            <a:ext cx="986585" cy="461521"/>
            <a:chOff x="3786182" y="3824735"/>
            <a:chExt cx="986585" cy="461521"/>
          </a:xfrm>
        </p:grpSpPr>
        <p:sp>
          <p:nvSpPr>
            <p:cNvPr id="9" name="TextBox 8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11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84800" y="1213200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dirty="0"/>
              <a:t>DAO</a:t>
            </a:r>
            <a:r>
              <a:rPr lang="zh-CN" altLang="en-US" dirty="0"/>
              <a:t>代码</a:t>
            </a:r>
            <a:endParaRPr lang="zh-CN" altLang="en-US" dirty="0"/>
          </a:p>
          <a:p>
            <a:pPr lvl="1"/>
            <a:r>
              <a:rPr lang="en-US" altLang="zh-CN" sz="2000" dirty="0" err="1" smtClean="0"/>
              <a:t>flowerDao</a:t>
            </a:r>
            <a:r>
              <a:rPr lang="zh-CN" altLang="en-US" sz="2000" dirty="0"/>
              <a:t>：</a:t>
            </a:r>
            <a:r>
              <a:rPr lang="en-US" altLang="zh-CN" sz="2000" dirty="0" err="1" smtClean="0"/>
              <a:t>getAllflower</a:t>
            </a:r>
            <a:r>
              <a:rPr lang="en-US" altLang="zh-CN" sz="2000" dirty="0" smtClean="0"/>
              <a:t>()  </a:t>
            </a:r>
            <a:r>
              <a:rPr lang="zh-CN" altLang="en-US" sz="2000" dirty="0"/>
              <a:t>查询</a:t>
            </a:r>
            <a:r>
              <a:rPr lang="zh-CN" altLang="en-US" sz="2000" dirty="0" smtClean="0"/>
              <a:t>所有鲜花信息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flowerOwnerDao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getAllOwner</a:t>
            </a:r>
            <a:r>
              <a:rPr lang="en-US" altLang="zh-CN" sz="2000" dirty="0"/>
              <a:t>()  </a:t>
            </a:r>
            <a:r>
              <a:rPr lang="zh-CN" altLang="en-US" sz="2000" dirty="0"/>
              <a:t>查询</a:t>
            </a:r>
            <a:r>
              <a:rPr lang="zh-CN" altLang="en-US" sz="2000" dirty="0" smtClean="0"/>
              <a:t>所有鲜花顾客信息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flowerStoreDao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getAllStore</a:t>
            </a:r>
            <a:r>
              <a:rPr lang="en-US" altLang="zh-CN" sz="2000" dirty="0"/>
              <a:t>()  </a:t>
            </a:r>
            <a:r>
              <a:rPr lang="zh-CN" altLang="en-US" sz="2000" dirty="0"/>
              <a:t>查询</a:t>
            </a:r>
            <a:r>
              <a:rPr lang="zh-CN" altLang="en-US" sz="2000" dirty="0" smtClean="0"/>
              <a:t>所有鲜花商店</a:t>
            </a:r>
            <a:r>
              <a:rPr lang="zh-CN" altLang="en-US" sz="2000" dirty="0"/>
              <a:t>信息</a:t>
            </a:r>
            <a:endParaRPr lang="zh-CN" altLang="en-US" sz="2000" dirty="0"/>
          </a:p>
          <a:p>
            <a:r>
              <a:rPr lang="zh-CN" altLang="en-US" dirty="0"/>
              <a:t>测试类</a:t>
            </a:r>
            <a:endParaRPr lang="zh-CN" altLang="en-US" dirty="0"/>
          </a:p>
          <a:p>
            <a:pPr lvl="1"/>
            <a:r>
              <a:rPr lang="en-US" altLang="zh-CN" sz="2000" dirty="0" err="1" smtClean="0"/>
              <a:t>startflowerShop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：获取相关信息并输出</a:t>
            </a:r>
            <a:r>
              <a:rPr lang="en-US" altLang="zh-CN" sz="2000" dirty="0"/>
              <a:t>,</a:t>
            </a:r>
            <a:r>
              <a:rPr lang="zh-CN" altLang="en-US" sz="2000" dirty="0"/>
              <a:t>提示选择登录模式 </a:t>
            </a:r>
            <a:endParaRPr lang="zh-CN" altLang="en-US" sz="2000" dirty="0"/>
          </a:p>
          <a:p>
            <a:pPr lvl="1"/>
            <a:r>
              <a:rPr lang="en-US" altLang="zh-CN" sz="2000" dirty="0"/>
              <a:t>main()</a:t>
            </a:r>
            <a:r>
              <a:rPr lang="zh-CN" altLang="en-US" sz="2000" dirty="0"/>
              <a:t>：调用</a:t>
            </a:r>
            <a:r>
              <a:rPr lang="en-US" altLang="zh-CN" sz="2000" dirty="0" err="1" smtClean="0"/>
              <a:t>startflowerShop</a:t>
            </a:r>
            <a:r>
              <a:rPr lang="en-US" altLang="zh-CN" sz="2000" dirty="0"/>
              <a:t>()</a:t>
            </a:r>
            <a:r>
              <a:rPr lang="zh-CN" altLang="en-US" sz="2000" dirty="0"/>
              <a:t>，启动程序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访问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zh-CN" altLang="en-US" dirty="0"/>
          </a:p>
          <a:p>
            <a:r>
              <a:rPr lang="zh-CN" altLang="en-US" dirty="0"/>
              <a:t>获取相关信息并遍历输出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19835" y="313492"/>
            <a:ext cx="354477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1</a:t>
            </a:r>
            <a:r>
              <a:rPr lang="zh-CN" altLang="en-US" kern="1200" dirty="0">
                <a:solidFill>
                  <a:srgbClr val="121F55"/>
                </a:solidFill>
              </a:rPr>
              <a:t>：系统启动</a:t>
            </a:r>
            <a:r>
              <a:rPr lang="en-US" altLang="zh-CN" kern="1200" dirty="0">
                <a:solidFill>
                  <a:srgbClr val="121F55"/>
                </a:solidFill>
              </a:rPr>
              <a:t>3-3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正确显示</a:t>
            </a:r>
            <a:r>
              <a:rPr lang="zh-CN" altLang="en-US" dirty="0" smtClean="0"/>
              <a:t>所有鲜花信息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正确显示</a:t>
            </a:r>
            <a:r>
              <a:rPr lang="zh-CN" altLang="en-US" dirty="0" smtClean="0"/>
              <a:t>所有顾客和</a:t>
            </a:r>
            <a:r>
              <a:rPr lang="zh-CN" altLang="en-US" dirty="0"/>
              <a:t>商店信息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提示选择登录模式</a:t>
            </a:r>
            <a:endParaRPr lang="en-US" altLang="zh-CN" dirty="0"/>
          </a:p>
          <a:p>
            <a:pPr marL="0" lvl="2" indent="0">
              <a:buSzPct val="80000"/>
              <a:buNone/>
            </a:pPr>
            <a:endParaRPr lang="en-US" altLang="zh-CN" sz="2800" dirty="0" smtClean="0">
              <a:cs typeface="+mn-cs"/>
            </a:endParaRPr>
          </a:p>
          <a:p>
            <a:pPr marL="0" lvl="2" indent="0">
              <a:buSzPct val="80000"/>
              <a:buNone/>
            </a:pPr>
            <a:endParaRPr lang="en-US" altLang="zh-CN" sz="2800" dirty="0" smtClean="0">
              <a:cs typeface="+mn-cs"/>
            </a:endParaRPr>
          </a:p>
          <a:p>
            <a:pPr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2" indent="-342900">
              <a:buSzPct val="80000"/>
              <a:buBlip>
                <a:blip r:embed="rId1"/>
              </a:buBlip>
            </a:pPr>
            <a:endParaRPr lang="zh-CN" altLang="en-US" sz="2800" dirty="0" smtClean="0">
              <a:cs typeface="+mn-cs"/>
            </a:endParaRPr>
          </a:p>
        </p:txBody>
      </p:sp>
      <p:grpSp>
        <p:nvGrpSpPr>
          <p:cNvPr id="7" name="组合 16"/>
          <p:cNvGrpSpPr/>
          <p:nvPr/>
        </p:nvGrpSpPr>
        <p:grpSpPr>
          <a:xfrm>
            <a:off x="128414" y="83671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27983" y="265778"/>
            <a:ext cx="4536629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用例</a:t>
            </a:r>
            <a:r>
              <a:rPr lang="en-US" altLang="zh-CN" dirty="0">
                <a:solidFill>
                  <a:srgbClr val="121F55"/>
                </a:solidFill>
              </a:rPr>
              <a:t>2</a:t>
            </a:r>
            <a:r>
              <a:rPr lang="zh-CN" altLang="en-US" dirty="0" smtClean="0">
                <a:solidFill>
                  <a:srgbClr val="121F55"/>
                </a:solidFill>
              </a:rPr>
              <a:t>：鲜花顾客登录</a:t>
            </a:r>
            <a:r>
              <a:rPr lang="en-US" altLang="zh-CN" dirty="0">
                <a:solidFill>
                  <a:srgbClr val="121F55"/>
                </a:solidFill>
              </a:rPr>
              <a:t>3-1</a:t>
            </a:r>
            <a:endParaRPr lang="en-US" altLang="zh-CN" dirty="0">
              <a:solidFill>
                <a:srgbClr val="121F55"/>
              </a:solidFill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803621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输入用户名和密码，判断登录是否成功</a:t>
            </a:r>
            <a:endParaRPr lang="zh-CN" altLang="en-US" dirty="0"/>
          </a:p>
          <a:p>
            <a:pPr lvl="1"/>
            <a:r>
              <a:rPr lang="zh-CN" altLang="en-US" dirty="0"/>
              <a:t>如果成功，</a:t>
            </a:r>
            <a:r>
              <a:rPr lang="zh-CN" altLang="en-US" dirty="0" smtClean="0"/>
              <a:t>输出顾客基本</a:t>
            </a:r>
            <a:r>
              <a:rPr lang="zh-CN" altLang="en-US" dirty="0"/>
              <a:t>信息并提示选择相应操作</a:t>
            </a:r>
            <a:endParaRPr lang="zh-CN" altLang="en-US" dirty="0"/>
          </a:p>
          <a:p>
            <a:pPr lvl="1"/>
            <a:r>
              <a:rPr lang="zh-CN" altLang="en-US" dirty="0"/>
              <a:t>如果登录失败，提示确认用户名和密码后重新输入</a:t>
            </a:r>
            <a:endParaRPr lang="zh-CN" altLang="en-US" dirty="0"/>
          </a:p>
        </p:txBody>
      </p:sp>
      <p:grpSp>
        <p:nvGrpSpPr>
          <p:cNvPr id="5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83" y="1657609"/>
            <a:ext cx="8782992" cy="298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44007" y="313492"/>
            <a:ext cx="4320605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2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：鲜花顾客登录</a:t>
            </a:r>
            <a:r>
              <a:rPr lang="en-US" altLang="zh-CN" kern="1200" dirty="0">
                <a:solidFill>
                  <a:srgbClr val="121F55"/>
                </a:solidFill>
              </a:rPr>
              <a:t>3-2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grpSp>
        <p:nvGrpSpPr>
          <p:cNvPr id="8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DAO</a:t>
            </a:r>
            <a:r>
              <a:rPr lang="zh-CN" altLang="en-US" dirty="0"/>
              <a:t>代码</a:t>
            </a:r>
            <a:endParaRPr lang="zh-CN" altLang="en-US" dirty="0"/>
          </a:p>
          <a:p>
            <a:pPr lvl="1"/>
            <a:r>
              <a:rPr lang="en-US" altLang="zh-CN" dirty="0" err="1" smtClean="0"/>
              <a:t>flowerOwnerDao</a:t>
            </a:r>
            <a:r>
              <a:rPr lang="zh-CN" altLang="en-US" dirty="0"/>
              <a:t>：</a:t>
            </a:r>
            <a:r>
              <a:rPr lang="en-US" altLang="zh-CN" dirty="0" err="1"/>
              <a:t>selectOwner</a:t>
            </a:r>
            <a:r>
              <a:rPr lang="en-US" altLang="zh-CN" dirty="0"/>
              <a:t>()  </a:t>
            </a:r>
            <a:r>
              <a:rPr lang="zh-CN" altLang="en-US" dirty="0"/>
              <a:t>根据查询条件</a:t>
            </a:r>
            <a:r>
              <a:rPr lang="zh-CN" altLang="en-US" dirty="0" smtClean="0"/>
              <a:t>查询鲜花顾客信息</a:t>
            </a:r>
            <a:endParaRPr lang="zh-CN" altLang="en-US" dirty="0"/>
          </a:p>
          <a:p>
            <a:pPr lvl="1"/>
            <a:r>
              <a:rPr lang="en-US" altLang="zh-CN" dirty="0"/>
              <a:t>Service</a:t>
            </a:r>
            <a:r>
              <a:rPr lang="zh-CN" altLang="en-US" dirty="0"/>
              <a:t>代码</a:t>
            </a:r>
            <a:endParaRPr lang="zh-CN" altLang="en-US" dirty="0"/>
          </a:p>
          <a:p>
            <a:pPr lvl="1"/>
            <a:r>
              <a:rPr lang="en-US" altLang="zh-CN" dirty="0" err="1" smtClean="0"/>
              <a:t>flowerOwnerService</a:t>
            </a:r>
            <a:r>
              <a:rPr lang="zh-CN" altLang="en-US" dirty="0"/>
              <a:t>：</a:t>
            </a:r>
            <a:r>
              <a:rPr lang="en-US" altLang="zh-CN" dirty="0"/>
              <a:t>login()   </a:t>
            </a:r>
            <a:r>
              <a:rPr lang="zh-CN" altLang="en-US" dirty="0" smtClean="0"/>
              <a:t>鲜花顾客登录</a:t>
            </a:r>
            <a:endParaRPr lang="zh-CN" altLang="en-US" dirty="0"/>
          </a:p>
          <a:p>
            <a:r>
              <a:rPr lang="zh-CN" altLang="en-US" dirty="0"/>
              <a:t>测试类</a:t>
            </a:r>
            <a:endParaRPr lang="zh-CN" altLang="en-US" dirty="0"/>
          </a:p>
          <a:p>
            <a:pPr lvl="1"/>
            <a:r>
              <a:rPr lang="en-US" altLang="zh-CN" dirty="0" err="1"/>
              <a:t>ownerLogin</a:t>
            </a:r>
            <a:r>
              <a:rPr lang="en-US" altLang="zh-CN" dirty="0"/>
              <a:t>() </a:t>
            </a:r>
            <a:r>
              <a:rPr lang="zh-CN" altLang="en-US" dirty="0" smtClean="0"/>
              <a:t>：鲜花顾客登录</a:t>
            </a:r>
            <a:endParaRPr lang="zh-CN" altLang="en-US" dirty="0"/>
          </a:p>
          <a:p>
            <a:pPr lvl="1"/>
            <a:r>
              <a:rPr lang="en-US" altLang="zh-CN" dirty="0" err="1" smtClean="0"/>
              <a:t>startflowerShop</a:t>
            </a:r>
            <a:r>
              <a:rPr lang="en-US" altLang="zh-CN" dirty="0"/>
              <a:t>()</a:t>
            </a:r>
            <a:r>
              <a:rPr lang="zh-CN" altLang="en-US" dirty="0"/>
              <a:t>：如果</a:t>
            </a:r>
            <a:r>
              <a:rPr lang="zh-CN" altLang="en-US" dirty="0" smtClean="0"/>
              <a:t>选择顾客登录</a:t>
            </a:r>
            <a:r>
              <a:rPr lang="zh-CN" altLang="en-US" dirty="0"/>
              <a:t>，调用</a:t>
            </a:r>
            <a:r>
              <a:rPr lang="en-US" altLang="zh-CN" dirty="0" err="1"/>
              <a:t>ownerLogin</a:t>
            </a:r>
            <a:r>
              <a:rPr lang="en-US" altLang="zh-CN" dirty="0"/>
              <a:t>() </a:t>
            </a:r>
            <a:endParaRPr lang="en-US" altLang="zh-CN" dirty="0"/>
          </a:p>
          <a:p>
            <a:pPr lvl="1"/>
            <a:r>
              <a:rPr lang="en-US" altLang="zh-CN" dirty="0"/>
              <a:t>main()</a:t>
            </a:r>
            <a:r>
              <a:rPr lang="zh-CN" altLang="en-US" dirty="0"/>
              <a:t>：调用</a:t>
            </a:r>
            <a:r>
              <a:rPr lang="en-US" altLang="zh-CN" dirty="0" err="1" smtClean="0"/>
              <a:t>startflowerShop</a:t>
            </a:r>
            <a:r>
              <a:rPr lang="en-US" altLang="zh-CN" dirty="0"/>
              <a:t>()</a:t>
            </a:r>
            <a:r>
              <a:rPr lang="zh-CN" altLang="en-US" dirty="0"/>
              <a:t>，启动程序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生活中的分层</a:t>
            </a:r>
            <a:endParaRPr lang="en-US" altLang="zh-CN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生活中的分层</a:t>
            </a:r>
            <a:endParaRPr lang="zh-CN" altLang="en-US" dirty="0"/>
          </a:p>
        </p:txBody>
      </p:sp>
      <p:sp>
        <p:nvSpPr>
          <p:cNvPr id="499734" name="AutoShape 22"/>
          <p:cNvSpPr>
            <a:spLocks noChangeArrowheads="1"/>
          </p:cNvSpPr>
          <p:nvPr/>
        </p:nvSpPr>
        <p:spPr bwMode="gray">
          <a:xfrm>
            <a:off x="1042988" y="1781167"/>
            <a:ext cx="1370012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735" name="AutoShape 23"/>
          <p:cNvSpPr>
            <a:spLocks noChangeArrowheads="1"/>
          </p:cNvSpPr>
          <p:nvPr/>
        </p:nvSpPr>
        <p:spPr bwMode="gray">
          <a:xfrm>
            <a:off x="3635375" y="1781167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厨师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736" name="AutoShape 24"/>
          <p:cNvSpPr>
            <a:spLocks noChangeArrowheads="1"/>
          </p:cNvSpPr>
          <p:nvPr/>
        </p:nvSpPr>
        <p:spPr bwMode="gray">
          <a:xfrm>
            <a:off x="6084888" y="1781167"/>
            <a:ext cx="151130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746" name="AutoShape 34"/>
          <p:cNvSpPr>
            <a:spLocks noChangeArrowheads="1"/>
          </p:cNvSpPr>
          <p:nvPr/>
        </p:nvSpPr>
        <p:spPr bwMode="auto">
          <a:xfrm>
            <a:off x="2411413" y="1854984"/>
            <a:ext cx="1223962" cy="357190"/>
          </a:xfrm>
          <a:prstGeom prst="rightArrow">
            <a:avLst>
              <a:gd name="adj1" fmla="val 49861"/>
              <a:gd name="adj2" fmla="val 85398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99747" name="AutoShape 35"/>
          <p:cNvSpPr>
            <a:spLocks noChangeArrowheads="1"/>
          </p:cNvSpPr>
          <p:nvPr/>
        </p:nvSpPr>
        <p:spPr bwMode="auto">
          <a:xfrm>
            <a:off x="4859338" y="1854984"/>
            <a:ext cx="1223962" cy="357190"/>
          </a:xfrm>
          <a:prstGeom prst="rightArrow">
            <a:avLst>
              <a:gd name="adj1" fmla="val 49861"/>
              <a:gd name="adj2" fmla="val 70956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499757" name="Picture 45" descr="服务员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450" y="2486823"/>
            <a:ext cx="963613" cy="1512888"/>
          </a:xfrm>
          <a:prstGeom prst="rect">
            <a:avLst/>
          </a:prstGeom>
          <a:noFill/>
        </p:spPr>
      </p:pic>
      <p:pic>
        <p:nvPicPr>
          <p:cNvPr id="499758" name="Picture 46" descr="厨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2378873"/>
            <a:ext cx="1379537" cy="1728788"/>
          </a:xfrm>
          <a:prstGeom prst="rect">
            <a:avLst/>
          </a:prstGeom>
          <a:noFill/>
        </p:spPr>
      </p:pic>
      <p:pic>
        <p:nvPicPr>
          <p:cNvPr id="499759" name="Picture 47" descr="采购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416180"/>
            <a:ext cx="1943100" cy="1654175"/>
          </a:xfrm>
          <a:prstGeom prst="rect">
            <a:avLst/>
          </a:prstGeom>
          <a:noFill/>
        </p:spPr>
      </p:pic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260865" y="5013174"/>
            <a:ext cx="4672012" cy="50907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各司其职，各尽其责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 bwMode="auto">
          <a:xfrm>
            <a:off x="3995936" y="236604"/>
            <a:ext cx="496867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/>
              <a:t>补充技能点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三层架构</a:t>
            </a:r>
            <a:r>
              <a:rPr lang="en-US" altLang="zh-CN" dirty="0" smtClean="0"/>
              <a:t>6-1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7718" y="313492"/>
            <a:ext cx="4377531" cy="523220"/>
          </a:xfrm>
          <a:solidFill>
            <a:schemeClr val="bg1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2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：鲜花顾客登录</a:t>
            </a:r>
            <a:r>
              <a:rPr lang="en-US" altLang="zh-CN" kern="1200" dirty="0">
                <a:solidFill>
                  <a:srgbClr val="121F55"/>
                </a:solidFill>
              </a:rPr>
              <a:t>3-3</a:t>
            </a:r>
            <a:endParaRPr lang="zh-CN" altLang="en-US" kern="1200" dirty="0">
              <a:solidFill>
                <a:srgbClr val="121F55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r>
              <a:rPr lang="zh-CN" altLang="en-US" dirty="0" smtClean="0"/>
              <a:t>鲜花顾客登录成功</a:t>
            </a:r>
            <a:endParaRPr lang="zh-CN" altLang="en-US" dirty="0" smtClean="0"/>
          </a:p>
          <a:p>
            <a:r>
              <a:rPr lang="zh-CN" altLang="en-US" dirty="0" smtClean="0"/>
              <a:t>鲜花顾客登录失败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latin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6777" y="241484"/>
            <a:ext cx="5757835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3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：鲜花顾客购买库存鲜花</a:t>
            </a:r>
            <a:r>
              <a:rPr lang="en-US" altLang="zh-CN" kern="1200" dirty="0" smtClean="0">
                <a:solidFill>
                  <a:srgbClr val="121F55"/>
                </a:solidFill>
              </a:rPr>
              <a:t>3-1 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顾客成功</a:t>
            </a:r>
            <a:r>
              <a:rPr lang="zh-CN" altLang="en-US" dirty="0"/>
              <a:t>登录后，可选择购买</a:t>
            </a:r>
            <a:r>
              <a:rPr lang="zh-CN" altLang="en-US" dirty="0" smtClean="0"/>
              <a:t>库存鲜花</a:t>
            </a:r>
            <a:endParaRPr lang="zh-CN" altLang="en-US" dirty="0"/>
          </a:p>
          <a:p>
            <a:pPr lvl="1"/>
            <a:r>
              <a:rPr lang="zh-CN" altLang="en-US" dirty="0"/>
              <a:t>显示所有</a:t>
            </a:r>
            <a:r>
              <a:rPr lang="zh-CN" altLang="en-US" dirty="0" smtClean="0"/>
              <a:t>库存鲜花列表供顾客选择</a:t>
            </a:r>
            <a:endParaRPr lang="zh-CN" altLang="en-US" dirty="0"/>
          </a:p>
          <a:p>
            <a:pPr lvl="1"/>
            <a:r>
              <a:rPr lang="zh-CN" altLang="en-US" dirty="0" smtClean="0"/>
              <a:t>输入鲜花编号</a:t>
            </a:r>
            <a:r>
              <a:rPr lang="zh-CN" altLang="en-US" dirty="0"/>
              <a:t>完成购买</a:t>
            </a:r>
            <a:endParaRPr lang="zh-CN" altLang="en-US" dirty="0"/>
          </a:p>
          <a:p>
            <a:pPr lvl="1"/>
            <a:r>
              <a:rPr lang="zh-CN" altLang="en-US" dirty="0"/>
              <a:t>购买成功将显示提示信息 </a:t>
            </a:r>
            <a:endParaRPr lang="zh-CN" altLang="en-US" dirty="0"/>
          </a:p>
        </p:txBody>
      </p:sp>
      <p:grpSp>
        <p:nvGrpSpPr>
          <p:cNvPr id="5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788" y="1679848"/>
            <a:ext cx="7713719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833" y="313492"/>
            <a:ext cx="5904780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3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：鲜花顾客购买库存鲜花</a:t>
            </a:r>
            <a:r>
              <a:rPr lang="en-US" altLang="zh-CN" kern="1200" dirty="0" smtClean="0">
                <a:solidFill>
                  <a:srgbClr val="121F55"/>
                </a:solidFill>
              </a:rPr>
              <a:t>3-2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grpSp>
        <p:nvGrpSpPr>
          <p:cNvPr id="8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84953" y="3929066"/>
            <a:ext cx="986585" cy="461521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196752"/>
            <a:ext cx="7532162" cy="451883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DAO</a:t>
            </a:r>
            <a:r>
              <a:rPr lang="zh-CN" altLang="en-US" sz="2400" dirty="0"/>
              <a:t>代码</a:t>
            </a:r>
            <a:endParaRPr lang="zh-CN" altLang="en-US" sz="2400" dirty="0"/>
          </a:p>
          <a:p>
            <a:pPr eaLnBrk="1" hangingPunct="1">
              <a:defRPr/>
            </a:pPr>
            <a:r>
              <a:rPr lang="en-US" altLang="zh-CN" sz="2400" dirty="0"/>
              <a:t>Service</a:t>
            </a:r>
            <a:r>
              <a:rPr lang="zh-CN" altLang="en-US" sz="2400" dirty="0"/>
              <a:t>代码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000" dirty="0"/>
              <a:t>查询所有</a:t>
            </a:r>
            <a:r>
              <a:rPr lang="zh-CN" altLang="en-US" sz="2000" dirty="0" smtClean="0"/>
              <a:t>库存鲜花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 smtClean="0"/>
              <a:t>根据顾客选择</a:t>
            </a:r>
            <a:r>
              <a:rPr lang="zh-CN" altLang="en-US" sz="2000" dirty="0"/>
              <a:t>实现购买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200" dirty="0"/>
              <a:t>测试类</a:t>
            </a:r>
            <a:endParaRPr lang="zh-CN" altLang="en-US" sz="2200" dirty="0"/>
          </a:p>
          <a:p>
            <a:pPr lvl="1" eaLnBrk="1" hangingPunct="1">
              <a:defRPr/>
            </a:pPr>
            <a:r>
              <a:rPr lang="en-US" altLang="zh-CN" sz="2000" dirty="0" err="1"/>
              <a:t>ownerBuy</a:t>
            </a:r>
            <a:r>
              <a:rPr lang="en-US" altLang="zh-CN" sz="2000" dirty="0"/>
              <a:t>()</a:t>
            </a:r>
            <a:r>
              <a:rPr lang="zh-CN" altLang="en-US" sz="2000" dirty="0" smtClean="0"/>
              <a:t>：鲜花顾客购买鲜花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en-US" altLang="zh-CN" sz="2000" dirty="0" err="1"/>
              <a:t>ownerLogin</a:t>
            </a:r>
            <a:r>
              <a:rPr lang="en-US" altLang="zh-CN" sz="2000" dirty="0"/>
              <a:t>() 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如果顾客购买鲜花，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ownerBuy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sz="2400" dirty="0" smtClean="0"/>
              <a:t>根据顾客选择</a:t>
            </a:r>
            <a:r>
              <a:rPr lang="zh-CN" altLang="en-US" sz="2400" dirty="0"/>
              <a:t>实现购买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000" dirty="0" smtClean="0"/>
              <a:t>更新鲜花信息</a:t>
            </a:r>
            <a:r>
              <a:rPr lang="zh-CN" altLang="en-US" sz="2000" dirty="0"/>
              <a:t>：指定</a:t>
            </a:r>
            <a:r>
              <a:rPr lang="en-US" altLang="zh-CN" sz="2000" dirty="0" err="1"/>
              <a:t>ownerid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2000" dirty="0" smtClean="0"/>
              <a:t>更新鲜花顾客信息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减少</a:t>
            </a:r>
            <a:r>
              <a:rPr lang="zh-CN" altLang="en-US" sz="2000" dirty="0"/>
              <a:t>钱</a:t>
            </a:r>
            <a:r>
              <a:rPr lang="zh-CN" altLang="en-US" sz="2000" dirty="0" smtClean="0"/>
              <a:t>数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 smtClean="0"/>
              <a:t>更新鲜花商店</a:t>
            </a:r>
            <a:r>
              <a:rPr lang="zh-CN" altLang="en-US" sz="2000" dirty="0"/>
              <a:t>信息：</a:t>
            </a:r>
            <a:r>
              <a:rPr lang="zh-CN" altLang="en-US" sz="2000" dirty="0" smtClean="0"/>
              <a:t>增加钱数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更新账目信息：添加新账目</a:t>
            </a:r>
            <a:endParaRPr lang="zh-CN" altLang="en-US" sz="2000" dirty="0"/>
          </a:p>
          <a:p>
            <a:pPr eaLnBrk="1" hangingPunct="1">
              <a:defRPr/>
            </a:pPr>
            <a:endParaRPr lang="en-US" altLang="zh-CN" i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5618" y="313492"/>
            <a:ext cx="5779632" cy="523220"/>
          </a:xfrm>
          <a:solidFill>
            <a:schemeClr val="bg1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3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：鲜花顾客购买库存鲜花</a:t>
            </a:r>
            <a:r>
              <a:rPr lang="en-US" altLang="zh-CN" kern="1200" dirty="0" smtClean="0">
                <a:solidFill>
                  <a:srgbClr val="121F55"/>
                </a:solidFill>
              </a:rPr>
              <a:t>3-3</a:t>
            </a:r>
            <a:endParaRPr lang="zh-CN" altLang="en-US" kern="1200" dirty="0">
              <a:solidFill>
                <a:srgbClr val="121F55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pPr marL="342900" lvl="2" indent="-342900" eaLnBrk="1" hangingPunct="1"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显示所有</a:t>
            </a: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库存鲜花</a:t>
            </a:r>
            <a:endParaRPr lang="zh-CN" altLang="en-US" sz="2400" dirty="0">
              <a:ea typeface="微软雅黑" panose="020B0503020204020204" pitchFamily="34" charset="-122"/>
              <a:cs typeface="+mn-cs"/>
            </a:endParaRPr>
          </a:p>
          <a:p>
            <a:pPr marL="342900" lvl="2" indent="-342900" eaLnBrk="1" hangingPunct="1"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根据顾客选择</a:t>
            </a: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实现购买</a:t>
            </a:r>
            <a:endParaRPr lang="zh-CN" altLang="en-US" sz="2400" dirty="0">
              <a:ea typeface="微软雅黑" panose="020B0503020204020204" pitchFamily="34" charset="-122"/>
              <a:cs typeface="+mn-cs"/>
            </a:endParaRP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eaLnBrk="1" hangingPunct="1">
              <a:defRPr/>
            </a:pPr>
            <a:endParaRPr lang="en-US" altLang="zh-CN" sz="2400" dirty="0">
              <a:cs typeface="+mn-cs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15815" y="313492"/>
            <a:ext cx="6048797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4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：鲜花顾客购买</a:t>
            </a:r>
            <a:r>
              <a:rPr lang="zh-CN" altLang="en-US" kern="1200" dirty="0">
                <a:solidFill>
                  <a:srgbClr val="121F55"/>
                </a:solidFill>
              </a:rPr>
              <a:t>新</a:t>
            </a:r>
            <a:r>
              <a:rPr lang="zh-CN" altLang="en-US" kern="1200" dirty="0" smtClean="0">
                <a:solidFill>
                  <a:srgbClr val="121F55"/>
                </a:solidFill>
              </a:rPr>
              <a:t>培育鲜花</a:t>
            </a:r>
            <a:r>
              <a:rPr lang="en-US" altLang="zh-CN" kern="1200" dirty="0" smtClean="0">
                <a:solidFill>
                  <a:srgbClr val="121F55"/>
                </a:solidFill>
              </a:rPr>
              <a:t>3-1 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顾客成功</a:t>
            </a:r>
            <a:r>
              <a:rPr lang="zh-CN" altLang="en-US" dirty="0"/>
              <a:t>登录后，可选择购买新</a:t>
            </a:r>
            <a:r>
              <a:rPr lang="zh-CN" altLang="en-US" dirty="0" smtClean="0"/>
              <a:t>培育鲜花</a:t>
            </a:r>
            <a:endParaRPr lang="zh-CN" altLang="en-US" dirty="0"/>
          </a:p>
          <a:p>
            <a:pPr lvl="1"/>
            <a:r>
              <a:rPr lang="zh-CN" altLang="en-US" dirty="0"/>
              <a:t>显示所有新</a:t>
            </a:r>
            <a:r>
              <a:rPr lang="zh-CN" altLang="en-US" dirty="0" smtClean="0"/>
              <a:t>培育鲜花列表供顾客选择</a:t>
            </a:r>
            <a:endParaRPr lang="zh-CN" altLang="en-US" dirty="0"/>
          </a:p>
          <a:p>
            <a:pPr lvl="1"/>
            <a:r>
              <a:rPr lang="zh-CN" altLang="en-US" dirty="0" smtClean="0"/>
              <a:t>输入鲜花编号</a:t>
            </a:r>
            <a:r>
              <a:rPr lang="zh-CN" altLang="en-US" dirty="0"/>
              <a:t>完成购买</a:t>
            </a:r>
            <a:endParaRPr lang="zh-CN" altLang="en-US" dirty="0"/>
          </a:p>
          <a:p>
            <a:pPr lvl="1"/>
            <a:r>
              <a:rPr lang="zh-CN" altLang="en-US" dirty="0"/>
              <a:t>购买成功将显示提示信息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grpSp>
        <p:nvGrpSpPr>
          <p:cNvPr id="8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365" y="1988840"/>
            <a:ext cx="7980008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499" y="313492"/>
            <a:ext cx="6107113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4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：鲜花顾客购买</a:t>
            </a:r>
            <a:r>
              <a:rPr lang="zh-CN" altLang="en-US" kern="1200" dirty="0">
                <a:solidFill>
                  <a:srgbClr val="121F55"/>
                </a:solidFill>
              </a:rPr>
              <a:t>新</a:t>
            </a:r>
            <a:r>
              <a:rPr lang="zh-CN" altLang="en-US" kern="1200" dirty="0" smtClean="0">
                <a:solidFill>
                  <a:srgbClr val="121F55"/>
                </a:solidFill>
              </a:rPr>
              <a:t>培育鲜花</a:t>
            </a:r>
            <a:r>
              <a:rPr lang="en-US" altLang="zh-CN" kern="1200" dirty="0" smtClean="0">
                <a:solidFill>
                  <a:srgbClr val="121F55"/>
                </a:solidFill>
              </a:rPr>
              <a:t>3-2 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84800" y="1213200"/>
            <a:ext cx="7963664" cy="45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实现步骤与购买</a:t>
            </a:r>
            <a:r>
              <a:rPr lang="zh-CN" altLang="en-US" dirty="0" smtClean="0"/>
              <a:t>库存鲜花相同</a:t>
            </a:r>
            <a:endParaRPr lang="zh-CN" altLang="en-US" dirty="0"/>
          </a:p>
          <a:p>
            <a:r>
              <a:rPr lang="zh-CN" altLang="en-US" dirty="0"/>
              <a:t>购买</a:t>
            </a:r>
            <a:r>
              <a:rPr lang="zh-CN" altLang="en-US" dirty="0" smtClean="0"/>
              <a:t>库存鲜花和</a:t>
            </a:r>
            <a:r>
              <a:rPr lang="zh-CN" altLang="en-US" dirty="0"/>
              <a:t>新</a:t>
            </a:r>
            <a:r>
              <a:rPr lang="zh-CN" altLang="en-US" dirty="0" smtClean="0"/>
              <a:t>培育鲜花属于</a:t>
            </a:r>
            <a:r>
              <a:rPr lang="zh-CN" altLang="en-US" dirty="0"/>
              <a:t>两种不同的业务，在业务接口和实现类中应该定义不同的方法</a:t>
            </a:r>
            <a:endParaRPr lang="zh-CN" altLang="en-US" dirty="0"/>
          </a:p>
          <a:p>
            <a:r>
              <a:rPr lang="zh-CN" altLang="en-US" dirty="0"/>
              <a:t>重用数据访问层代码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43808" y="313492"/>
            <a:ext cx="6141442" cy="523220"/>
          </a:xfrm>
          <a:solidFill>
            <a:schemeClr val="bg1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1"/>
            <a:r>
              <a:rPr lang="zh-CN" altLang="en-US" kern="1200" dirty="0">
                <a:cs typeface="+mj-cs"/>
              </a:rPr>
              <a:t>用例</a:t>
            </a:r>
            <a:r>
              <a:rPr lang="en-US" altLang="zh-CN" kern="1200" dirty="0">
                <a:cs typeface="+mj-cs"/>
              </a:rPr>
              <a:t>4</a:t>
            </a:r>
            <a:r>
              <a:rPr lang="zh-CN" altLang="en-US" kern="1200" dirty="0" smtClean="0">
                <a:cs typeface="+mj-cs"/>
              </a:rPr>
              <a:t>：鲜花顾客购买</a:t>
            </a:r>
            <a:r>
              <a:rPr lang="zh-CN" altLang="en-US" kern="1200" dirty="0">
                <a:cs typeface="+mj-cs"/>
              </a:rPr>
              <a:t>新</a:t>
            </a:r>
            <a:r>
              <a:rPr lang="zh-CN" altLang="en-US" kern="1200" dirty="0" smtClean="0">
                <a:cs typeface="+mj-cs"/>
              </a:rPr>
              <a:t>培育鲜花</a:t>
            </a:r>
            <a:r>
              <a:rPr lang="en-US" altLang="zh-CN" kern="1200" dirty="0" smtClean="0">
                <a:cs typeface="+mj-cs"/>
              </a:rPr>
              <a:t>3-3</a:t>
            </a:r>
            <a:endParaRPr lang="zh-CN" altLang="en-US" kern="1200" dirty="0">
              <a:cs typeface="+mj-cs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28414" y="692696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84800" y="1213200"/>
            <a:ext cx="7963664" cy="45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显示所有新</a:t>
            </a:r>
            <a:r>
              <a:rPr lang="zh-CN" altLang="en-US" dirty="0" smtClean="0"/>
              <a:t>培育鲜花</a:t>
            </a:r>
            <a:endParaRPr lang="zh-CN" altLang="en-US" dirty="0"/>
          </a:p>
          <a:p>
            <a:r>
              <a:rPr lang="zh-CN" altLang="en-US" dirty="0" smtClean="0"/>
              <a:t>根据顾客选择</a:t>
            </a:r>
            <a:r>
              <a:rPr lang="zh-CN" altLang="en-US" dirty="0"/>
              <a:t>实现</a:t>
            </a:r>
            <a:r>
              <a:rPr lang="zh-CN" altLang="en-US" dirty="0" smtClean="0"/>
              <a:t>购买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313492"/>
            <a:ext cx="6027562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5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：鲜花顾客卖出鲜花给</a:t>
            </a:r>
            <a:r>
              <a:rPr lang="zh-CN" altLang="en-US" kern="1200" dirty="0">
                <a:solidFill>
                  <a:srgbClr val="121F55"/>
                </a:solidFill>
              </a:rPr>
              <a:t>商店</a:t>
            </a:r>
            <a:r>
              <a:rPr lang="en-US" altLang="zh-CN" kern="1200" dirty="0">
                <a:solidFill>
                  <a:srgbClr val="121F55"/>
                </a:solidFill>
              </a:rPr>
              <a:t>3-1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显示顾客的鲜花列表</a:t>
            </a:r>
            <a:endParaRPr lang="zh-CN" altLang="en-US" dirty="0"/>
          </a:p>
          <a:p>
            <a:pPr lvl="1"/>
            <a:r>
              <a:rPr lang="zh-CN" altLang="en-US" dirty="0"/>
              <a:t>选择要卖出</a:t>
            </a:r>
            <a:r>
              <a:rPr lang="zh-CN" altLang="en-US" dirty="0" smtClean="0"/>
              <a:t>的鲜花序号</a:t>
            </a:r>
            <a:endParaRPr lang="zh-CN" altLang="en-US" dirty="0"/>
          </a:p>
          <a:p>
            <a:pPr lvl="1"/>
            <a:r>
              <a:rPr lang="zh-CN" altLang="en-US" dirty="0"/>
              <a:t>确认卖</a:t>
            </a:r>
            <a:r>
              <a:rPr lang="zh-CN" altLang="en-US" dirty="0" smtClean="0"/>
              <a:t>出鲜花</a:t>
            </a:r>
            <a:endParaRPr lang="zh-CN" altLang="en-US" dirty="0"/>
          </a:p>
          <a:p>
            <a:pPr lvl="1"/>
            <a:r>
              <a:rPr lang="zh-CN" altLang="en-US" dirty="0" smtClean="0"/>
              <a:t>显示鲜花商店</a:t>
            </a:r>
            <a:r>
              <a:rPr lang="zh-CN" altLang="en-US" dirty="0"/>
              <a:t>列表</a:t>
            </a:r>
            <a:endParaRPr lang="zh-CN" altLang="en-US" dirty="0"/>
          </a:p>
          <a:p>
            <a:pPr lvl="1"/>
            <a:r>
              <a:rPr lang="zh-CN" altLang="en-US" dirty="0"/>
              <a:t>选择买家序号完成交易</a:t>
            </a:r>
            <a:endParaRPr lang="zh-CN" altLang="en-US" dirty="0"/>
          </a:p>
          <a:p>
            <a:pPr lvl="1"/>
            <a:r>
              <a:rPr lang="zh-CN" altLang="en-US" dirty="0"/>
              <a:t>交易成功将显示提示信息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pSp>
        <p:nvGrpSpPr>
          <p:cNvPr id="5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13" y="1107266"/>
            <a:ext cx="6910719" cy="47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313492"/>
            <a:ext cx="6107112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5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：鲜花顾客卖出鲜花给</a:t>
            </a:r>
            <a:r>
              <a:rPr lang="zh-CN" altLang="en-US" kern="1200" dirty="0">
                <a:solidFill>
                  <a:srgbClr val="121F55"/>
                </a:solidFill>
              </a:rPr>
              <a:t>商店</a:t>
            </a:r>
            <a:r>
              <a:rPr lang="en-US" altLang="zh-CN" kern="1200" dirty="0">
                <a:solidFill>
                  <a:srgbClr val="121F55"/>
                </a:solidFill>
              </a:rPr>
              <a:t>3-2</a:t>
            </a:r>
            <a:endParaRPr lang="en-US" altLang="zh-CN" kern="1200" dirty="0">
              <a:solidFill>
                <a:srgbClr val="121F55"/>
              </a:solidFill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600" kern="1200" dirty="0">
                <a:cs typeface="+mn-cs"/>
              </a:rPr>
              <a:t>DAO</a:t>
            </a:r>
            <a:r>
              <a:rPr lang="zh-CN" altLang="en-US" sz="2600" kern="1200" dirty="0">
                <a:cs typeface="+mn-cs"/>
              </a:rPr>
              <a:t>代码</a:t>
            </a:r>
            <a:endParaRPr lang="zh-CN" altLang="en-US" sz="2600" kern="1200" dirty="0">
              <a:cs typeface="+mn-cs"/>
            </a:endParaRPr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600" kern="1200" dirty="0">
                <a:cs typeface="+mn-cs"/>
              </a:rPr>
              <a:t>Service</a:t>
            </a:r>
            <a:r>
              <a:rPr lang="zh-CN" altLang="en-US" sz="2600" kern="1200" dirty="0">
                <a:cs typeface="+mn-cs"/>
              </a:rPr>
              <a:t>代码</a:t>
            </a:r>
            <a:endParaRPr lang="zh-CN" altLang="en-US" sz="2600" kern="12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获得指定</a:t>
            </a:r>
            <a:r>
              <a:rPr lang="en-US" altLang="zh-CN" sz="2200" dirty="0"/>
              <a:t>ID</a:t>
            </a:r>
            <a:r>
              <a:rPr lang="zh-CN" altLang="en-US" sz="2200" dirty="0" smtClean="0"/>
              <a:t>的鲜花顾客的所有鲜花信息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鲜花顾客向鲜花商店</a:t>
            </a:r>
            <a:r>
              <a:rPr lang="zh-CN" altLang="en-US" sz="2200" dirty="0"/>
              <a:t>卖出</a:t>
            </a:r>
            <a:r>
              <a:rPr lang="zh-CN" altLang="en-US" sz="2200" dirty="0" smtClean="0"/>
              <a:t>自己鲜花</a:t>
            </a:r>
            <a:endParaRPr lang="zh-CN" altLang="en-US" sz="2200" dirty="0"/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600" kern="1200" dirty="0">
                <a:cs typeface="+mn-cs"/>
              </a:rPr>
              <a:t>测试类</a:t>
            </a:r>
            <a:endParaRPr lang="zh-CN" altLang="en-US" sz="2600" kern="12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ownerSell</a:t>
            </a:r>
            <a:r>
              <a:rPr lang="en-US" altLang="zh-CN" sz="2200" dirty="0"/>
              <a:t>()</a:t>
            </a:r>
            <a:r>
              <a:rPr lang="zh-CN" altLang="en-US" sz="2200" dirty="0" smtClean="0"/>
              <a:t>：鲜花顾客卖出鲜花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ownerLogin</a:t>
            </a:r>
            <a:r>
              <a:rPr lang="en-US" altLang="zh-CN" sz="2200" dirty="0"/>
              <a:t>() </a:t>
            </a:r>
            <a:r>
              <a:rPr lang="en-US" altLang="en-US" sz="2200" dirty="0"/>
              <a:t>：</a:t>
            </a:r>
            <a:r>
              <a:rPr lang="en-US" altLang="zh-CN" sz="2200" dirty="0" err="1" smtClean="0"/>
              <a:t>如果</a:t>
            </a:r>
            <a:r>
              <a:rPr lang="zh-CN" altLang="en-US" sz="2200" dirty="0" smtClean="0"/>
              <a:t>顾客卖出鲜花，</a:t>
            </a:r>
            <a:r>
              <a:rPr lang="zh-CN" altLang="en-US" sz="2200" dirty="0"/>
              <a:t>调用</a:t>
            </a:r>
            <a:r>
              <a:rPr lang="en-US" altLang="zh-CN" sz="2200" dirty="0" err="1"/>
              <a:t>ownerSell</a:t>
            </a:r>
            <a:r>
              <a:rPr lang="en-US" altLang="zh-CN" sz="2200" dirty="0" smtClean="0"/>
              <a:t>()</a:t>
            </a:r>
            <a:endParaRPr lang="en-US" altLang="zh-CN" sz="2200" dirty="0" smtClean="0"/>
          </a:p>
          <a:p>
            <a:pPr lvl="1">
              <a:lnSpc>
                <a:spcPct val="90000"/>
              </a:lnSpc>
            </a:pPr>
            <a:endParaRPr lang="en-US" altLang="zh-CN" sz="2200" dirty="0"/>
          </a:p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600" kern="1200" dirty="0" smtClean="0">
                <a:cs typeface="+mn-cs"/>
              </a:rPr>
              <a:t>根据顾客选择</a:t>
            </a:r>
            <a:r>
              <a:rPr lang="zh-CN" altLang="en-US" sz="2600" kern="1200" dirty="0">
                <a:cs typeface="+mn-cs"/>
              </a:rPr>
              <a:t>实现购买</a:t>
            </a:r>
            <a:endParaRPr lang="en-US" altLang="zh-CN" sz="2600" kern="1200" dirty="0"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更新鲜花信息</a:t>
            </a:r>
            <a:r>
              <a:rPr lang="zh-CN" altLang="en-US" sz="2200" dirty="0"/>
              <a:t>：删除</a:t>
            </a:r>
            <a:r>
              <a:rPr lang="en-US" altLang="zh-CN" sz="2200" dirty="0" err="1"/>
              <a:t>ownerid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更新鲜花顾客信息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增加钱数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更新鲜花商店</a:t>
            </a:r>
            <a:r>
              <a:rPr lang="zh-CN" altLang="en-US" sz="2200" dirty="0"/>
              <a:t>信息：</a:t>
            </a:r>
            <a:r>
              <a:rPr lang="zh-CN" altLang="en-US" sz="2200" dirty="0" smtClean="0"/>
              <a:t>减少钱数</a:t>
            </a:r>
            <a:endParaRPr lang="zh-CN" altLang="en-US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更新账目信息：添加新账目</a:t>
            </a:r>
            <a:endParaRPr lang="en-US" altLang="zh-CN" sz="2200" dirty="0"/>
          </a:p>
        </p:txBody>
      </p:sp>
      <p:grpSp>
        <p:nvGrpSpPr>
          <p:cNvPr id="8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84953" y="4000504"/>
            <a:ext cx="986585" cy="461521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241484"/>
            <a:ext cx="5997426" cy="523220"/>
          </a:xfrm>
          <a:solidFill>
            <a:schemeClr val="bg1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kern="1200" dirty="0">
                <a:solidFill>
                  <a:srgbClr val="121F55"/>
                </a:solidFill>
              </a:rPr>
              <a:t>用例</a:t>
            </a:r>
            <a:r>
              <a:rPr lang="en-US" altLang="zh-CN" kern="1200" dirty="0">
                <a:solidFill>
                  <a:srgbClr val="121F55"/>
                </a:solidFill>
              </a:rPr>
              <a:t>5</a:t>
            </a:r>
            <a:r>
              <a:rPr lang="zh-CN" altLang="en-US" kern="1200" dirty="0" smtClean="0">
                <a:solidFill>
                  <a:srgbClr val="121F55"/>
                </a:solidFill>
              </a:rPr>
              <a:t>：鲜花顾客卖出鲜花给</a:t>
            </a:r>
            <a:r>
              <a:rPr lang="zh-CN" altLang="en-US" kern="1200" dirty="0">
                <a:solidFill>
                  <a:srgbClr val="121F55"/>
                </a:solidFill>
              </a:rPr>
              <a:t>商店</a:t>
            </a:r>
            <a:r>
              <a:rPr lang="en-US" altLang="zh-CN" kern="1200" dirty="0">
                <a:solidFill>
                  <a:srgbClr val="121F55"/>
                </a:solidFill>
              </a:rPr>
              <a:t>3-3</a:t>
            </a:r>
            <a:endParaRPr lang="zh-CN" altLang="en-US" kern="1200" dirty="0">
              <a:solidFill>
                <a:srgbClr val="121F55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751763" cy="5111750"/>
          </a:xfrm>
        </p:spPr>
        <p:txBody>
          <a:bodyPr/>
          <a:lstStyle/>
          <a:p>
            <a:pPr marL="342900" lvl="2" indent="-342900" eaLnBrk="1" hangingPunct="1"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>
                <a:ea typeface="微软雅黑" panose="020B0503020204020204" pitchFamily="34" charset="-122"/>
                <a:cs typeface="+mn-cs"/>
              </a:rPr>
              <a:t>显示顾客的鲜花列表</a:t>
            </a:r>
            <a:r>
              <a:rPr lang="zh-CN" altLang="en-US" sz="2600" dirty="0"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2600" dirty="0" smtClean="0">
                <a:ea typeface="微软雅黑" panose="020B0503020204020204" pitchFamily="34" charset="-122"/>
                <a:cs typeface="+mn-cs"/>
              </a:rPr>
              <a:t>所有鲜花商店</a:t>
            </a:r>
            <a:r>
              <a:rPr lang="zh-CN" altLang="en-US" sz="2600" dirty="0">
                <a:ea typeface="微软雅黑" panose="020B0503020204020204" pitchFamily="34" charset="-122"/>
                <a:cs typeface="+mn-cs"/>
              </a:rPr>
              <a:t>列表</a:t>
            </a:r>
            <a:endParaRPr lang="zh-CN" altLang="en-US" sz="2600" dirty="0">
              <a:ea typeface="微软雅黑" panose="020B0503020204020204" pitchFamily="34" charset="-122"/>
              <a:cs typeface="+mn-cs"/>
            </a:endParaRPr>
          </a:p>
          <a:p>
            <a:pPr marL="342900" lvl="2" indent="-342900" eaLnBrk="1" hangingPunct="1"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ea typeface="微软雅黑" panose="020B0503020204020204" pitchFamily="34" charset="-122"/>
                <a:cs typeface="+mn-cs"/>
              </a:rPr>
              <a:t>完成卖出交易，显示成功信息</a:t>
            </a:r>
            <a:endParaRPr lang="zh-CN" altLang="en-US" sz="2600" dirty="0">
              <a:ea typeface="微软雅黑" panose="020B0503020204020204" pitchFamily="34" charset="-122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>
              <a:latin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28" y="21161"/>
            <a:ext cx="5040684" cy="954107"/>
          </a:xfrm>
        </p:spPr>
        <p:txBody>
          <a:bodyPr/>
          <a:lstStyle/>
          <a:p>
            <a:r>
              <a:rPr lang="zh-CN" altLang="en-US" dirty="0" smtClean="0"/>
              <a:t>补充技能点</a:t>
            </a:r>
            <a:r>
              <a:rPr lang="en-US" altLang="zh-CN" dirty="0" smtClean="0"/>
              <a:t>——</a:t>
            </a:r>
            <a:r>
              <a:rPr lang="zh-CN" altLang="zh-CN" dirty="0"/>
              <a:t>三层</a:t>
            </a:r>
            <a:r>
              <a:rPr lang="zh-CN" altLang="zh-CN" dirty="0" smtClean="0"/>
              <a:t>架构</a:t>
            </a:r>
            <a:r>
              <a:rPr lang="en-US" altLang="zh-CN" dirty="0" smtClean="0"/>
              <a:t>6-2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软件系统的三层架构</a:t>
            </a:r>
            <a:endParaRPr lang="zh-CN" altLang="en-US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3419872" y="2349153"/>
            <a:ext cx="4824412" cy="7207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(UI)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3564012" y="3644553"/>
            <a:ext cx="4824412" cy="7207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gray">
          <a:xfrm>
            <a:off x="3564012" y="4868515"/>
            <a:ext cx="4824412" cy="7207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(DAO)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148436" y="3077807"/>
            <a:ext cx="647700" cy="5810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48064" y="4363691"/>
            <a:ext cx="647700" cy="50006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0" name="Picture 45" descr="服务员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1988840"/>
            <a:ext cx="792262" cy="1243864"/>
          </a:xfrm>
          <a:prstGeom prst="rect">
            <a:avLst/>
          </a:prstGeom>
          <a:noFill/>
        </p:spPr>
      </p:pic>
      <p:pic>
        <p:nvPicPr>
          <p:cNvPr id="11" name="Picture 46" descr="厨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90405"/>
            <a:ext cx="976183" cy="1223319"/>
          </a:xfrm>
          <a:prstGeom prst="rect">
            <a:avLst/>
          </a:prstGeom>
          <a:noFill/>
        </p:spPr>
      </p:pic>
      <p:pic>
        <p:nvPicPr>
          <p:cNvPr id="12" name="Picture 47" descr="采购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4633087"/>
            <a:ext cx="1292329" cy="1100169"/>
          </a:xfrm>
          <a:prstGeom prst="rect">
            <a:avLst/>
          </a:prstGeom>
          <a:noFill/>
        </p:spPr>
      </p:pic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23728" y="278092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195736" y="4077072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39752" y="5373216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5076428" y="1772816"/>
            <a:ext cx="647700" cy="5810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8" name="TextBox 17"/>
          <p:cNvSpPr txBox="1"/>
          <p:nvPr/>
        </p:nvSpPr>
        <p:spPr>
          <a:xfrm flipH="1">
            <a:off x="4788024" y="1340768"/>
            <a:ext cx="125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用户请求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 flipV="1">
            <a:off x="6372572" y="4311855"/>
            <a:ext cx="647700" cy="55730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flipV="1">
            <a:off x="6300192" y="3068960"/>
            <a:ext cx="647700" cy="55730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2" name="TextBox 21"/>
          <p:cNvSpPr txBox="1"/>
          <p:nvPr/>
        </p:nvSpPr>
        <p:spPr>
          <a:xfrm flipH="1">
            <a:off x="6850339" y="4427820"/>
            <a:ext cx="125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返回数据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 animBg="1"/>
      <p:bldP spid="20" grpId="0" animBg="1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6295" y="214290"/>
            <a:ext cx="1728317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主要技能点</a:t>
            </a:r>
            <a:endParaRPr lang="zh-CN" altLang="en-US" dirty="0"/>
          </a:p>
          <a:p>
            <a:pPr lvl="1"/>
            <a:r>
              <a:rPr lang="zh-CN" altLang="en-US" dirty="0"/>
              <a:t>数据库设计</a:t>
            </a:r>
            <a:endParaRPr lang="zh-CN" altLang="en-US" dirty="0"/>
          </a:p>
          <a:p>
            <a:pPr lvl="1"/>
            <a:r>
              <a:rPr lang="en-US" altLang="zh-CN" dirty="0" err="1"/>
              <a:t>使用类图设计系统</a:t>
            </a:r>
            <a:endParaRPr lang="en-US" altLang="zh-CN" dirty="0"/>
          </a:p>
          <a:p>
            <a:pPr lvl="1"/>
            <a:r>
              <a:rPr lang="en-US" altLang="zh-CN" dirty="0" err="1"/>
              <a:t>使用JDBC操作数据库</a:t>
            </a:r>
            <a:endParaRPr lang="en-US" altLang="zh-CN" dirty="0"/>
          </a:p>
          <a:p>
            <a:pPr lvl="1"/>
            <a:r>
              <a:rPr lang="en-US" altLang="zh-CN" dirty="0" err="1" smtClean="0"/>
              <a:t>使用MySQL存储数据</a:t>
            </a:r>
            <a:endParaRPr lang="en-US" altLang="zh-CN" dirty="0"/>
          </a:p>
          <a:p>
            <a:pPr lvl="1"/>
            <a:r>
              <a:rPr lang="en-US" altLang="zh-CN" dirty="0" err="1"/>
              <a:t>DAO层的应用</a:t>
            </a:r>
            <a:endParaRPr lang="en-US" altLang="zh-CN" dirty="0"/>
          </a:p>
          <a:p>
            <a:r>
              <a:rPr lang="zh-CN" altLang="en-US" dirty="0" smtClean="0"/>
              <a:t>项目</a:t>
            </a:r>
            <a:r>
              <a:rPr lang="zh-CN" altLang="en-US" dirty="0"/>
              <a:t>流程</a:t>
            </a:r>
            <a:endParaRPr lang="zh-CN" altLang="en-US" dirty="0"/>
          </a:p>
          <a:p>
            <a:pPr lvl="1"/>
            <a:r>
              <a:rPr lang="zh-CN" altLang="en-US" dirty="0"/>
              <a:t>需求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设计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开发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测试</a:t>
            </a:r>
            <a:endParaRPr lang="zh-CN" altLang="en-US" dirty="0"/>
          </a:p>
          <a:p>
            <a:pPr lvl="1"/>
            <a:r>
              <a:rPr lang="zh-CN" altLang="en-US" dirty="0"/>
              <a:t>设计：数据库设计、技术框架设计、交互设计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分层原则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封装</a:t>
            </a:r>
            <a:r>
              <a:rPr lang="zh-CN" altLang="en-US" dirty="0"/>
              <a:t>性原则</a:t>
            </a:r>
            <a:endParaRPr lang="zh-CN" altLang="en-US" dirty="0"/>
          </a:p>
          <a:p>
            <a:pPr lvl="1"/>
            <a:r>
              <a:rPr lang="zh-CN" altLang="en-US" dirty="0"/>
              <a:t>每个层次向外公开接口，但是隐藏内部细节</a:t>
            </a:r>
            <a:endParaRPr lang="zh-CN" altLang="en-US" dirty="0"/>
          </a:p>
        </p:txBody>
      </p:sp>
      <p:sp>
        <p:nvSpPr>
          <p:cNvPr id="497678" name="AutoShape 14"/>
          <p:cNvSpPr>
            <a:spLocks noChangeArrowheads="1"/>
          </p:cNvSpPr>
          <p:nvPr/>
        </p:nvSpPr>
        <p:spPr bwMode="auto">
          <a:xfrm rot="10800000">
            <a:off x="3563938" y="3357561"/>
            <a:ext cx="2089150" cy="581144"/>
          </a:xfrm>
          <a:prstGeom prst="leftArrow">
            <a:avLst>
              <a:gd name="adj1" fmla="val 50000"/>
              <a:gd name="adj2" fmla="val 90884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97679" name="AutoShape 15"/>
          <p:cNvSpPr>
            <a:spLocks noChangeArrowheads="1"/>
          </p:cNvSpPr>
          <p:nvPr/>
        </p:nvSpPr>
        <p:spPr bwMode="auto">
          <a:xfrm>
            <a:off x="2124075" y="5013325"/>
            <a:ext cx="5162569" cy="91600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钥匙开锁，只知道锁提供的接口，但不知道锁的内部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7681" name="Picture 17" descr="XP-padlock-locked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24525" y="2852738"/>
            <a:ext cx="1463675" cy="1463675"/>
          </a:xfrm>
          <a:prstGeom prst="rect">
            <a:avLst/>
          </a:prstGeom>
          <a:noFill/>
        </p:spPr>
      </p:pic>
      <p:pic>
        <p:nvPicPr>
          <p:cNvPr id="497682" name="Picture 18" descr="XP-k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154815">
            <a:off x="1979613" y="2852738"/>
            <a:ext cx="1463675" cy="1463675"/>
          </a:xfrm>
          <a:prstGeom prst="rect">
            <a:avLst/>
          </a:prstGeom>
          <a:noFill/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851920" y="93169"/>
            <a:ext cx="5112692" cy="954107"/>
          </a:xfrm>
        </p:spPr>
        <p:txBody>
          <a:bodyPr/>
          <a:lstStyle/>
          <a:p>
            <a:r>
              <a:rPr lang="zh-CN" altLang="en-US" dirty="0" smtClean="0"/>
              <a:t>补充技能点</a:t>
            </a:r>
            <a:r>
              <a:rPr lang="en-US" altLang="zh-CN" dirty="0" smtClean="0"/>
              <a:t>——</a:t>
            </a:r>
            <a:r>
              <a:rPr lang="zh-CN" altLang="zh-CN" dirty="0"/>
              <a:t>三层</a:t>
            </a:r>
            <a:r>
              <a:rPr lang="zh-CN" altLang="zh-CN" dirty="0" smtClean="0"/>
              <a:t>架构</a:t>
            </a:r>
            <a:r>
              <a:rPr lang="en-US" altLang="zh-CN" dirty="0" smtClean="0"/>
              <a:t>6-3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分层原则</a:t>
            </a:r>
            <a:r>
              <a:rPr lang="en-US" altLang="zh-CN" dirty="0"/>
              <a:t>——</a:t>
            </a:r>
            <a:r>
              <a:rPr lang="zh-CN" altLang="en-US" dirty="0" smtClean="0"/>
              <a:t>顺序</a:t>
            </a:r>
            <a:r>
              <a:rPr lang="zh-CN" altLang="en-US" dirty="0"/>
              <a:t>访问原则</a:t>
            </a:r>
            <a:endParaRPr lang="zh-CN" altLang="en-US" dirty="0"/>
          </a:p>
          <a:p>
            <a:pPr lvl="1"/>
            <a:r>
              <a:rPr lang="zh-CN" altLang="en-US" dirty="0"/>
              <a:t>下一层为上一层服务，但不使用上层的服务</a:t>
            </a:r>
            <a:endParaRPr lang="zh-CN" altLang="en-US" dirty="0"/>
          </a:p>
        </p:txBody>
      </p:sp>
      <p:sp>
        <p:nvSpPr>
          <p:cNvPr id="529417" name="AutoShape 9"/>
          <p:cNvSpPr>
            <a:spLocks noChangeArrowheads="1"/>
          </p:cNvSpPr>
          <p:nvPr/>
        </p:nvSpPr>
        <p:spPr bwMode="auto">
          <a:xfrm>
            <a:off x="1785917" y="5929330"/>
            <a:ext cx="5500727" cy="755633"/>
          </a:xfrm>
          <a:prstGeom prst="roundRect">
            <a:avLst>
              <a:gd name="adj" fmla="val 356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盖楼时需要先打地基，地基为上层建筑服务，但不使用上层的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9419" name="Picture 11" descr="Clr-Landmark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86050" y="2276475"/>
            <a:ext cx="2663825" cy="1584325"/>
          </a:xfrm>
          <a:prstGeom prst="rect">
            <a:avLst/>
          </a:prstGeom>
          <a:noFill/>
        </p:spPr>
      </p:pic>
      <p:pic>
        <p:nvPicPr>
          <p:cNvPr id="52942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694" y="4572008"/>
            <a:ext cx="2667000" cy="1181100"/>
          </a:xfrm>
          <a:prstGeom prst="rect">
            <a:avLst/>
          </a:prstGeom>
          <a:noFill/>
        </p:spPr>
      </p:pic>
      <p:sp>
        <p:nvSpPr>
          <p:cNvPr id="529421" name="AutoShape 13"/>
          <p:cNvSpPr>
            <a:spLocks noChangeArrowheads="1"/>
          </p:cNvSpPr>
          <p:nvPr/>
        </p:nvSpPr>
        <p:spPr bwMode="auto">
          <a:xfrm rot="5400000">
            <a:off x="3856810" y="4023490"/>
            <a:ext cx="568331" cy="242955"/>
          </a:xfrm>
          <a:prstGeom prst="leftArrow">
            <a:avLst>
              <a:gd name="adj1" fmla="val 50000"/>
              <a:gd name="adj2" fmla="val 31354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851920" y="50085"/>
            <a:ext cx="5112692" cy="954107"/>
          </a:xfrm>
        </p:spPr>
        <p:txBody>
          <a:bodyPr/>
          <a:lstStyle/>
          <a:p>
            <a:r>
              <a:rPr lang="zh-CN" altLang="en-US" dirty="0" smtClean="0"/>
              <a:t>补充技能点</a:t>
            </a:r>
            <a:r>
              <a:rPr lang="en-US" altLang="zh-CN" dirty="0" smtClean="0"/>
              <a:t>——</a:t>
            </a:r>
            <a:r>
              <a:rPr lang="zh-CN" altLang="zh-CN" dirty="0"/>
              <a:t>三层</a:t>
            </a:r>
            <a:r>
              <a:rPr lang="zh-CN" altLang="zh-CN" dirty="0" smtClean="0"/>
              <a:t>架构</a:t>
            </a:r>
            <a:r>
              <a:rPr lang="en-US" altLang="zh-CN" dirty="0" smtClean="0"/>
              <a:t>6-4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7" grpId="0" animBg="1"/>
      <p:bldP spid="5294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/>
              <a:t>分层结构中，不同层之间通过实体类传输数据</a:t>
            </a:r>
            <a:endParaRPr lang="zh-CN" altLang="en-US" dirty="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827088" y="2420938"/>
            <a:ext cx="7129462" cy="2681288"/>
            <a:chOff x="521" y="1525"/>
            <a:chExt cx="4491" cy="1689"/>
          </a:xfrm>
        </p:grpSpPr>
        <p:graphicFrame>
          <p:nvGraphicFramePr>
            <p:cNvPr id="501768" name="Object 8"/>
            <p:cNvGraphicFramePr>
              <a:graphicFrameLocks noChangeAspect="1"/>
            </p:cNvGraphicFramePr>
            <p:nvPr/>
          </p:nvGraphicFramePr>
          <p:xfrm>
            <a:off x="3878" y="2023"/>
            <a:ext cx="1134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" name="Visio" r:id="rId1" imgW="902970" imgH="902970" progId="Visio.Drawing.11">
                    <p:embed/>
                  </p:oleObj>
                </mc:Choice>
                <mc:Fallback>
                  <p:oleObj name="Visio" r:id="rId1" imgW="902970" imgH="902970" progId="Visio.Drawing.11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023"/>
                          <a:ext cx="1134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0" name="Object 10"/>
            <p:cNvGraphicFramePr>
              <a:graphicFrameLocks noChangeAspect="1"/>
            </p:cNvGraphicFramePr>
            <p:nvPr/>
          </p:nvGraphicFramePr>
          <p:xfrm>
            <a:off x="521" y="2069"/>
            <a:ext cx="1588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9" name="Visio" r:id="rId3" imgW="1851660" imgH="1332230" progId="Visio.Drawing.11">
                    <p:embed/>
                  </p:oleObj>
                </mc:Choice>
                <mc:Fallback>
                  <p:oleObj name="Visio" r:id="rId3" imgW="1851660" imgH="1332230" progId="Visio.Drawing.11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069"/>
                          <a:ext cx="1588" cy="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771" name="AutoShape 11"/>
            <p:cNvSpPr>
              <a:spLocks noChangeArrowheads="1"/>
            </p:cNvSpPr>
            <p:nvPr/>
          </p:nvSpPr>
          <p:spPr bwMode="auto">
            <a:xfrm>
              <a:off x="2109" y="2386"/>
              <a:ext cx="1671" cy="462"/>
            </a:xfrm>
            <a:prstGeom prst="leftRightArrow">
              <a:avLst>
                <a:gd name="adj1" fmla="val 50000"/>
                <a:gd name="adj2" fmla="val 77930"/>
              </a:avLst>
            </a:prstGeom>
            <a:solidFill>
              <a:schemeClr val="accent5">
                <a:lumMod val="50000"/>
              </a:schemeClr>
            </a:solidFill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endParaRPr lang="zh-CN" altLang="en-US" b="1" dirty="0"/>
            </a:p>
          </p:txBody>
        </p:sp>
        <p:sp>
          <p:nvSpPr>
            <p:cNvPr id="501772" name="AutoShape 12"/>
            <p:cNvSpPr>
              <a:spLocks noChangeArrowheads="1"/>
            </p:cNvSpPr>
            <p:nvPr/>
          </p:nvSpPr>
          <p:spPr bwMode="gray">
            <a:xfrm>
              <a:off x="748" y="1525"/>
              <a:ext cx="1052" cy="36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773" name="AutoShape 13"/>
            <p:cNvSpPr>
              <a:spLocks noChangeArrowheads="1"/>
            </p:cNvSpPr>
            <p:nvPr/>
          </p:nvSpPr>
          <p:spPr bwMode="gray">
            <a:xfrm>
              <a:off x="3787" y="1570"/>
              <a:ext cx="1052" cy="36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数据访问层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9088" y="4714884"/>
            <a:ext cx="1693044" cy="17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995936" y="21161"/>
            <a:ext cx="4968676" cy="954107"/>
          </a:xfrm>
        </p:spPr>
        <p:txBody>
          <a:bodyPr/>
          <a:lstStyle/>
          <a:p>
            <a:r>
              <a:rPr lang="zh-CN" altLang="en-US" dirty="0" smtClean="0"/>
              <a:t>补充技能点</a:t>
            </a:r>
            <a:r>
              <a:rPr lang="en-US" altLang="zh-CN" dirty="0" smtClean="0"/>
              <a:t>——</a:t>
            </a:r>
            <a:r>
              <a:rPr lang="zh-CN" altLang="zh-CN" dirty="0"/>
              <a:t>三层</a:t>
            </a:r>
            <a:r>
              <a:rPr lang="zh-CN" altLang="zh-CN" dirty="0" smtClean="0"/>
              <a:t>架构</a:t>
            </a:r>
            <a:r>
              <a:rPr lang="en-US" altLang="zh-CN" dirty="0" smtClean="0"/>
              <a:t>6-5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分层的特点</a:t>
            </a:r>
            <a:endParaRPr lang="en-US" altLang="zh-CN" dirty="0"/>
          </a:p>
          <a:p>
            <a:pPr lvl="1"/>
            <a:r>
              <a:rPr lang="zh-CN" altLang="en-US" dirty="0"/>
              <a:t>每一层都有自己的职责</a:t>
            </a:r>
            <a:endParaRPr lang="en-US" altLang="zh-CN" dirty="0"/>
          </a:p>
          <a:p>
            <a:pPr lvl="1"/>
            <a:r>
              <a:rPr lang="zh-CN" altLang="en-US" dirty="0"/>
              <a:t>上一层不用关心下一层的实现细节，上一层通过下一层提供的对外接口来使用其功能</a:t>
            </a:r>
            <a:endParaRPr lang="en-US" altLang="zh-CN" dirty="0"/>
          </a:p>
          <a:p>
            <a:pPr lvl="1"/>
            <a:r>
              <a:rPr lang="zh-CN" altLang="en-US" dirty="0"/>
              <a:t>上一层调用下一层的功能，下一层不能调用上一层功能</a:t>
            </a:r>
            <a:endParaRPr lang="en-US" altLang="zh-CN" dirty="0"/>
          </a:p>
          <a:p>
            <a:r>
              <a:rPr lang="zh-CN" altLang="en-US" dirty="0" smtClean="0"/>
              <a:t>分层开发的优势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zh-CN" dirty="0"/>
              <a:t>分离开发人员的</a:t>
            </a:r>
            <a:r>
              <a:rPr lang="zh-CN" altLang="zh-CN" dirty="0" smtClean="0"/>
              <a:t>关注</a:t>
            </a:r>
            <a:endParaRPr lang="en-US" altLang="zh-CN" dirty="0" smtClean="0"/>
          </a:p>
          <a:p>
            <a:pPr lvl="1"/>
            <a:r>
              <a:rPr lang="zh-CN" altLang="en-US" dirty="0"/>
              <a:t>无损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zh-CN" altLang="zh-CN" dirty="0"/>
              <a:t>降低了系统间的依赖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95936" y="21161"/>
            <a:ext cx="4968676" cy="954107"/>
          </a:xfrm>
        </p:spPr>
        <p:txBody>
          <a:bodyPr/>
          <a:lstStyle/>
          <a:p>
            <a:r>
              <a:rPr lang="zh-CN" altLang="en-US" dirty="0" smtClean="0"/>
              <a:t>补充技能点</a:t>
            </a:r>
            <a:r>
              <a:rPr lang="en-US" altLang="zh-CN" dirty="0" smtClean="0"/>
              <a:t>——</a:t>
            </a:r>
            <a:r>
              <a:rPr lang="zh-CN" altLang="zh-CN" dirty="0"/>
              <a:t>三层</a:t>
            </a:r>
            <a:r>
              <a:rPr lang="zh-CN" altLang="zh-CN" dirty="0" smtClean="0"/>
              <a:t>架构</a:t>
            </a:r>
            <a:r>
              <a:rPr lang="en-US" altLang="zh-CN" dirty="0" smtClean="0"/>
              <a:t>6-6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304" y="214290"/>
            <a:ext cx="165630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>
                <a:solidFill>
                  <a:srgbClr val="121F55"/>
                </a:solidFill>
              </a:rPr>
              <a:t>任务描述</a:t>
            </a:r>
            <a:endParaRPr lang="zh-CN" altLang="en-US" dirty="0">
              <a:solidFill>
                <a:srgbClr val="121F55"/>
              </a:solidFill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系统概述</a:t>
            </a:r>
            <a:endParaRPr lang="zh-CN" altLang="en-US" dirty="0"/>
          </a:p>
          <a:p>
            <a:pPr lvl="1"/>
            <a:r>
              <a:rPr lang="zh-CN" altLang="en-US" dirty="0" smtClean="0"/>
              <a:t>在鲜花商店</a:t>
            </a:r>
            <a:r>
              <a:rPr lang="zh-CN" altLang="en-US" dirty="0"/>
              <a:t>里</a:t>
            </a:r>
            <a:r>
              <a:rPr lang="zh-CN" altLang="en-US" dirty="0" smtClean="0"/>
              <a:t>，鲜花顾客可以</a:t>
            </a:r>
            <a:r>
              <a:rPr lang="zh-CN" altLang="en-US" dirty="0"/>
              <a:t>出卖、</a:t>
            </a:r>
            <a:r>
              <a:rPr lang="zh-CN" altLang="en-US" dirty="0" smtClean="0"/>
              <a:t>购买鲜花</a:t>
            </a:r>
            <a:endParaRPr lang="zh-CN" altLang="en-US" dirty="0"/>
          </a:p>
          <a:p>
            <a:pPr lvl="1"/>
            <a:r>
              <a:rPr lang="zh-CN" altLang="en-US" dirty="0"/>
              <a:t>每一笔买入、卖出的业务，店家都会记录在账</a:t>
            </a:r>
            <a:endParaRPr lang="zh-CN" altLang="en-US" dirty="0"/>
          </a:p>
          <a:p>
            <a:pPr lvl="1"/>
            <a:r>
              <a:rPr lang="zh-CN" altLang="en-US" dirty="0"/>
              <a:t>商店可以根据需求自己</a:t>
            </a:r>
            <a:r>
              <a:rPr lang="zh-CN" altLang="en-US" dirty="0" smtClean="0"/>
              <a:t>培育鲜花品种</a:t>
            </a:r>
            <a:endParaRPr lang="zh-CN" altLang="en-US" dirty="0"/>
          </a:p>
          <a:p>
            <a:pPr lvl="2"/>
            <a:endParaRPr lang="zh-CN" altLang="en-US" dirty="0"/>
          </a:p>
          <a:p>
            <a:r>
              <a:rPr lang="zh-CN" altLang="en-US" dirty="0"/>
              <a:t>系统角色</a:t>
            </a:r>
            <a:endParaRPr lang="zh-CN" altLang="en-US" dirty="0"/>
          </a:p>
          <a:p>
            <a:pPr lvl="1"/>
            <a:r>
              <a:rPr lang="zh-CN" altLang="en-US" dirty="0" smtClean="0"/>
              <a:t>鲜花、顾客、鲜花商店</a:t>
            </a:r>
            <a:r>
              <a:rPr lang="zh-CN" altLang="en-US" dirty="0"/>
              <a:t>、账目</a:t>
            </a:r>
            <a:endParaRPr lang="zh-CN" altLang="en-US" dirty="0"/>
          </a:p>
          <a:p>
            <a:pPr lvl="2"/>
            <a:endParaRPr lang="zh-CN" altLang="en-US" dirty="0"/>
          </a:p>
          <a:p>
            <a:r>
              <a:rPr lang="zh-CN" altLang="en-US" dirty="0"/>
              <a:t>提交结果</a:t>
            </a:r>
            <a:endParaRPr lang="zh-CN" altLang="en-US" dirty="0"/>
          </a:p>
          <a:p>
            <a:pPr lvl="1"/>
            <a:r>
              <a:rPr lang="zh-CN" altLang="en-US" dirty="0"/>
              <a:t>创建数据库表的脚本文件、系统类图、程序代码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ce357c58-e61f-4e31-aad9-fc69788c9498}"/>
</p:tagLst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FCE4"/>
        </a:solidFill>
        <a:ln w="19050" algn="ctr">
          <a:solidFill>
            <a:srgbClr val="00B0F0"/>
          </a:solidFill>
          <a:round/>
        </a:ln>
        <a:effectLst>
          <a:outerShdw blurRad="50800" dist="12700" dir="5400000" algn="t" rotWithShape="0">
            <a:prstClr val="black">
              <a:alpha val="40000"/>
            </a:prstClr>
          </a:outerShdw>
        </a:effectLst>
      </a:spPr>
      <a:bodyPr anchor="ctr" anchorCtr="1"/>
      <a:lstStyle>
        <a:defPPr algn="l">
          <a:defRPr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4028</Words>
  <Application>WPS 演示</Application>
  <PresentationFormat>全屏显示(4:3)</PresentationFormat>
  <Paragraphs>719</Paragraphs>
  <Slides>40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Tahoma</vt:lpstr>
      <vt:lpstr>Times New Roman</vt:lpstr>
      <vt:lpstr>Arial Unicode MS</vt:lpstr>
      <vt:lpstr>新宋体</vt:lpstr>
      <vt:lpstr>模板</vt:lpstr>
      <vt:lpstr>Visio.Drawing.11</vt:lpstr>
      <vt:lpstr>Visio.Drawing.11</vt:lpstr>
      <vt:lpstr>PowerPoint 演示文稿</vt:lpstr>
      <vt:lpstr>训练的技能点</vt:lpstr>
      <vt:lpstr>生活中的分层</vt:lpstr>
      <vt:lpstr>补充技能点——三层架构6-2</vt:lpstr>
      <vt:lpstr>补充技能点——三层架构6-3</vt:lpstr>
      <vt:lpstr>补充技能点——三层架构6-4</vt:lpstr>
      <vt:lpstr>补充技能点——三层架构6-5</vt:lpstr>
      <vt:lpstr>补充技能点——三层架构6-6</vt:lpstr>
      <vt:lpstr>任务描述</vt:lpstr>
      <vt:lpstr>问题分析1：整体开发思路</vt:lpstr>
      <vt:lpstr>问题分析2：界面交互设计</vt:lpstr>
      <vt:lpstr>难点分析1：设计数据库表结构 </vt:lpstr>
      <vt:lpstr>难点分析2：使用类图设计系统</vt:lpstr>
      <vt:lpstr>项目准备：设计并创建数据库表3-1</vt:lpstr>
      <vt:lpstr>项目准备：设计并创建数据库表3-2</vt:lpstr>
      <vt:lpstr>项目准备：设计并创建数据库表3-3</vt:lpstr>
      <vt:lpstr>项目准备：设计并创建数据库表3-3</vt:lpstr>
      <vt:lpstr>项目准备：设计并创建数据库表3-3</vt:lpstr>
      <vt:lpstr>项目准备：设计并创建数据库表3-3</vt:lpstr>
      <vt:lpstr>项目准备：搭建系统三层架构5-1</vt:lpstr>
      <vt:lpstr>项目准备：完成接口设计5-2</vt:lpstr>
      <vt:lpstr>项目准备：完成接口设计5-3</vt:lpstr>
      <vt:lpstr>项目准备：搭建系统三层架构5-4</vt:lpstr>
      <vt:lpstr>项目准备：完成接口设计5-5</vt:lpstr>
      <vt:lpstr>用例1：系统启动3-1</vt:lpstr>
      <vt:lpstr>用例1：系统启动3-2</vt:lpstr>
      <vt:lpstr>用例1：系统启动3-3</vt:lpstr>
      <vt:lpstr>用例2：鲜花顾客登录3-1</vt:lpstr>
      <vt:lpstr>用例2：鲜花顾客登录3-2</vt:lpstr>
      <vt:lpstr>用例2：鲜花顾客登录3-3</vt:lpstr>
      <vt:lpstr>用例3：鲜花顾客购买库存鲜花3-1 </vt:lpstr>
      <vt:lpstr>用例3：鲜花顾客购买库存鲜花3-2</vt:lpstr>
      <vt:lpstr>用例3：鲜花顾客购买库存鲜花3-3</vt:lpstr>
      <vt:lpstr>用例4：鲜花顾客购买新培育鲜花3-1 </vt:lpstr>
      <vt:lpstr>用例4：鲜花顾客购买新培育鲜花3-2 </vt:lpstr>
      <vt:lpstr>用例4：鲜花顾客购买新培育鲜花3-3</vt:lpstr>
      <vt:lpstr>用例5：鲜花顾客卖出鲜花给商店3-1</vt:lpstr>
      <vt:lpstr>用例5：鲜花顾客卖出鲜花给商店3-2</vt:lpstr>
      <vt:lpstr>用例5：鲜花顾客卖出鲜花给商店3-3</vt:lpstr>
      <vt:lpstr>技能总结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marui</cp:lastModifiedBy>
  <cp:revision>1036</cp:revision>
  <dcterms:created xsi:type="dcterms:W3CDTF">2006-03-08T06:55:00Z</dcterms:created>
  <dcterms:modified xsi:type="dcterms:W3CDTF">2019-07-11T01:19:23Z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(2)wl6NalzNEVcWpz4rf5ANwnDc9wx3uQt/dILfbWeXpvpSnq708U1xSvkAfhc3l69spJVXoegu
vKyGCfpohaOELU82abbHAZYCnV6bqdYP7nVSP4kxu1Hh8SZEsh1WaJyGOKAonfBgXjdLIceS
LH6NF8vxdPPZS0PVQFatxCu3JV0yVxI7Op4W+1G41DVSAJ6xI34hWNFRx7S+Nr2pFRNxZ/zk
ycwxaMLQ+tO8bDO3WG</vt:lpwstr>
  </property>
  <property fmtid="{D5CDD505-2E9C-101B-9397-08002B2CF9AE}" pid="3" name="_2015_ms_pID_7253431">
    <vt:lpwstr>Un72GeIjNSHdE4mctgyiUG0wt8/Eh/zFqrlXY3fvgcKvxj1VtrAgcZ
Uq6OoHRvmRjZTulrSdXuj3aP2zJVs+M2eQmbO+ideRj31dSU6udz3sh9oVnBl2T8jEb/ohAd
Xhk/vlRhGcDRNbJQdlpzrtQQldqDl8cYmHlwwzneg11f96tFkWY9HXQrw1+90Hq2o1lmobTM
NfY0u2Plu858J9T6</vt:lpwstr>
  </property>
  <property fmtid="{D5CDD505-2E9C-101B-9397-08002B2CF9AE}" pid="4" name="KSOProductBuildVer">
    <vt:lpwstr>2052-11.1.0.8808</vt:lpwstr>
  </property>
</Properties>
</file>