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3" r:id="rId12"/>
    <p:sldId id="335" r:id="rId13"/>
    <p:sldId id="336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>
        <p:scale>
          <a:sx n="70" d="100"/>
          <a:sy n="70" d="100"/>
        </p:scale>
        <p:origin x="-1156" y="-108"/>
      </p:cViewPr>
      <p:guideLst>
        <p:guide orient="horz" pos="1646"/>
        <p:guide pos="2871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26"/>
        <p:guide pos="215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0866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pPr/>
              <a:t>2019-03-29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685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为什么把门声明为抽象类，把锁声明为接口？</a:t>
            </a:r>
            <a:endParaRPr 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/>
              <a:t>门是具备某个功能的主体。它可以选择具备什么能力，比如有锁，甚至这个能力还可以扩展，比如门铃响、比如拍照</a:t>
            </a:r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61D66E5-9C4C-4E73-B670-92CB95457141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2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面向功能，接口更灵活。设计时从接口开始设计，通过接口进行组合，提供最大限度的扩展能力</a:t>
            </a:r>
            <a:endParaRPr 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/>
              <a:t>和类（单根继承）相比，在语法上比较开放（扩展方便），在设计上有更大的灵活性。</a:t>
            </a:r>
            <a:endParaRPr 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/>
              <a:t>接口间可以多实现。</a:t>
            </a:r>
            <a:endParaRPr lang="en-US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7CE0DF1-097A-45BD-A12C-AC0C4FFF398B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D4D4CA1-26FA-44A2-A87A-0BC663A1F670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教学指导：简单讲解一下类图。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接口只有名称：</a:t>
            </a:r>
            <a:endParaRPr 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/>
              <a:t>比如</a:t>
            </a:r>
            <a:r>
              <a:rPr lang="en-US" altLang="zh-CN" smtClean="0"/>
              <a:t>Serializable</a:t>
            </a:r>
            <a:endParaRPr lang="zh-CN" altLang="en-US" smtClean="0"/>
          </a:p>
        </p:txBody>
      </p:sp>
      <p:sp>
        <p:nvSpPr>
          <p:cNvPr id="440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1241C78-C1F2-40AC-A960-1A158FE05E4C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F2AF26F-FB60-4150-87CA-751792FB9770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10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教学指导：简单讲解一下类图。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C:\Users\Lenovo\Desktop\全栈大数据PPT模板设计\ppt模板\切图\压缩后\压缩后\3_04.png3_0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/10</a:t>
            </a:r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pic>
        <p:nvPicPr>
          <p:cNvPr id="8" name="图片 7" descr="C:\Users\Lenovo\Desktop\全栈大数据PPT模板设计\ppt模板\切图\压缩后\压缩后\3_04.png3_0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 smtClean="0"/>
              <a:t>/</a:t>
            </a:r>
            <a:r>
              <a:rPr lang="en-US" altLang="zh-CN" dirty="0" smtClean="0"/>
              <a:t>28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857238"/>
            <a:ext cx="6643734" cy="3643338"/>
          </a:xfrm>
        </p:spPr>
        <p:txBody>
          <a:bodyPr>
            <a:normAutofit/>
          </a:bodyPr>
          <a:lstStyle>
            <a:lvl1pPr>
              <a:buClr>
                <a:srgbClr val="7CC049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7CC049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SzPct val="80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7164288" y="285734"/>
            <a:ext cx="1622554" cy="357190"/>
          </a:xfrm>
          <a:solidFill>
            <a:srgbClr val="30383A"/>
          </a:solidFill>
        </p:spPr>
        <p:txBody>
          <a:bodyPr>
            <a:noAutofit/>
          </a:bodyPr>
          <a:lstStyle>
            <a:lvl1pPr algn="r"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Lenovo\Desktop\全栈大数据PPT模板设计\最小压缩后\封面背景图.png封面背景图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" y="2223"/>
            <a:ext cx="9189720" cy="5168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C:\Users\Lenovo\Desktop\images\1_03.png1_03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>
          <a:xfrm>
            <a:off x="3274695" y="2535555"/>
            <a:ext cx="2839720" cy="661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094105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面向接口编程3-1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实现防盗门功能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防盗门是一个门</a:t>
            </a:r>
            <a:endParaRPr lang="en-US" dirty="0" smtClean="0"/>
          </a:p>
          <a:p>
            <a:r>
              <a:rPr lang="zh-CN" altLang="en-US" dirty="0" smtClean="0"/>
              <a:t>防盗</a:t>
            </a:r>
            <a:r>
              <a:rPr lang="zh-CN" altLang="en-US" dirty="0" smtClean="0"/>
              <a:t>门锁的能力</a:t>
            </a:r>
            <a:endParaRPr lang="en-US" dirty="0" smtClean="0"/>
          </a:p>
          <a:p>
            <a:pPr lvl="1"/>
            <a:r>
              <a:rPr lang="zh-CN" altLang="en-US" dirty="0" smtClean="0"/>
              <a:t>上锁</a:t>
            </a:r>
            <a:endParaRPr lang="en-US" dirty="0" smtClean="0"/>
          </a:p>
          <a:p>
            <a:pPr lvl="1"/>
            <a:r>
              <a:rPr lang="zh-CN" altLang="en-US" dirty="0" smtClean="0"/>
              <a:t>开锁</a:t>
            </a:r>
          </a:p>
        </p:txBody>
      </p:sp>
      <p:sp>
        <p:nvSpPr>
          <p:cNvPr id="27652" name="AutoShape 22"/>
          <p:cNvSpPr>
            <a:spLocks noChangeArrowheads="1"/>
          </p:cNvSpPr>
          <p:nvPr/>
        </p:nvSpPr>
        <p:spPr bwMode="auto">
          <a:xfrm>
            <a:off x="3014028" y="4320540"/>
            <a:ext cx="803275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能力</a:t>
            </a:r>
          </a:p>
        </p:txBody>
      </p:sp>
      <p:sp>
        <p:nvSpPr>
          <p:cNvPr id="27653" name="AutoShape 21"/>
          <p:cNvSpPr>
            <a:spLocks noChangeArrowheads="1"/>
          </p:cNvSpPr>
          <p:nvPr/>
        </p:nvSpPr>
        <p:spPr bwMode="auto">
          <a:xfrm>
            <a:off x="4119245" y="3176905"/>
            <a:ext cx="3365500" cy="418024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lvl="1"/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</a:p>
        </p:txBody>
      </p:sp>
      <p:sp>
        <p:nvSpPr>
          <p:cNvPr id="27654" name="AutoShape 21"/>
          <p:cNvSpPr>
            <a:spLocks noChangeArrowheads="1"/>
          </p:cNvSpPr>
          <p:nvPr/>
        </p:nvSpPr>
        <p:spPr bwMode="auto">
          <a:xfrm>
            <a:off x="4119245" y="3696335"/>
            <a:ext cx="3365500" cy="408148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lvl="1"/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like 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</a:t>
            </a:r>
          </a:p>
        </p:txBody>
      </p:sp>
      <p:pic>
        <p:nvPicPr>
          <p:cNvPr id="14343" name="Picture 2" descr="图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446213"/>
            <a:ext cx="354171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2" name="AutoShape 15"/>
          <p:cNvSpPr/>
          <p:nvPr/>
        </p:nvSpPr>
        <p:spPr>
          <a:xfrm rot="-10800000" flipH="1">
            <a:off x="2497773" y="4234180"/>
            <a:ext cx="269875" cy="536575"/>
          </a:xfrm>
          <a:prstGeom prst="rightBrace">
            <a:avLst>
              <a:gd name="adj1" fmla="val 26769"/>
              <a:gd name="adj2" fmla="val 50000"/>
            </a:avLst>
          </a:prstGeom>
          <a:noFill/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70299" y="2716213"/>
            <a:ext cx="436880" cy="532130"/>
            <a:chOff x="2317433" y="1741805"/>
            <a:chExt cx="436880" cy="532130"/>
          </a:xfrm>
        </p:grpSpPr>
        <p:sp>
          <p:nvSpPr>
            <p:cNvPr id="18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19" name="图片 18" descr="C:\Users\Lenovo\Desktop\icon\放大镜.png放大镜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314008" y="876497"/>
            <a:ext cx="436880" cy="549275"/>
            <a:chOff x="314008" y="938530"/>
            <a:chExt cx="436880" cy="549275"/>
          </a:xfrm>
        </p:grpSpPr>
        <p:sp>
          <p:nvSpPr>
            <p:cNvPr id="21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22" name="图片 21" descr="疑问 gray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r>
              <a:rPr lang="zh-CN" altLang="en-US" smtClean="0"/>
              <a:t>/</a:t>
            </a:r>
            <a:r>
              <a:rPr lang="en-US" altLang="zh-CN" smtClean="0"/>
              <a:t>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ldLvl="0" animBg="1"/>
      <p:bldP spid="27653" grpId="0" bldLvl="0" animBg="1"/>
      <p:bldP spid="27654" grpId="0" bldLvl="0" animBg="1"/>
      <p:bldP spid="2766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：组装一台计算机</a:t>
            </a:r>
            <a:endParaRPr lang="zh-CN" altLang="zh-CN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实现思路</a:t>
            </a:r>
            <a:endParaRPr lang="en-US" smtClean="0"/>
          </a:p>
          <a:p>
            <a:pPr lvl="1"/>
            <a:r>
              <a:rPr lang="zh-CN" altLang="en-US" smtClean="0"/>
              <a:t>定义</a:t>
            </a:r>
            <a:r>
              <a:rPr lang="en-US" altLang="zh-CN" smtClean="0"/>
              <a:t>CPU</a:t>
            </a:r>
            <a:r>
              <a:rPr lang="zh-CN" altLang="en-US" smtClean="0"/>
              <a:t>的接口</a:t>
            </a:r>
            <a:r>
              <a:rPr lang="en-US" altLang="zh-CN" smtClean="0"/>
              <a:t>CPU</a:t>
            </a:r>
            <a:r>
              <a:rPr lang="zh-CN" altLang="en-US" smtClean="0"/>
              <a:t>，返回</a:t>
            </a:r>
            <a:r>
              <a:rPr lang="en-US" altLang="zh-CN" smtClean="0"/>
              <a:t>CPU</a:t>
            </a:r>
            <a:r>
              <a:rPr lang="zh-CN" altLang="en-US" smtClean="0"/>
              <a:t>品牌和主频</a:t>
            </a:r>
            <a:endParaRPr lang="en-US" smtClean="0"/>
          </a:p>
          <a:p>
            <a:pPr lvl="1"/>
            <a:r>
              <a:rPr lang="zh-CN" altLang="en-US" smtClean="0"/>
              <a:t>定义内存的接口</a:t>
            </a:r>
            <a:r>
              <a:rPr lang="en-US" altLang="zh-CN" smtClean="0"/>
              <a:t>EMS</a:t>
            </a:r>
            <a:r>
              <a:rPr lang="zh-CN" altLang="en-US" smtClean="0"/>
              <a:t>，返回类型和容量</a:t>
            </a:r>
            <a:endParaRPr lang="en-US" smtClean="0"/>
          </a:p>
          <a:p>
            <a:pPr lvl="1"/>
            <a:r>
              <a:rPr lang="zh-CN" altLang="en-US" smtClean="0"/>
              <a:t>定义硬盘的接口</a:t>
            </a:r>
            <a:r>
              <a:rPr lang="en-US" altLang="zh-CN" smtClean="0"/>
              <a:t>HardDisk</a:t>
            </a:r>
            <a:r>
              <a:rPr lang="zh-CN" altLang="en-US" smtClean="0"/>
              <a:t>，返回容量</a:t>
            </a:r>
          </a:p>
          <a:p>
            <a:pPr lvl="1"/>
            <a:r>
              <a:rPr lang="zh-CN" altLang="en-US" smtClean="0"/>
              <a:t>编写各组件厂商分别实现</a:t>
            </a:r>
            <a:r>
              <a:rPr lang="en-US" altLang="zh-CN" smtClean="0"/>
              <a:t>CPU</a:t>
            </a:r>
            <a:r>
              <a:rPr lang="zh-CN" altLang="en-US" smtClean="0"/>
              <a:t>、</a:t>
            </a:r>
            <a:r>
              <a:rPr lang="en-US" altLang="zh-CN" smtClean="0"/>
              <a:t>EMS</a:t>
            </a:r>
            <a:r>
              <a:rPr lang="zh-CN" altLang="en-US" smtClean="0"/>
              <a:t>、和</a:t>
            </a:r>
            <a:r>
              <a:rPr lang="en-US" altLang="zh-CN" smtClean="0"/>
              <a:t>HardDisk</a:t>
            </a:r>
            <a:r>
              <a:rPr lang="zh-CN" altLang="en-US" smtClean="0"/>
              <a:t>接口</a:t>
            </a:r>
          </a:p>
          <a:p>
            <a:pPr lvl="1"/>
            <a:r>
              <a:rPr lang="zh-CN" altLang="en-US" smtClean="0"/>
              <a:t>编写计算机类，组装计算机并显示相关信息</a:t>
            </a:r>
            <a:endParaRPr lang="en-US" smtClean="0"/>
          </a:p>
          <a:p>
            <a:pPr lvl="1"/>
            <a:r>
              <a:rPr lang="zh-CN" altLang="en-US" smtClean="0"/>
              <a:t>编写测试类运行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 smtClean="0"/>
              <a:t>/</a:t>
            </a:r>
            <a:r>
              <a:rPr lang="en-US" altLang="zh-CN" smtClean="0"/>
              <a:t>28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小结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阅读代码，找出错误</a:t>
            </a:r>
          </a:p>
        </p:txBody>
      </p:sp>
      <p:sp>
        <p:nvSpPr>
          <p:cNvPr id="45060" name="AutoShape 10"/>
          <p:cNvSpPr/>
          <p:nvPr/>
        </p:nvSpPr>
        <p:spPr>
          <a:xfrm>
            <a:off x="1474788" y="1775594"/>
            <a:ext cx="4278312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public interface MyInterface {      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public MyInterface();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public void method1();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public void method2(){ }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private void method3();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void method4();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int method5();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int TYPE = 1;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pic>
        <p:nvPicPr>
          <p:cNvPr id="45064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2052638"/>
            <a:ext cx="2587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320925"/>
            <a:ext cx="301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2855913"/>
            <a:ext cx="2587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3124200"/>
            <a:ext cx="301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3392488"/>
            <a:ext cx="300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3659188"/>
            <a:ext cx="3000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2589213"/>
            <a:ext cx="2587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 smtClean="0"/>
              <a:t>/</a:t>
            </a:r>
            <a:r>
              <a:rPr lang="en-US" altLang="zh-CN" smtClean="0"/>
              <a:t>28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抽象类vs接口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使用原则</a:t>
            </a:r>
            <a:endParaRPr lang="en-US" dirty="0" smtClean="0"/>
          </a:p>
          <a:p>
            <a:pPr lvl="1"/>
            <a:r>
              <a:rPr lang="zh-CN" altLang="en-US" dirty="0" smtClean="0"/>
              <a:t>接口做系统与外界交互的窗口</a:t>
            </a:r>
            <a:endParaRPr lang="en-US" dirty="0" smtClean="0"/>
          </a:p>
          <a:p>
            <a:pPr lvl="2"/>
            <a:r>
              <a:rPr lang="zh-CN" altLang="en-US" dirty="0" smtClean="0"/>
              <a:t>接口提供服务</a:t>
            </a:r>
            <a:endParaRPr lang="en-US" dirty="0" smtClean="0"/>
          </a:p>
          <a:p>
            <a:pPr lvl="1"/>
            <a:r>
              <a:rPr lang="zh-CN" altLang="en-US" dirty="0" smtClean="0"/>
              <a:t>接口本身一旦制定，就不允许随意修改</a:t>
            </a:r>
            <a:endParaRPr lang="en-US" dirty="0" smtClean="0"/>
          </a:p>
          <a:p>
            <a:pPr lvl="1"/>
            <a:r>
              <a:rPr lang="zh-CN" altLang="en-US" dirty="0" smtClean="0"/>
              <a:t>抽象类可完成部分功能实现，还有部分功能可作为系统的扩展点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 smtClean="0"/>
              <a:t>/</a:t>
            </a:r>
            <a:r>
              <a:rPr lang="en-US" altLang="zh-CN" smtClean="0"/>
              <a:t>28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面向对象设计原则</a:t>
            </a:r>
          </a:p>
        </p:txBody>
      </p: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676800" y="1015200"/>
            <a:ext cx="6054725" cy="394176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多用组合，少用继承</a:t>
            </a:r>
            <a:endParaRPr lang="en-US" dirty="0"/>
          </a:p>
          <a:p>
            <a:r>
              <a:rPr lang="zh-CN" altLang="en-US" dirty="0"/>
              <a:t>针对接口编程</a:t>
            </a:r>
            <a:endParaRPr lang="en-US" dirty="0"/>
          </a:p>
          <a:p>
            <a:r>
              <a:rPr lang="zh-CN" altLang="en-US" dirty="0"/>
              <a:t>针对扩展开放，针对改变关闭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 smtClean="0"/>
              <a:t>/</a:t>
            </a:r>
            <a:r>
              <a:rPr lang="en-US" altLang="zh-CN" smtClean="0"/>
              <a:t>28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面向接口编程3-2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实现过程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8676" name="AutoShape 6"/>
          <p:cNvSpPr>
            <a:spLocks noChangeArrowheads="1"/>
          </p:cNvSpPr>
          <p:nvPr/>
        </p:nvSpPr>
        <p:spPr bwMode="auto">
          <a:xfrm>
            <a:off x="4946650" y="3106738"/>
            <a:ext cx="2119313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Lock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接口</a:t>
            </a:r>
          </a:p>
        </p:txBody>
      </p:sp>
      <p:sp>
        <p:nvSpPr>
          <p:cNvPr id="28677" name="AutoShape 7"/>
          <p:cNvSpPr/>
          <p:nvPr/>
        </p:nvSpPr>
        <p:spPr>
          <a:xfrm>
            <a:off x="6554788" y="2411413"/>
            <a:ext cx="1423987" cy="558800"/>
          </a:xfrm>
          <a:prstGeom prst="wedgeRoundRectCallout">
            <a:avLst>
              <a:gd name="adj1" fmla="val -70333"/>
              <a:gd name="adj2" fmla="val 78009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具备上锁、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开锁的能力</a:t>
            </a:r>
          </a:p>
        </p:txBody>
      </p:sp>
      <p:sp>
        <p:nvSpPr>
          <p:cNvPr id="28678" name="AutoShape 8"/>
          <p:cNvSpPr/>
          <p:nvPr/>
        </p:nvSpPr>
        <p:spPr>
          <a:xfrm>
            <a:off x="1270000" y="2840038"/>
            <a:ext cx="1254125" cy="558800"/>
          </a:xfrm>
          <a:prstGeom prst="wedgeRoundRectCallout">
            <a:avLst>
              <a:gd name="adj1" fmla="val 90412"/>
              <a:gd name="adj2" fmla="val -1218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具有开门、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关门的功能</a:t>
            </a:r>
          </a:p>
        </p:txBody>
      </p:sp>
      <p:sp>
        <p:nvSpPr>
          <p:cNvPr id="28679" name="AutoShape 9"/>
          <p:cNvSpPr>
            <a:spLocks noChangeArrowheads="1"/>
          </p:cNvSpPr>
          <p:nvPr/>
        </p:nvSpPr>
        <p:spPr bwMode="auto">
          <a:xfrm>
            <a:off x="3544888" y="3598863"/>
            <a:ext cx="2206625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编写</a:t>
            </a:r>
            <a:r>
              <a:rPr lang="en-US" altLang="zh-CN" sz="1350" b="1" dirty="0" err="1">
                <a:solidFill>
                  <a:schemeClr val="bg1"/>
                </a:solidFill>
                <a:ea typeface="黑体" panose="02010609060101010101" pitchFamily="49" charset="-122"/>
              </a:rPr>
              <a:t>TheftproofDoor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28680" name="AutoShape 10"/>
          <p:cNvSpPr/>
          <p:nvPr/>
        </p:nvSpPr>
        <p:spPr>
          <a:xfrm>
            <a:off x="6286500" y="3590925"/>
            <a:ext cx="1489075" cy="330200"/>
          </a:xfrm>
          <a:prstGeom prst="wedgeRoundRectCallout">
            <a:avLst>
              <a:gd name="adj1" fmla="val -87866"/>
              <a:gd name="adj2" fmla="val 6106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继承类实现接口</a:t>
            </a:r>
          </a:p>
        </p:txBody>
      </p:sp>
      <p:sp>
        <p:nvSpPr>
          <p:cNvPr id="28681" name="AutoShape 11"/>
          <p:cNvSpPr>
            <a:spLocks noChangeArrowheads="1"/>
          </p:cNvSpPr>
          <p:nvPr/>
        </p:nvSpPr>
        <p:spPr bwMode="auto">
          <a:xfrm>
            <a:off x="3544888" y="4057650"/>
            <a:ext cx="2206625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编写测试类</a:t>
            </a:r>
          </a:p>
        </p:txBody>
      </p:sp>
      <p:sp>
        <p:nvSpPr>
          <p:cNvPr id="28682" name="AutoShape 12"/>
          <p:cNvSpPr/>
          <p:nvPr/>
        </p:nvSpPr>
        <p:spPr>
          <a:xfrm>
            <a:off x="1152525" y="3911600"/>
            <a:ext cx="1889125" cy="558800"/>
          </a:xfrm>
          <a:prstGeom prst="wedgeRoundRectCallout">
            <a:avLst>
              <a:gd name="adj1" fmla="val 78792"/>
              <a:gd name="adj2" fmla="val 9625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让防盗门关门、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上锁、开锁、开门</a:t>
            </a:r>
          </a:p>
        </p:txBody>
      </p:sp>
      <p:sp>
        <p:nvSpPr>
          <p:cNvPr id="28683" name="AutoShape 6"/>
          <p:cNvSpPr>
            <a:spLocks noChangeArrowheads="1"/>
          </p:cNvSpPr>
          <p:nvPr/>
        </p:nvSpPr>
        <p:spPr bwMode="auto">
          <a:xfrm>
            <a:off x="2911475" y="3106738"/>
            <a:ext cx="1820863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Door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抽象类</a:t>
            </a:r>
          </a:p>
        </p:txBody>
      </p:sp>
      <p:pic>
        <p:nvPicPr>
          <p:cNvPr id="15372" name="图片 23" descr="类图0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1179513"/>
            <a:ext cx="23637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401304" y="4509023"/>
            <a:ext cx="5714808" cy="371891"/>
            <a:chOff x="1403648" y="3795886"/>
            <a:chExt cx="5714808" cy="371891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517753" y="3829223"/>
              <a:ext cx="235673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演示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示例</a:t>
              </a:r>
              <a:r>
                <a:rPr lang="en-US" altLang="zh-CN" sz="1600" b="1" noProof="1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3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：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防盗门功能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zh-CN" altLang="en-US" smtClean="0"/>
              <a:t>/</a:t>
            </a:r>
            <a:r>
              <a:rPr lang="en-US" altLang="zh-CN" smtClean="0"/>
              <a:t>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ldLvl="0" animBg="1"/>
      <p:bldP spid="28677" grpId="0" bldLvl="0" animBg="1"/>
      <p:bldP spid="28678" grpId="0" bldLvl="0" animBg="1"/>
      <p:bldP spid="28679" grpId="0" bldLvl="0" animBg="1"/>
      <p:bldP spid="28680" grpId="0" bldLvl="0" animBg="1"/>
      <p:bldP spid="28681" grpId="0" bldLvl="0" animBg="1"/>
      <p:bldP spid="28682" grpId="0" bldLvl="0" animBg="1"/>
      <p:bldP spid="2868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面向接口编程3-3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扩展防盗门门铃功能，主要实现拍照存档</a:t>
            </a:r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16388" name="AutoShape 24"/>
          <p:cNvSpPr>
            <a:spLocks noChangeArrowheads="1"/>
          </p:cNvSpPr>
          <p:nvPr/>
        </p:nvSpPr>
        <p:spPr bwMode="auto">
          <a:xfrm>
            <a:off x="2589213" y="1071563"/>
            <a:ext cx="3376612" cy="507831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一个人可以具有多项能力</a:t>
            </a:r>
            <a:endParaRPr 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一个类可以实现多个接口 </a:t>
            </a:r>
          </a:p>
        </p:txBody>
      </p:sp>
      <p:pic>
        <p:nvPicPr>
          <p:cNvPr id="16389" name="图片 15" descr="图4.4框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2625725"/>
            <a:ext cx="387032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179512" y="1878459"/>
            <a:ext cx="436880" cy="549275"/>
            <a:chOff x="314008" y="938530"/>
            <a:chExt cx="436880" cy="549275"/>
          </a:xfrm>
        </p:grpSpPr>
        <p:sp>
          <p:nvSpPr>
            <p:cNvPr id="15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6" name="图片 15" descr="疑问 gray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1066524" y="4443958"/>
            <a:ext cx="5714808" cy="371891"/>
            <a:chOff x="1403648" y="3795886"/>
            <a:chExt cx="5714808" cy="371891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310967" y="3829223"/>
              <a:ext cx="277031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演示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示例</a:t>
              </a:r>
              <a:r>
                <a:rPr lang="en-US" altLang="zh-CN" sz="1600" b="1" noProof="1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4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：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防盗门扩展功能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 smtClean="0"/>
              <a:t>/</a:t>
            </a:r>
            <a:r>
              <a:rPr lang="en-US" altLang="zh-CN" smtClean="0"/>
              <a:t>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：接口实现手机</a:t>
            </a:r>
            <a:endParaRPr lang="zh-CN" altLang="zh-CN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需求说明</a:t>
            </a:r>
            <a:endParaRPr lang="en-US" smtClean="0"/>
          </a:p>
          <a:p>
            <a:pPr lvl="1"/>
            <a:r>
              <a:rPr lang="zh-CN" altLang="en-US" smtClean="0"/>
              <a:t>原始的手机，可以发短信，通电话。随着发展，手机增加了功能：音频、视频播放、拍照、上网。使用接口实现手机功能</a:t>
            </a:r>
          </a:p>
          <a:p>
            <a:pPr lvl="1"/>
            <a:endParaRPr lang="zh-CN" altLang="en-US" smtClean="0"/>
          </a:p>
          <a:p>
            <a:endParaRPr lang="zh-CN" altLang="en-US" smtClean="0"/>
          </a:p>
        </p:txBody>
      </p:sp>
      <p:pic>
        <p:nvPicPr>
          <p:cNvPr id="17412" name="Picture 2" descr="图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500982"/>
            <a:ext cx="32654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 smtClean="0"/>
              <a:t>/</a:t>
            </a:r>
            <a:r>
              <a:rPr lang="en-US" altLang="zh-CN" smtClean="0"/>
              <a:t>28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0106" y="2650636"/>
            <a:ext cx="5248275" cy="187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：接口实现手机</a:t>
            </a:r>
            <a:endParaRPr lang="zh-CN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508868"/>
            <a:ext cx="7762875" cy="33940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编写类及接口，参照以下类的结构图</a:t>
            </a:r>
            <a:endParaRPr lang="en-US" dirty="0" smtClean="0"/>
          </a:p>
          <a:p>
            <a:pPr lvl="1"/>
            <a:r>
              <a:rPr lang="zh-CN" altLang="en-US" dirty="0" smtClean="0"/>
              <a:t>编写测试类，让普通手机播放音频、发信息和通电话，让智能手机上网、播放视频、照相、发信息和通电话</a:t>
            </a:r>
          </a:p>
        </p:txBody>
      </p:sp>
      <p:sp>
        <p:nvSpPr>
          <p:cNvPr id="33797" name="AutoShape 9"/>
          <p:cNvSpPr/>
          <p:nvPr/>
        </p:nvSpPr>
        <p:spPr>
          <a:xfrm>
            <a:off x="1420813" y="2637764"/>
            <a:ext cx="909637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照相</a:t>
            </a:r>
          </a:p>
        </p:txBody>
      </p:sp>
      <p:sp>
        <p:nvSpPr>
          <p:cNvPr id="33798" name="AutoShape 9"/>
          <p:cNvSpPr/>
          <p:nvPr/>
        </p:nvSpPr>
        <p:spPr>
          <a:xfrm>
            <a:off x="3267075" y="2609730"/>
            <a:ext cx="1019175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连接网络</a:t>
            </a:r>
          </a:p>
        </p:txBody>
      </p:sp>
      <p:sp>
        <p:nvSpPr>
          <p:cNvPr id="33799" name="AutoShape 9"/>
          <p:cNvSpPr/>
          <p:nvPr/>
        </p:nvSpPr>
        <p:spPr>
          <a:xfrm>
            <a:off x="6732240" y="4255968"/>
            <a:ext cx="1270000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普通手机</a:t>
            </a:r>
          </a:p>
        </p:txBody>
      </p:sp>
      <p:sp>
        <p:nvSpPr>
          <p:cNvPr id="33800" name="AutoShape 9"/>
          <p:cNvSpPr/>
          <p:nvPr/>
        </p:nvSpPr>
        <p:spPr>
          <a:xfrm>
            <a:off x="6910388" y="2573218"/>
            <a:ext cx="911225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播放</a:t>
            </a:r>
          </a:p>
        </p:txBody>
      </p:sp>
      <p:sp>
        <p:nvSpPr>
          <p:cNvPr id="33801" name="AutoShape 9"/>
          <p:cNvSpPr/>
          <p:nvPr/>
        </p:nvSpPr>
        <p:spPr>
          <a:xfrm>
            <a:off x="1749425" y="4179768"/>
            <a:ext cx="1035050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智能手机</a:t>
            </a:r>
          </a:p>
        </p:txBody>
      </p:sp>
      <p:sp>
        <p:nvSpPr>
          <p:cNvPr id="33802" name="AutoShape 9"/>
          <p:cNvSpPr/>
          <p:nvPr/>
        </p:nvSpPr>
        <p:spPr>
          <a:xfrm>
            <a:off x="5919788" y="2637764"/>
            <a:ext cx="857250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手机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300192" y="4388988"/>
            <a:ext cx="399985" cy="119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33797" idx="2"/>
          </p:cNvCxnSpPr>
          <p:nvPr/>
        </p:nvCxnSpPr>
        <p:spPr>
          <a:xfrm flipH="1" flipV="1">
            <a:off x="1875632" y="2969770"/>
            <a:ext cx="319881" cy="26648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33800" idx="2"/>
          </p:cNvCxnSpPr>
          <p:nvPr/>
        </p:nvCxnSpPr>
        <p:spPr>
          <a:xfrm flipV="1">
            <a:off x="7342815" y="2905224"/>
            <a:ext cx="23186" cy="282356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784149" y="2849503"/>
            <a:ext cx="23186" cy="282356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33801" idx="3"/>
          </p:cNvCxnSpPr>
          <p:nvPr/>
        </p:nvCxnSpPr>
        <p:spPr>
          <a:xfrm flipH="1" flipV="1">
            <a:off x="2784475" y="4345771"/>
            <a:ext cx="482600" cy="76200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3802" idx="1"/>
          </p:cNvCxnSpPr>
          <p:nvPr/>
        </p:nvCxnSpPr>
        <p:spPr>
          <a:xfrm flipV="1">
            <a:off x="5652120" y="2803767"/>
            <a:ext cx="267668" cy="41275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 smtClean="0"/>
              <a:t>/</a:t>
            </a:r>
            <a:r>
              <a:rPr lang="en-US" altLang="zh-CN" smtClean="0"/>
              <a:t>28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接口是一种约定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生活中，我们使用的两相电源插座，规定了：</a:t>
            </a:r>
          </a:p>
          <a:p>
            <a:pPr lvl="1"/>
            <a:r>
              <a:rPr lang="zh-CN" altLang="en-US" dirty="0" smtClean="0"/>
              <a:t>两个接头间的额定电压</a:t>
            </a:r>
          </a:p>
          <a:p>
            <a:pPr lvl="1"/>
            <a:r>
              <a:rPr lang="zh-CN" altLang="en-US" dirty="0" smtClean="0"/>
              <a:t>两个接头间的距离</a:t>
            </a:r>
          </a:p>
          <a:p>
            <a:pPr lvl="1"/>
            <a:r>
              <a:rPr lang="zh-CN" altLang="en-US" dirty="0" smtClean="0"/>
              <a:t>接头的形状</a:t>
            </a:r>
          </a:p>
          <a:p>
            <a:r>
              <a:rPr lang="zh-CN" altLang="en-US" dirty="0" smtClean="0"/>
              <a:t>接口是一种约定</a:t>
            </a:r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 smtClean="0"/>
              <a:t>面向接口编程</a:t>
            </a:r>
          </a:p>
          <a:p>
            <a:pPr lvl="1"/>
            <a:endParaRPr lang="en-US" altLang="zh-CN" dirty="0" smtClean="0"/>
          </a:p>
        </p:txBody>
      </p:sp>
      <p:sp>
        <p:nvSpPr>
          <p:cNvPr id="19460" name="AutoShape 9"/>
          <p:cNvSpPr>
            <a:spLocks noChangeArrowheads="1"/>
          </p:cNvSpPr>
          <p:nvPr/>
        </p:nvSpPr>
        <p:spPr bwMode="auto">
          <a:xfrm>
            <a:off x="1259632" y="4011910"/>
            <a:ext cx="5040560" cy="369332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</a:rPr>
              <a:t>程序设计时面向接口的约定而不考虑具体实现 </a:t>
            </a:r>
          </a:p>
        </p:txBody>
      </p:sp>
      <p:sp>
        <p:nvSpPr>
          <p:cNvPr id="19461" name="AutoShape 7"/>
          <p:cNvSpPr>
            <a:spLocks noChangeArrowheads="1"/>
          </p:cNvSpPr>
          <p:nvPr/>
        </p:nvSpPr>
        <p:spPr bwMode="auto">
          <a:xfrm>
            <a:off x="1259632" y="3135764"/>
            <a:ext cx="2373312" cy="338554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有些接口只有名称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 smtClean="0"/>
              <a:t>/</a:t>
            </a:r>
            <a:r>
              <a:rPr lang="en-US" altLang="zh-CN" smtClean="0"/>
              <a:t>28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面向接口编程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开发打印机</a:t>
            </a:r>
            <a:endParaRPr lang="en-US" smtClean="0"/>
          </a:p>
          <a:p>
            <a:pPr lvl="1"/>
            <a:r>
              <a:rPr lang="zh-CN" altLang="en-US" smtClean="0"/>
              <a:t>墨盒：彩色、黑白</a:t>
            </a:r>
          </a:p>
          <a:p>
            <a:pPr lvl="1"/>
            <a:r>
              <a:rPr lang="zh-CN" altLang="en-US" smtClean="0"/>
              <a:t>纸张类型：</a:t>
            </a:r>
            <a:r>
              <a:rPr lang="en-US" altLang="zh-CN" smtClean="0"/>
              <a:t>A4</a:t>
            </a:r>
            <a:r>
              <a:rPr lang="zh-CN" altLang="en-US" smtClean="0"/>
              <a:t>、</a:t>
            </a:r>
            <a:r>
              <a:rPr lang="en-US" altLang="zh-CN" smtClean="0"/>
              <a:t>B5</a:t>
            </a:r>
            <a:endParaRPr lang="zh-CN" altLang="en-US" smtClean="0"/>
          </a:p>
          <a:p>
            <a:pPr lvl="1"/>
            <a:r>
              <a:rPr lang="zh-CN" altLang="en-US" smtClean="0"/>
              <a:t>墨盒和纸张都不是打印机厂商提供的</a:t>
            </a:r>
          </a:p>
          <a:p>
            <a:pPr lvl="1"/>
            <a:r>
              <a:rPr lang="zh-CN" altLang="en-US" smtClean="0"/>
              <a:t>打印机厂商要兼容市场上的墨盒、纸张</a:t>
            </a:r>
          </a:p>
        </p:txBody>
      </p:sp>
      <p:pic>
        <p:nvPicPr>
          <p:cNvPr id="20484" name="Picture 2" descr="图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165003"/>
            <a:ext cx="3519487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 smtClean="0"/>
              <a:t>/</a:t>
            </a:r>
            <a:r>
              <a:rPr lang="en-US" altLang="zh-CN" smtClean="0"/>
              <a:t>28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面向接口编程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墨盒和纸张的规格是一种约定 </a:t>
            </a:r>
          </a:p>
          <a:p>
            <a:r>
              <a:rPr lang="zh-CN" altLang="en-US" dirty="0"/>
              <a:t>打印机需要遵守这些约定</a:t>
            </a:r>
            <a:endParaRPr lang="en-US" dirty="0"/>
          </a:p>
          <a:p>
            <a:r>
              <a:rPr lang="zh-CN" altLang="en-US" dirty="0"/>
              <a:t>用面向接口编程的方式开发</a:t>
            </a:r>
          </a:p>
          <a:p>
            <a:pPr lvl="1"/>
            <a:r>
              <a:rPr lang="zh-CN" altLang="en-US" sz="1800" dirty="0"/>
              <a:t>制定墨盒、纸张的约定或标准</a:t>
            </a:r>
          </a:p>
          <a:p>
            <a:pPr lvl="1"/>
            <a:r>
              <a:rPr lang="zh-CN" altLang="en-US" sz="1800" dirty="0">
                <a:sym typeface="Arial" panose="020B0604020202020204" pitchFamily="34" charset="0"/>
              </a:rPr>
              <a:t>其他厂商按照墨盒、纸张的标准生产墨盒、纸张</a:t>
            </a:r>
            <a:endParaRPr lang="zh-CN" altLang="en-US" sz="1800" dirty="0"/>
          </a:p>
          <a:p>
            <a:pPr lvl="1"/>
            <a:r>
              <a:rPr lang="zh-CN" altLang="en-US" sz="1800" dirty="0"/>
              <a:t>打印机厂商使用墨盒、纸张的标准开发打印机</a:t>
            </a:r>
          </a:p>
          <a:p>
            <a:pPr lvl="1"/>
            <a:endParaRPr lang="zh-CN" altLang="en-US" dirty="0"/>
          </a:p>
        </p:txBody>
      </p:sp>
      <p:sp>
        <p:nvSpPr>
          <p:cNvPr id="39940" name="AutoShape 5"/>
          <p:cNvSpPr/>
          <p:nvPr/>
        </p:nvSpPr>
        <p:spPr>
          <a:xfrm>
            <a:off x="2847975" y="3306038"/>
            <a:ext cx="2019300" cy="56185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定义墨盒接口</a:t>
            </a:r>
            <a:r>
              <a:rPr 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InkBox</a:t>
            </a: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定义纸张接口</a:t>
            </a:r>
            <a:r>
              <a:rPr 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Paper </a:t>
            </a:r>
            <a:endParaRPr lang="en-US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9941" name="AutoShape 7"/>
          <p:cNvSpPr/>
          <p:nvPr/>
        </p:nvSpPr>
        <p:spPr>
          <a:xfrm>
            <a:off x="2868613" y="3895928"/>
            <a:ext cx="1998662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定义打印机类 </a:t>
            </a:r>
          </a:p>
        </p:txBody>
      </p:sp>
      <p:sp>
        <p:nvSpPr>
          <p:cNvPr id="39942" name="AutoShape 8"/>
          <p:cNvSpPr/>
          <p:nvPr/>
        </p:nvSpPr>
        <p:spPr>
          <a:xfrm>
            <a:off x="2868613" y="4227934"/>
            <a:ext cx="1998662" cy="56185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实现墨盒接口</a:t>
            </a: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实现纸张接口 </a:t>
            </a:r>
          </a:p>
        </p:txBody>
      </p:sp>
      <p:sp>
        <p:nvSpPr>
          <p:cNvPr id="39943" name="AutoShape 11"/>
          <p:cNvSpPr/>
          <p:nvPr/>
        </p:nvSpPr>
        <p:spPr>
          <a:xfrm>
            <a:off x="5054600" y="3309094"/>
            <a:ext cx="1493838" cy="558800"/>
          </a:xfrm>
          <a:prstGeom prst="wedgeRoundRectCallout">
            <a:avLst>
              <a:gd name="adj1" fmla="val 50384"/>
              <a:gd name="adj2" fmla="val 27662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约定墨盒标准</a:t>
            </a: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约定纸张标准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47664" y="4769269"/>
            <a:ext cx="5544616" cy="373942"/>
            <a:chOff x="1403648" y="3795886"/>
            <a:chExt cx="5714808" cy="352269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694718" y="3829223"/>
              <a:ext cx="2002806" cy="3189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演示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示例</a:t>
              </a:r>
              <a:r>
                <a:rPr lang="en-US" altLang="zh-CN" sz="1600" b="1" noProof="1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5</a:t>
              </a:r>
              <a:r>
                <a:rPr lang="zh-CN" altLang="en-US" sz="1600" b="1" noProof="1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：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打印机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 smtClean="0"/>
              <a:t>/</a:t>
            </a:r>
            <a:r>
              <a:rPr lang="en-US" altLang="zh-CN" smtClean="0"/>
              <a:t>28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：组装一台计算机</a:t>
            </a:r>
            <a:endParaRPr lang="zh-CN" altLang="zh-CN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需求说明</a:t>
            </a:r>
            <a:endParaRPr lang="en-US" smtClean="0"/>
          </a:p>
          <a:p>
            <a:pPr lvl="1"/>
            <a:r>
              <a:rPr lang="zh-CN" altLang="en-US" smtClean="0"/>
              <a:t>采用面向接口编程思想组装一台计算机</a:t>
            </a:r>
            <a:endParaRPr lang="en-US" smtClean="0"/>
          </a:p>
          <a:p>
            <a:pPr lvl="1"/>
            <a:r>
              <a:rPr lang="zh-CN" altLang="en-US" smtClean="0"/>
              <a:t>计算机的主要组成部分</a:t>
            </a:r>
          </a:p>
          <a:p>
            <a:pPr lvl="2"/>
            <a:r>
              <a:rPr lang="en-US" altLang="zh-CN" smtClean="0"/>
              <a:t>CPU</a:t>
            </a:r>
          </a:p>
          <a:p>
            <a:pPr lvl="2"/>
            <a:r>
              <a:rPr lang="zh-CN" altLang="en-US" smtClean="0"/>
              <a:t>硬盘</a:t>
            </a:r>
          </a:p>
          <a:p>
            <a:pPr lvl="2"/>
            <a:r>
              <a:rPr lang="zh-CN" altLang="en-US" smtClean="0"/>
              <a:t>内存</a:t>
            </a:r>
          </a:p>
          <a:p>
            <a:pPr lvl="1"/>
            <a:endParaRPr lang="zh-CN" altLang="en-US" smtClean="0"/>
          </a:p>
          <a:p>
            <a:endParaRPr lang="zh-CN" altLang="en-US" smtClean="0"/>
          </a:p>
        </p:txBody>
      </p:sp>
      <p:pic>
        <p:nvPicPr>
          <p:cNvPr id="22532" name="Picture 8" descr="图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364458"/>
            <a:ext cx="28654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 smtClean="0"/>
              <a:t>/</a:t>
            </a:r>
            <a:r>
              <a:rPr lang="en-US" altLang="zh-CN" smtClean="0"/>
              <a:t>28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1198</Words>
  <Application>Microsoft Office PowerPoint</Application>
  <PresentationFormat>全屏显示(16:9)</PresentationFormat>
  <Paragraphs>147</Paragraphs>
  <Slides>13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自定义设计方案</vt:lpstr>
      <vt:lpstr>面向接口编程3-1</vt:lpstr>
      <vt:lpstr>面向接口编程3-2</vt:lpstr>
      <vt:lpstr>面向接口编程3-3</vt:lpstr>
      <vt:lpstr>练习1：接口实现手机</vt:lpstr>
      <vt:lpstr>练习1：接口实现手机</vt:lpstr>
      <vt:lpstr>接口是一种约定</vt:lpstr>
      <vt:lpstr>面向接口编程</vt:lpstr>
      <vt:lpstr>面向接口编程</vt:lpstr>
      <vt:lpstr>练习2：组装一台计算机</vt:lpstr>
      <vt:lpstr>练习2：组装一台计算机</vt:lpstr>
      <vt:lpstr>小结</vt:lpstr>
      <vt:lpstr>抽象类vs接口</vt:lpstr>
      <vt:lpstr>面向对象设计原则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Administrator</cp:lastModifiedBy>
  <cp:revision>522</cp:revision>
  <dcterms:created xsi:type="dcterms:W3CDTF">2013-09-17T02:35:00Z</dcterms:created>
  <dcterms:modified xsi:type="dcterms:W3CDTF">2019-03-28T23:59:13Z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