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37"/>
  </p:notesMasterIdLst>
  <p:handoutMasterIdLst>
    <p:handoutMasterId r:id="rId38"/>
  </p:handoutMasterIdLst>
  <p:sldIdLst>
    <p:sldId id="7777" r:id="rId3"/>
    <p:sldId id="7778" r:id="rId4"/>
    <p:sldId id="7779" r:id="rId5"/>
    <p:sldId id="7780" r:id="rId6"/>
    <p:sldId id="7803" r:id="rId7"/>
    <p:sldId id="7804" r:id="rId8"/>
    <p:sldId id="7805" r:id="rId9"/>
    <p:sldId id="7806" r:id="rId10"/>
    <p:sldId id="7807" r:id="rId11"/>
    <p:sldId id="7808" r:id="rId12"/>
    <p:sldId id="7809" r:id="rId13"/>
    <p:sldId id="7810" r:id="rId14"/>
    <p:sldId id="7811" r:id="rId15"/>
    <p:sldId id="7812" r:id="rId16"/>
    <p:sldId id="7782" r:id="rId17"/>
    <p:sldId id="7783" r:id="rId18"/>
    <p:sldId id="7784" r:id="rId19"/>
    <p:sldId id="7785" r:id="rId20"/>
    <p:sldId id="7792" r:id="rId21"/>
    <p:sldId id="7793" r:id="rId22"/>
    <p:sldId id="7794" r:id="rId23"/>
    <p:sldId id="7795" r:id="rId24"/>
    <p:sldId id="7796" r:id="rId25"/>
    <p:sldId id="7787" r:id="rId26"/>
    <p:sldId id="7788" r:id="rId27"/>
    <p:sldId id="7789" r:id="rId28"/>
    <p:sldId id="7790" r:id="rId29"/>
    <p:sldId id="7791" r:id="rId30"/>
    <p:sldId id="7797" r:id="rId31"/>
    <p:sldId id="7798" r:id="rId32"/>
    <p:sldId id="7799" r:id="rId33"/>
    <p:sldId id="7800" r:id="rId34"/>
    <p:sldId id="7801" r:id="rId35"/>
    <p:sldId id="7802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  <a:srgbClr val="FF0000"/>
    <a:srgbClr val="FFBA55"/>
    <a:srgbClr val="74A1FC"/>
    <a:srgbClr val="73A1FC"/>
    <a:srgbClr val="DB380D"/>
    <a:srgbClr val="1A87CA"/>
    <a:srgbClr val="58B6E5"/>
    <a:srgbClr val="FEE8B3"/>
    <a:srgbClr val="FEA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2" d="100"/>
        <a:sy n="9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0DA7-D139-4DE6-9827-9DD498F02190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7E075-0B28-4C3D-94E4-83CF2DADC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54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5C82DD-E3CF-4AAE-8419-9C9B8413655B}" type="slidenum">
              <a:rPr lang="en-US" altLang="zh-CN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952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5C82DD-E3CF-4AAE-8419-9C9B8413655B}" type="slidenum">
              <a:rPr lang="en-US" altLang="zh-CN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51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5C82DD-E3CF-4AAE-8419-9C9B8413655B}" type="slidenum">
              <a:rPr lang="en-US" altLang="zh-CN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8677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5C82DD-E3CF-4AAE-8419-9C9B8413655B}" type="slidenum">
              <a:rPr lang="en-US" altLang="zh-CN" smtClean="0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673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5C82DD-E3CF-4AAE-8419-9C9B8413655B}" type="slidenum">
              <a:rPr lang="en-US" altLang="zh-CN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668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5C82DD-E3CF-4AAE-8419-9C9B8413655B}" type="slidenum">
              <a:rPr lang="en-US" altLang="zh-CN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536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5C82DD-E3CF-4AAE-8419-9C9B8413655B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908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5C82DD-E3CF-4AAE-8419-9C9B8413655B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6960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5C82DD-E3CF-4AAE-8419-9C9B8413655B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4073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BAE34B-DA54-4A32-8154-CDB16740BB9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手、门</a:t>
            </a:r>
          </a:p>
        </p:txBody>
      </p:sp>
    </p:spTree>
    <p:extLst>
      <p:ext uri="{BB962C8B-B14F-4D97-AF65-F5344CB8AC3E}">
        <p14:creationId xmlns:p14="http://schemas.microsoft.com/office/powerpoint/2010/main" val="1136995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5C82DD-E3CF-4AAE-8419-9C9B8413655B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3900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5C82DD-E3CF-4AAE-8419-9C9B8413655B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3594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5C82DD-E3CF-4AAE-8419-9C9B8413655B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5144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5C82DD-E3CF-4AAE-8419-9C9B8413655B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246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9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9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98.xml"/><Relationship Id="rId4" Type="http://schemas.openxmlformats.org/officeDocument/2006/relationships/tags" Target="../tags/tag97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03.xml"/><Relationship Id="rId4" Type="http://schemas.openxmlformats.org/officeDocument/2006/relationships/tags" Target="../tags/tag10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08.xml"/><Relationship Id="rId4" Type="http://schemas.openxmlformats.org/officeDocument/2006/relationships/tags" Target="../tags/tag10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9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6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4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46.xml"/><Relationship Id="rId4" Type="http://schemas.openxmlformats.org/officeDocument/2006/relationships/tags" Target="../tags/tag14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5875" y="-27305"/>
            <a:ext cx="12208510" cy="6911975"/>
          </a:xfrm>
          <a:prstGeom prst="rect">
            <a:avLst/>
          </a:prstGeom>
          <a:solidFill>
            <a:srgbClr val="74A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193040" y="216535"/>
            <a:ext cx="11776075" cy="6407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7220" y="1186815"/>
            <a:ext cx="10857865" cy="5253355"/>
          </a:xfrm>
        </p:spPr>
        <p:txBody>
          <a:bodyPr vert="horz" lIns="90000" tIns="46800" rIns="90000" bIns="46800" rtlCol="0">
            <a:normAutofit/>
          </a:bodyPr>
          <a:lstStyle>
            <a:lvl1pPr marL="371475" indent="-371475" algn="just">
              <a:buClr>
                <a:srgbClr val="1A87CA"/>
              </a:buClr>
              <a:buSzPct val="100000"/>
              <a:buFont typeface="Wingdings" panose="05000000000000000000" charset="0"/>
              <a:buChar char="n"/>
              <a:defRPr sz="32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 marL="737870" indent="-374650" algn="just">
              <a:buClr>
                <a:srgbClr val="FF0000"/>
              </a:buClr>
              <a:buFont typeface="Wingdings" panose="05000000000000000000" charset="0"/>
              <a:buChar char="p"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1095375" indent="-365760" algn="just">
              <a:buClr>
                <a:srgbClr val="FF9800"/>
              </a:buClr>
              <a:buFont typeface="Wingdings" panose="05000000000000000000" charset="0"/>
              <a:buChar char="u"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 marL="1359535" indent="-262890" algn="just">
              <a:buClr>
                <a:srgbClr val="00B050"/>
              </a:buClr>
              <a:buFont typeface="Wingdings" panose="05000000000000000000" charset="0"/>
              <a:buChar char="Ø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4pPr>
            <a:lvl5pPr marL="1700530" indent="-245745" algn="just">
              <a:buClr>
                <a:srgbClr val="1A87CA"/>
              </a:buClr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9961033" y="4100195"/>
            <a:ext cx="2007080" cy="2520000"/>
          </a:xfrm>
          <a:prstGeom prst="rect">
            <a:avLst/>
          </a:prstGeom>
        </p:spPr>
      </p:pic>
      <p:sp>
        <p:nvSpPr>
          <p:cNvPr id="53" name="标题 52" descr="7b0a20202020227461726765744d6f64756c65223a20226b6f6e6c696e6574657874626f78220a7d0a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053253" y="268605"/>
            <a:ext cx="1695027" cy="708025"/>
          </a:xfrm>
          <a:solidFill>
            <a:schemeClr val="bg1"/>
          </a:solidFill>
        </p:spPr>
        <p:txBody>
          <a:bodyPr vert="horz" wrap="none" lIns="90000" tIns="46800" rIns="90000" bIns="46800" rtlCol="0" anchor="ctr" anchorCtr="0">
            <a:spAutoFit/>
          </a:bodyPr>
          <a:lstStyle>
            <a:lvl1pPr algn="l">
              <a:defRPr sz="4000" b="0">
                <a:solidFill>
                  <a:srgbClr val="1A8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lvl="0"/>
            <a:r>
              <a:rPr dirty="0">
                <a:sym typeface="+mn-ea"/>
              </a:rPr>
              <a:t>标题</a:t>
            </a:r>
          </a:p>
        </p:txBody>
      </p:sp>
      <p:grpSp>
        <p:nvGrpSpPr>
          <p:cNvPr id="54" name="组合 53"/>
          <p:cNvGrpSpPr/>
          <p:nvPr userDrawn="1"/>
        </p:nvGrpSpPr>
        <p:grpSpPr>
          <a:xfrm>
            <a:off x="1087120" y="942340"/>
            <a:ext cx="10706100" cy="187325"/>
            <a:chOff x="1283" y="725"/>
            <a:chExt cx="12917" cy="295"/>
          </a:xfrm>
          <a:effectLst/>
        </p:grpSpPr>
        <p:cxnSp>
          <p:nvCxnSpPr>
            <p:cNvPr id="55" name="直接连接符 54"/>
            <p:cNvCxnSpPr/>
            <p:nvPr userDrawn="1"/>
          </p:nvCxnSpPr>
          <p:spPr>
            <a:xfrm flipV="1">
              <a:off x="1283" y="869"/>
              <a:ext cx="12359" cy="6"/>
            </a:xfrm>
            <a:prstGeom prst="line">
              <a:avLst/>
            </a:prstGeom>
            <a:ln w="28575">
              <a:solidFill>
                <a:srgbClr val="73A1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组合 55"/>
            <p:cNvGrpSpPr/>
            <p:nvPr userDrawn="1"/>
          </p:nvGrpSpPr>
          <p:grpSpPr>
            <a:xfrm>
              <a:off x="13817" y="725"/>
              <a:ext cx="383" cy="295"/>
              <a:chOff x="9419771" y="-562044"/>
              <a:chExt cx="551543" cy="187323"/>
            </a:xfrm>
          </p:grpSpPr>
          <p:cxnSp>
            <p:nvCxnSpPr>
              <p:cNvPr id="57" name="直接连接符 56"/>
              <p:cNvCxnSpPr/>
              <p:nvPr/>
            </p:nvCxnSpPr>
            <p:spPr>
              <a:xfrm>
                <a:off x="9419771" y="-562044"/>
                <a:ext cx="551543" cy="0"/>
              </a:xfrm>
              <a:prstGeom prst="line">
                <a:avLst/>
              </a:prstGeom>
              <a:ln w="28575" cap="rnd">
                <a:solidFill>
                  <a:srgbClr val="FF98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9419771" y="-374721"/>
                <a:ext cx="551543" cy="0"/>
              </a:xfrm>
              <a:prstGeom prst="line">
                <a:avLst/>
              </a:prstGeom>
              <a:ln w="28575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9" name="直接连接符 58"/>
          <p:cNvCxnSpPr/>
          <p:nvPr userDrawn="1"/>
        </p:nvCxnSpPr>
        <p:spPr>
          <a:xfrm>
            <a:off x="11475720" y="1035685"/>
            <a:ext cx="324273" cy="0"/>
          </a:xfrm>
          <a:prstGeom prst="line">
            <a:avLst/>
          </a:prstGeom>
          <a:ln w="28575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 userDrawn="1"/>
        </p:nvGrpSpPr>
        <p:grpSpPr>
          <a:xfrm>
            <a:off x="298027" y="430530"/>
            <a:ext cx="729827" cy="424180"/>
            <a:chOff x="383" y="322"/>
            <a:chExt cx="757" cy="594"/>
          </a:xfrm>
        </p:grpSpPr>
        <p:sp>
          <p:nvSpPr>
            <p:cNvPr id="61" name="箭头: V 形 21"/>
            <p:cNvSpPr/>
            <p:nvPr userDrawn="1"/>
          </p:nvSpPr>
          <p:spPr>
            <a:xfrm>
              <a:off x="383" y="322"/>
              <a:ext cx="427" cy="594"/>
            </a:xfrm>
            <a:prstGeom prst="chevron">
              <a:avLst/>
            </a:prstGeom>
            <a:solidFill>
              <a:srgbClr val="1A87CA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rgbClr val="FFFFFF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2" name="箭头: V 形 22"/>
            <p:cNvSpPr/>
            <p:nvPr userDrawn="1"/>
          </p:nvSpPr>
          <p:spPr>
            <a:xfrm>
              <a:off x="714" y="322"/>
              <a:ext cx="427" cy="59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rgbClr val="FFFFFF"/>
                </a:solidFill>
                <a:latin typeface="Agency FB" panose="020B0503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1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1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2022-03-21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1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171450" indent="-171450">
              <a:spcAft>
                <a:spcPts val="1000"/>
              </a:spcAft>
              <a:defRPr spc="300"/>
            </a:lvl1pPr>
            <a:lvl2pPr marL="514350" indent="-171450">
              <a:defRPr spc="300"/>
            </a:lvl2pPr>
            <a:lvl3pPr marL="857250" indent="-171450">
              <a:defRPr spc="300"/>
            </a:lvl3pPr>
            <a:lvl4pPr marL="1200150" indent="-171450">
              <a:defRPr spc="300"/>
            </a:lvl4pPr>
            <a:lvl5pPr marL="1543050" indent="-17145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5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824395A-4309-4811-8E22-4320E385BC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1134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5875" y="-27305"/>
            <a:ext cx="12208510" cy="6911975"/>
          </a:xfrm>
          <a:prstGeom prst="rect">
            <a:avLst/>
          </a:prstGeom>
          <a:solidFill>
            <a:srgbClr val="74A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193040" y="216535"/>
            <a:ext cx="11776075" cy="6407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7220" y="1186815"/>
            <a:ext cx="10857865" cy="5253355"/>
          </a:xfrm>
        </p:spPr>
        <p:txBody>
          <a:bodyPr vert="horz" lIns="90000" tIns="46800" rIns="90000" bIns="46800" rtlCol="0">
            <a:normAutofit/>
          </a:bodyPr>
          <a:lstStyle>
            <a:lvl1pPr marL="371475" indent="-371475">
              <a:buClr>
                <a:srgbClr val="1A87CA"/>
              </a:buClr>
              <a:buSzPct val="100000"/>
              <a:buFont typeface="Wingdings" panose="05000000000000000000" charset="0"/>
              <a:buChar char="n"/>
              <a:defRPr sz="32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 marL="737870" indent="-374650">
              <a:buClr>
                <a:srgbClr val="FF0000"/>
              </a:buClr>
              <a:buFont typeface="Wingdings" panose="05000000000000000000" charset="0"/>
              <a:buChar char="p"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1095375" indent="-365760">
              <a:buClr>
                <a:srgbClr val="FF9800"/>
              </a:buClr>
              <a:buFont typeface="Wingdings" panose="05000000000000000000" charset="0"/>
              <a:buChar char="u"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 marL="1359535" indent="-262890">
              <a:buClr>
                <a:srgbClr val="00B050"/>
              </a:buClr>
              <a:buFont typeface="Wingdings" panose="05000000000000000000" charset="0"/>
              <a:buChar char="Ø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4pPr>
            <a:lvl5pPr marL="1700530" indent="-245745">
              <a:buClr>
                <a:srgbClr val="1A87CA"/>
              </a:buClr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9961033" y="4100195"/>
            <a:ext cx="2007080" cy="2520000"/>
          </a:xfrm>
          <a:prstGeom prst="rect">
            <a:avLst/>
          </a:prstGeom>
        </p:spPr>
      </p:pic>
      <p:sp>
        <p:nvSpPr>
          <p:cNvPr id="53" name="标题 52" descr="7b0a20202020227461726765744d6f64756c65223a20226b6f6e6c696e6574657874626f78220a7d0a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053253" y="268605"/>
            <a:ext cx="1695027" cy="708025"/>
          </a:xfrm>
          <a:solidFill>
            <a:schemeClr val="bg1"/>
          </a:solidFill>
        </p:spPr>
        <p:txBody>
          <a:bodyPr vert="horz" wrap="none" lIns="90000" tIns="46800" rIns="90000" bIns="46800" rtlCol="0" anchor="ctr" anchorCtr="0">
            <a:spAutoFit/>
          </a:bodyPr>
          <a:lstStyle>
            <a:lvl1pPr algn="l">
              <a:defRPr sz="4000" b="0">
                <a:solidFill>
                  <a:srgbClr val="1A8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lvl="0"/>
            <a:r>
              <a:rPr dirty="0">
                <a:sym typeface="+mn-ea"/>
              </a:rPr>
              <a:t>标题</a:t>
            </a:r>
          </a:p>
        </p:txBody>
      </p:sp>
      <p:grpSp>
        <p:nvGrpSpPr>
          <p:cNvPr id="54" name="组合 53"/>
          <p:cNvGrpSpPr/>
          <p:nvPr userDrawn="1"/>
        </p:nvGrpSpPr>
        <p:grpSpPr>
          <a:xfrm>
            <a:off x="1087120" y="942340"/>
            <a:ext cx="10706100" cy="187325"/>
            <a:chOff x="1283" y="725"/>
            <a:chExt cx="12917" cy="295"/>
          </a:xfrm>
          <a:effectLst/>
        </p:grpSpPr>
        <p:cxnSp>
          <p:nvCxnSpPr>
            <p:cNvPr id="55" name="直接连接符 54"/>
            <p:cNvCxnSpPr/>
            <p:nvPr userDrawn="1"/>
          </p:nvCxnSpPr>
          <p:spPr>
            <a:xfrm flipV="1">
              <a:off x="1283" y="869"/>
              <a:ext cx="12359" cy="6"/>
            </a:xfrm>
            <a:prstGeom prst="line">
              <a:avLst/>
            </a:prstGeom>
            <a:ln w="28575">
              <a:solidFill>
                <a:srgbClr val="73A1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组合 55"/>
            <p:cNvGrpSpPr/>
            <p:nvPr userDrawn="1"/>
          </p:nvGrpSpPr>
          <p:grpSpPr>
            <a:xfrm>
              <a:off x="13817" y="725"/>
              <a:ext cx="383" cy="295"/>
              <a:chOff x="9419771" y="-562044"/>
              <a:chExt cx="551543" cy="187323"/>
            </a:xfrm>
          </p:grpSpPr>
          <p:cxnSp>
            <p:nvCxnSpPr>
              <p:cNvPr id="57" name="直接连接符 56"/>
              <p:cNvCxnSpPr/>
              <p:nvPr/>
            </p:nvCxnSpPr>
            <p:spPr>
              <a:xfrm>
                <a:off x="9419771" y="-562044"/>
                <a:ext cx="551543" cy="0"/>
              </a:xfrm>
              <a:prstGeom prst="line">
                <a:avLst/>
              </a:prstGeom>
              <a:ln w="28575" cap="rnd">
                <a:solidFill>
                  <a:srgbClr val="FF98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9419771" y="-374721"/>
                <a:ext cx="551543" cy="0"/>
              </a:xfrm>
              <a:prstGeom prst="line">
                <a:avLst/>
              </a:prstGeom>
              <a:ln w="28575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9" name="直接连接符 58"/>
          <p:cNvCxnSpPr/>
          <p:nvPr userDrawn="1"/>
        </p:nvCxnSpPr>
        <p:spPr>
          <a:xfrm>
            <a:off x="11475720" y="1035685"/>
            <a:ext cx="324273" cy="0"/>
          </a:xfrm>
          <a:prstGeom prst="line">
            <a:avLst/>
          </a:prstGeom>
          <a:ln w="28575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 userDrawn="1"/>
        </p:nvGrpSpPr>
        <p:grpSpPr>
          <a:xfrm>
            <a:off x="298027" y="430530"/>
            <a:ext cx="729827" cy="424180"/>
            <a:chOff x="383" y="322"/>
            <a:chExt cx="757" cy="594"/>
          </a:xfrm>
        </p:grpSpPr>
        <p:sp>
          <p:nvSpPr>
            <p:cNvPr id="61" name="箭头: V 形 21"/>
            <p:cNvSpPr/>
            <p:nvPr userDrawn="1"/>
          </p:nvSpPr>
          <p:spPr>
            <a:xfrm>
              <a:off x="383" y="322"/>
              <a:ext cx="427" cy="594"/>
            </a:xfrm>
            <a:prstGeom prst="chevron">
              <a:avLst/>
            </a:prstGeom>
            <a:solidFill>
              <a:srgbClr val="1A87CA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rgbClr val="FFFFFF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2" name="箭头: V 形 22"/>
            <p:cNvSpPr/>
            <p:nvPr userDrawn="1"/>
          </p:nvSpPr>
          <p:spPr>
            <a:xfrm>
              <a:off x="714" y="322"/>
              <a:ext cx="427" cy="59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rgbClr val="FFFFFF"/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0184553" y="4337685"/>
            <a:ext cx="2007797" cy="2520000"/>
          </a:xfrm>
          <a:prstGeom prst="rect">
            <a:avLst/>
          </a:prstGeom>
        </p:spPr>
      </p:pic>
      <p:sp>
        <p:nvSpPr>
          <p:cNvPr id="2" name="标题 1" descr="7b0a20202020227461726765744d6f64756c65223a20226b6f6e6c696e6574657874626f78220a7d0a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053253" y="268605"/>
            <a:ext cx="1695027" cy="708025"/>
          </a:xfrm>
          <a:solidFill>
            <a:schemeClr val="bg1"/>
          </a:solidFill>
        </p:spPr>
        <p:txBody>
          <a:bodyPr vert="horz" wrap="none" lIns="90000" tIns="46800" rIns="90000" bIns="46800" rtlCol="0" anchor="ctr" anchorCtr="0">
            <a:spAutoFit/>
          </a:bodyPr>
          <a:lstStyle>
            <a:lvl1pPr algn="l">
              <a:defRPr sz="4000" b="0">
                <a:solidFill>
                  <a:srgbClr val="1A8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lvl="0"/>
            <a:r>
              <a:rPr dirty="0">
                <a:sym typeface="+mn-ea"/>
              </a:rPr>
              <a:t>标题</a:t>
            </a: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87120" y="942340"/>
            <a:ext cx="10706100" cy="187325"/>
            <a:chOff x="1283" y="725"/>
            <a:chExt cx="12917" cy="295"/>
          </a:xfrm>
          <a:effectLst/>
        </p:grpSpPr>
        <p:cxnSp>
          <p:nvCxnSpPr>
            <p:cNvPr id="4" name="直接连接符 3"/>
            <p:cNvCxnSpPr/>
            <p:nvPr userDrawn="1"/>
          </p:nvCxnSpPr>
          <p:spPr>
            <a:xfrm flipV="1">
              <a:off x="1283" y="869"/>
              <a:ext cx="12359" cy="6"/>
            </a:xfrm>
            <a:prstGeom prst="line">
              <a:avLst/>
            </a:prstGeom>
            <a:ln w="28575">
              <a:solidFill>
                <a:srgbClr val="73A1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 userDrawn="1"/>
          </p:nvGrpSpPr>
          <p:grpSpPr>
            <a:xfrm>
              <a:off x="13817" y="725"/>
              <a:ext cx="383" cy="295"/>
              <a:chOff x="9419771" y="-562044"/>
              <a:chExt cx="551543" cy="187323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9419771" y="-562044"/>
                <a:ext cx="551543" cy="0"/>
              </a:xfrm>
              <a:prstGeom prst="line">
                <a:avLst/>
              </a:prstGeom>
              <a:ln w="28575" cap="rnd">
                <a:solidFill>
                  <a:srgbClr val="FF98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9419771" y="-374721"/>
                <a:ext cx="551543" cy="0"/>
              </a:xfrm>
              <a:prstGeom prst="line">
                <a:avLst/>
              </a:prstGeom>
              <a:ln w="28575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" name="直接连接符 7"/>
          <p:cNvCxnSpPr/>
          <p:nvPr userDrawn="1"/>
        </p:nvCxnSpPr>
        <p:spPr>
          <a:xfrm>
            <a:off x="11475720" y="1035685"/>
            <a:ext cx="324273" cy="0"/>
          </a:xfrm>
          <a:prstGeom prst="line">
            <a:avLst/>
          </a:prstGeom>
          <a:ln w="28575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298027" y="430530"/>
            <a:ext cx="729827" cy="424180"/>
            <a:chOff x="383" y="322"/>
            <a:chExt cx="757" cy="594"/>
          </a:xfrm>
        </p:grpSpPr>
        <p:sp>
          <p:nvSpPr>
            <p:cNvPr id="10" name="箭头: V 形 21"/>
            <p:cNvSpPr/>
            <p:nvPr userDrawn="1"/>
          </p:nvSpPr>
          <p:spPr>
            <a:xfrm>
              <a:off x="383" y="322"/>
              <a:ext cx="427" cy="594"/>
            </a:xfrm>
            <a:prstGeom prst="chevron">
              <a:avLst/>
            </a:prstGeom>
            <a:solidFill>
              <a:srgbClr val="1A87CA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rgbClr val="FFFFFF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" name="箭头: V 形 22"/>
            <p:cNvSpPr/>
            <p:nvPr userDrawn="1"/>
          </p:nvSpPr>
          <p:spPr>
            <a:xfrm>
              <a:off x="714" y="322"/>
              <a:ext cx="427" cy="59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rgbClr val="FFFFFF"/>
                </a:solidFill>
                <a:latin typeface="Agency FB" panose="020B0503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0184553" y="4337685"/>
            <a:ext cx="2007797" cy="2520000"/>
          </a:xfrm>
          <a:prstGeom prst="rect">
            <a:avLst/>
          </a:prstGeom>
        </p:spPr>
      </p:pic>
      <p:sp>
        <p:nvSpPr>
          <p:cNvPr id="2" name="标题 1" descr="7b0a20202020227461726765744d6f64756c65223a20226b6f6e6c696e6574657874626f78220a7d0a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053253" y="268605"/>
            <a:ext cx="1695027" cy="708025"/>
          </a:xfrm>
          <a:solidFill>
            <a:schemeClr val="bg1"/>
          </a:solidFill>
        </p:spPr>
        <p:txBody>
          <a:bodyPr vert="horz" wrap="none" lIns="90000" tIns="46800" rIns="90000" bIns="46800" rtlCol="0" anchor="ctr" anchorCtr="0">
            <a:spAutoFit/>
          </a:bodyPr>
          <a:lstStyle>
            <a:lvl1pPr algn="l">
              <a:defRPr sz="4000" b="0">
                <a:solidFill>
                  <a:srgbClr val="1A8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lvl="0"/>
            <a:r>
              <a:rPr dirty="0">
                <a:sym typeface="+mn-ea"/>
              </a:rPr>
              <a:t>标题</a:t>
            </a: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87120" y="942340"/>
            <a:ext cx="10706100" cy="187325"/>
            <a:chOff x="1283" y="725"/>
            <a:chExt cx="12917" cy="295"/>
          </a:xfrm>
          <a:effectLst/>
        </p:grpSpPr>
        <p:cxnSp>
          <p:nvCxnSpPr>
            <p:cNvPr id="4" name="直接连接符 3"/>
            <p:cNvCxnSpPr/>
            <p:nvPr userDrawn="1"/>
          </p:nvCxnSpPr>
          <p:spPr>
            <a:xfrm flipV="1">
              <a:off x="1283" y="869"/>
              <a:ext cx="12359" cy="6"/>
            </a:xfrm>
            <a:prstGeom prst="line">
              <a:avLst/>
            </a:prstGeom>
            <a:ln w="28575">
              <a:solidFill>
                <a:srgbClr val="73A1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 userDrawn="1"/>
          </p:nvGrpSpPr>
          <p:grpSpPr>
            <a:xfrm>
              <a:off x="13817" y="725"/>
              <a:ext cx="383" cy="295"/>
              <a:chOff x="9419771" y="-562044"/>
              <a:chExt cx="551543" cy="187323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9419771" y="-562044"/>
                <a:ext cx="551543" cy="0"/>
              </a:xfrm>
              <a:prstGeom prst="line">
                <a:avLst/>
              </a:prstGeom>
              <a:ln w="28575" cap="rnd">
                <a:solidFill>
                  <a:srgbClr val="FF98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9419771" y="-374721"/>
                <a:ext cx="551543" cy="0"/>
              </a:xfrm>
              <a:prstGeom prst="line">
                <a:avLst/>
              </a:prstGeom>
              <a:ln w="28575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" name="直接连接符 7"/>
          <p:cNvCxnSpPr/>
          <p:nvPr userDrawn="1"/>
        </p:nvCxnSpPr>
        <p:spPr>
          <a:xfrm>
            <a:off x="11475720" y="1035685"/>
            <a:ext cx="324273" cy="0"/>
          </a:xfrm>
          <a:prstGeom prst="line">
            <a:avLst/>
          </a:prstGeom>
          <a:ln w="28575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298027" y="430530"/>
            <a:ext cx="729827" cy="424180"/>
            <a:chOff x="383" y="322"/>
            <a:chExt cx="757" cy="594"/>
          </a:xfrm>
        </p:grpSpPr>
        <p:sp>
          <p:nvSpPr>
            <p:cNvPr id="10" name="箭头: V 形 21"/>
            <p:cNvSpPr/>
            <p:nvPr userDrawn="1"/>
          </p:nvSpPr>
          <p:spPr>
            <a:xfrm>
              <a:off x="383" y="322"/>
              <a:ext cx="427" cy="594"/>
            </a:xfrm>
            <a:prstGeom prst="chevron">
              <a:avLst/>
            </a:prstGeom>
            <a:solidFill>
              <a:srgbClr val="1A87CA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rgbClr val="FFFFFF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" name="箭头: V 形 22"/>
            <p:cNvSpPr/>
            <p:nvPr userDrawn="1"/>
          </p:nvSpPr>
          <p:spPr>
            <a:xfrm>
              <a:off x="714" y="322"/>
              <a:ext cx="427" cy="59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rgbClr val="FFFFFF"/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72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7b0a20202020227461726765744d6f64756c65223a20226b6f6e6c696e6574657874626f78220a7d0a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053253" y="268605"/>
            <a:ext cx="1695027" cy="708025"/>
          </a:xfrm>
          <a:solidFill>
            <a:schemeClr val="bg1"/>
          </a:solidFill>
        </p:spPr>
        <p:txBody>
          <a:bodyPr vert="horz" wrap="none" lIns="90000" tIns="46800" rIns="90000" bIns="46800" rtlCol="0" anchor="ctr" anchorCtr="0">
            <a:spAutoFit/>
          </a:bodyPr>
          <a:lstStyle>
            <a:lvl1pPr algn="l">
              <a:defRPr sz="4000" b="0">
                <a:solidFill>
                  <a:srgbClr val="1A8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lvl="0"/>
            <a:r>
              <a:rPr dirty="0">
                <a:sym typeface="+mn-ea"/>
              </a:rPr>
              <a:t>标题</a:t>
            </a: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87120" y="942340"/>
            <a:ext cx="10706100" cy="187325"/>
            <a:chOff x="1283" y="725"/>
            <a:chExt cx="12917" cy="295"/>
          </a:xfrm>
          <a:effectLst/>
        </p:grpSpPr>
        <p:cxnSp>
          <p:nvCxnSpPr>
            <p:cNvPr id="4" name="直接连接符 3"/>
            <p:cNvCxnSpPr/>
            <p:nvPr userDrawn="1"/>
          </p:nvCxnSpPr>
          <p:spPr>
            <a:xfrm flipV="1">
              <a:off x="1283" y="869"/>
              <a:ext cx="12359" cy="6"/>
            </a:xfrm>
            <a:prstGeom prst="line">
              <a:avLst/>
            </a:prstGeom>
            <a:ln w="28575">
              <a:solidFill>
                <a:srgbClr val="73A1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 userDrawn="1"/>
          </p:nvGrpSpPr>
          <p:grpSpPr>
            <a:xfrm>
              <a:off x="13817" y="725"/>
              <a:ext cx="383" cy="295"/>
              <a:chOff x="9419771" y="-562044"/>
              <a:chExt cx="551543" cy="187323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9419771" y="-562044"/>
                <a:ext cx="551543" cy="0"/>
              </a:xfrm>
              <a:prstGeom prst="line">
                <a:avLst/>
              </a:prstGeom>
              <a:ln w="28575" cap="rnd">
                <a:solidFill>
                  <a:srgbClr val="FF98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9419771" y="-374721"/>
                <a:ext cx="551543" cy="0"/>
              </a:xfrm>
              <a:prstGeom prst="line">
                <a:avLst/>
              </a:prstGeom>
              <a:ln w="28575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" name="直接连接符 7"/>
          <p:cNvCxnSpPr/>
          <p:nvPr userDrawn="1"/>
        </p:nvCxnSpPr>
        <p:spPr>
          <a:xfrm>
            <a:off x="11475720" y="1035685"/>
            <a:ext cx="324273" cy="0"/>
          </a:xfrm>
          <a:prstGeom prst="line">
            <a:avLst/>
          </a:prstGeom>
          <a:ln w="28575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298027" y="430530"/>
            <a:ext cx="729827" cy="424180"/>
            <a:chOff x="383" y="322"/>
            <a:chExt cx="757" cy="594"/>
          </a:xfrm>
        </p:grpSpPr>
        <p:sp>
          <p:nvSpPr>
            <p:cNvPr id="10" name="箭头: V 形 21"/>
            <p:cNvSpPr/>
            <p:nvPr userDrawn="1"/>
          </p:nvSpPr>
          <p:spPr>
            <a:xfrm>
              <a:off x="383" y="322"/>
              <a:ext cx="427" cy="594"/>
            </a:xfrm>
            <a:prstGeom prst="chevron">
              <a:avLst/>
            </a:prstGeom>
            <a:solidFill>
              <a:srgbClr val="1A87CA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rgbClr val="FFFFFF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" name="箭头: V 形 22"/>
            <p:cNvSpPr/>
            <p:nvPr userDrawn="1"/>
          </p:nvSpPr>
          <p:spPr>
            <a:xfrm>
              <a:off x="714" y="322"/>
              <a:ext cx="427" cy="59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rgbClr val="FFFFFF"/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810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9560" y="1890395"/>
            <a:ext cx="7827645" cy="1812290"/>
          </a:xfrm>
        </p:spPr>
        <p:txBody>
          <a:bodyPr anchor="b"/>
          <a:lstStyle>
            <a:lvl1pPr algn="ctr">
              <a:defRPr kumimoji="0" lang="zh-CN" altLang="en-US" sz="5200" b="1" i="0" u="none" strike="noStrike" kern="1200" cap="none" spc="0" normalizeH="0" baseline="0" noProof="1" dirty="0">
                <a:solidFill>
                  <a:srgbClr val="1A8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zihun35hao-jindianyahei" panose="000005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098925" y="4246880"/>
            <a:ext cx="7830185" cy="542925"/>
          </a:xfrm>
        </p:spPr>
        <p:txBody>
          <a:bodyPr/>
          <a:lstStyle>
            <a:lvl1pPr marL="0" indent="0" algn="ctr">
              <a:buNone/>
              <a:defRPr kumimoji="0" lang="zh-CN" altLang="en-US" sz="2400" b="0" i="0" u="none" strike="noStrike" kern="1200" cap="none" spc="0" normalizeH="0" baseline="0" noProof="1">
                <a:solidFill>
                  <a:srgbClr val="1A87C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矩形 15"/>
          <p:cNvSpPr/>
          <p:nvPr userDrawn="1"/>
        </p:nvSpPr>
        <p:spPr>
          <a:xfrm rot="5400000">
            <a:off x="7955280" y="88265"/>
            <a:ext cx="118745" cy="7828915"/>
          </a:xfrm>
          <a:prstGeom prst="rect">
            <a:avLst/>
          </a:prstGeom>
          <a:solidFill>
            <a:srgbClr val="1A8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1A87CA"/>
              </a:solidFill>
              <a:latin typeface="zihun35hao-jindianyahei" panose="00000500000000000000" pitchFamily="2" charset="-122"/>
              <a:ea typeface="zihun35hao-jindianyahei" panose="00000500000000000000" pitchFamily="2" charset="-122"/>
              <a:sym typeface="zihun35hao-jindianyahei" panose="00000500000000000000" pitchFamily="2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54075" y="4460240"/>
            <a:ext cx="2853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0" b="1">
                <a:solidFill>
                  <a:srgbClr val="DB38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pic>
        <p:nvPicPr>
          <p:cNvPr id="6" name="图片 5" descr="java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2475" y="630555"/>
            <a:ext cx="3027045" cy="382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2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0000">
              <a:srgbClr val="F6F6F6"/>
            </a:gs>
            <a:gs pos="100000">
              <a:srgbClr val="F6F6F6">
                <a:lumMod val="80000"/>
              </a:srgbClr>
            </a:gs>
          </a:gsLst>
          <a:lin ang="70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704340" y="1219200"/>
            <a:ext cx="9799320" cy="1056640"/>
          </a:xfrm>
        </p:spPr>
        <p:txBody>
          <a:bodyPr lIns="90000" tIns="46800" rIns="90000" bIns="46800" anchor="b" anchorCtr="0">
            <a:normAutofit/>
          </a:bodyPr>
          <a:lstStyle>
            <a:lvl1pPr algn="r">
              <a:defRPr kumimoji="0" lang="en-US" altLang="zh-CN" sz="6000" b="1" i="0" u="none" strike="noStrike" kern="1200" cap="none" spc="0" normalizeH="0" baseline="0" noProof="1" dirty="0">
                <a:solidFill>
                  <a:srgbClr val="1A87CA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zihun35hao-jindianyahei" panose="00000500000000000000" pitchFamily="2" charset="-122"/>
              </a:defRPr>
            </a:lvl1pPr>
          </a:lstStyle>
          <a:p>
            <a:r>
              <a:rPr lang="zh-CN" altLang="en-US" dirty="0"/>
              <a:t>章号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704260" y="2275795"/>
            <a:ext cx="9799200" cy="147240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10000"/>
              </a:lnSpc>
              <a:buNone/>
              <a:defRPr sz="4800" b="0" spc="200">
                <a:solidFill>
                  <a:srgbClr val="1A8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>
                <a:sym typeface="+mn-ea"/>
              </a:rPr>
              <a:t>章标题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rot="5400000">
            <a:off x="7686040" y="-1418590"/>
            <a:ext cx="76200" cy="7560945"/>
          </a:xfrm>
          <a:prstGeom prst="rect">
            <a:avLst/>
          </a:prstGeom>
          <a:solidFill>
            <a:srgbClr val="1A8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1A87CA"/>
              </a:solidFill>
              <a:latin typeface="zihun35hao-jindianyahei" panose="00000500000000000000" pitchFamily="2" charset="-122"/>
              <a:ea typeface="zihun35hao-jindianyahei" panose="00000500000000000000" pitchFamily="2" charset="-122"/>
              <a:sym typeface="zihun35hao-jindianyahei" panose="00000500000000000000" pitchFamily="2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94007" y="4671695"/>
            <a:ext cx="4761653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>
                <a:solidFill>
                  <a:srgbClr val="DB38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pic>
        <p:nvPicPr>
          <p:cNvPr id="12" name="图片 11" descr="java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3200" y="3263265"/>
            <a:ext cx="3324013" cy="338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0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标题和内容"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0000">
              <a:srgbClr val="F6F6F6"/>
            </a:gs>
            <a:gs pos="100000">
              <a:srgbClr val="F6F6F6">
                <a:lumMod val="80000"/>
              </a:srgbClr>
            </a:gs>
          </a:gsLst>
          <a:lin ang="70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0" descr="#wm#_48_07_*Z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857867" y="1779812"/>
            <a:ext cx="2035092" cy="1529573"/>
          </a:xfrm>
          <a:prstGeom prst="ellipse">
            <a:avLst/>
          </a:prstGeom>
          <a:solidFill>
            <a:srgbClr val="1A87CA">
              <a:alpha val="86000"/>
            </a:srgbClr>
          </a:solidFill>
          <a:ln>
            <a:noFill/>
          </a:ln>
          <a:effectLst/>
        </p:spPr>
        <p:txBody>
          <a:bodyPr wrap="square"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7200" b="1" kern="0" dirty="0">
                <a:latin typeface="zihun35hao-jindianyahei" panose="00000500000000000000" pitchFamily="2" charset="-122"/>
                <a:ea typeface="zihun35hao-jindianyahei" panose="00000500000000000000" pitchFamily="2" charset="-122"/>
                <a:cs typeface="Times New Roman" panose="02020603050405020304" pitchFamily="18" charset="0"/>
                <a:sym typeface="zihun35hao-jindianyahei" panose="00000500000000000000" pitchFamily="2" charset="-122"/>
              </a:rPr>
              <a:t>目</a:t>
            </a:r>
            <a:endParaRPr lang="zh-CN" altLang="zh-CN" sz="7200" b="1" kern="0" dirty="0">
              <a:latin typeface="zihun35hao-jindianyahei" panose="00000500000000000000" pitchFamily="2" charset="-122"/>
              <a:ea typeface="zihun35hao-jindianyahei" panose="00000500000000000000" pitchFamily="2" charset="-122"/>
              <a:cs typeface="Times New Roman" panose="02020603050405020304" pitchFamily="18" charset="0"/>
              <a:sym typeface="zihun35hao-jindianyahei" panose="00000500000000000000" pitchFamily="2" charset="-122"/>
            </a:endParaRPr>
          </a:p>
        </p:txBody>
      </p:sp>
      <p:sp>
        <p:nvSpPr>
          <p:cNvPr id="26" name="MH_Others_11" descr="#wm#_48_07_*Z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275719" y="2921186"/>
            <a:ext cx="1234475" cy="927828"/>
          </a:xfrm>
          <a:prstGeom prst="ellipse">
            <a:avLst/>
          </a:prstGeom>
          <a:solidFill>
            <a:srgbClr val="1A87CA">
              <a:alpha val="30000"/>
            </a:srgbClr>
          </a:solidFill>
          <a:ln>
            <a:noFill/>
          </a:ln>
          <a:effectLst/>
        </p:spPr>
        <p:txBody>
          <a:bodyPr wrap="square"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4400" kern="0" dirty="0">
                <a:latin typeface="zihun35hao-jindianyahei" panose="00000500000000000000" pitchFamily="2" charset="-122"/>
                <a:ea typeface="zihun35hao-jindianyahei" panose="00000500000000000000" pitchFamily="2" charset="-122"/>
                <a:sym typeface="zihun35hao-jindianyahei" panose="00000500000000000000" pitchFamily="2" charset="-122"/>
              </a:rPr>
              <a:t>录</a:t>
            </a:r>
            <a:endParaRPr lang="zh-CN" altLang="zh-CN" sz="4400" kern="0" dirty="0">
              <a:latin typeface="zihun35hao-jindianyahei" panose="00000500000000000000" pitchFamily="2" charset="-122"/>
              <a:ea typeface="zihun35hao-jindianyahei" panose="00000500000000000000" pitchFamily="2" charset="-122"/>
              <a:sym typeface="zihun35hao-jindianyahei" panose="00000500000000000000" pitchFamily="2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3075093" y="5205730"/>
            <a:ext cx="41148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>
                <a:solidFill>
                  <a:srgbClr val="DB38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pic>
        <p:nvPicPr>
          <p:cNvPr id="4" name="图片 3" descr="java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3200" y="3263265"/>
            <a:ext cx="2871893" cy="338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0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0000">
              <a:srgbClr val="F6F6F6"/>
            </a:gs>
            <a:gs pos="100000">
              <a:srgbClr val="F6F6F6">
                <a:lumMod val="80000"/>
              </a:srgbClr>
            </a:gs>
          </a:gsLst>
          <a:lin ang="70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0" descr="#wm#_48_07_*Z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800717" y="1733457"/>
            <a:ext cx="2035092" cy="1529573"/>
          </a:xfrm>
          <a:prstGeom prst="ellipse">
            <a:avLst/>
          </a:prstGeom>
          <a:solidFill>
            <a:srgbClr val="1A87CA">
              <a:alpha val="86000"/>
            </a:srgbClr>
          </a:solidFill>
          <a:ln>
            <a:noFill/>
          </a:ln>
          <a:effectLst/>
        </p:spPr>
        <p:txBody>
          <a:bodyPr wrap="square"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7200" b="1" kern="0" dirty="0">
                <a:latin typeface="zihun35hao-jindianyahei" panose="00000500000000000000" pitchFamily="2" charset="-122"/>
                <a:ea typeface="zihun35hao-jindianyahei" panose="00000500000000000000" pitchFamily="2" charset="-122"/>
                <a:cs typeface="Times New Roman" panose="02020603050405020304" pitchFamily="18" charset="0"/>
                <a:sym typeface="zihun35hao-jindianyahei" panose="00000500000000000000" pitchFamily="2" charset="-122"/>
              </a:rPr>
              <a:t>目</a:t>
            </a:r>
            <a:endParaRPr lang="zh-CN" altLang="zh-CN" sz="7200" b="1" kern="0" dirty="0">
              <a:latin typeface="zihun35hao-jindianyahei" panose="00000500000000000000" pitchFamily="2" charset="-122"/>
              <a:ea typeface="zihun35hao-jindianyahei" panose="00000500000000000000" pitchFamily="2" charset="-122"/>
              <a:cs typeface="Times New Roman" panose="02020603050405020304" pitchFamily="18" charset="0"/>
              <a:sym typeface="zihun35hao-jindianyahei" panose="00000500000000000000" pitchFamily="2" charset="-122"/>
            </a:endParaRPr>
          </a:p>
        </p:txBody>
      </p:sp>
      <p:sp>
        <p:nvSpPr>
          <p:cNvPr id="26" name="MH_Others_11" descr="#wm#_48_07_*Z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275719" y="2921186"/>
            <a:ext cx="1234475" cy="927828"/>
          </a:xfrm>
          <a:prstGeom prst="ellipse">
            <a:avLst/>
          </a:prstGeom>
          <a:solidFill>
            <a:srgbClr val="1A87CA">
              <a:alpha val="30000"/>
            </a:srgbClr>
          </a:solidFill>
          <a:ln>
            <a:noFill/>
          </a:ln>
          <a:effectLst/>
        </p:spPr>
        <p:txBody>
          <a:bodyPr wrap="square"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4400" kern="0" dirty="0">
                <a:latin typeface="zihun35hao-jindianyahei" panose="00000500000000000000" pitchFamily="2" charset="-122"/>
                <a:ea typeface="zihun35hao-jindianyahei" panose="00000500000000000000" pitchFamily="2" charset="-122"/>
                <a:sym typeface="zihun35hao-jindianyahei" panose="00000500000000000000" pitchFamily="2" charset="-122"/>
              </a:rPr>
              <a:t>录</a:t>
            </a:r>
            <a:endParaRPr lang="zh-CN" altLang="zh-CN" sz="4400" kern="0" dirty="0">
              <a:latin typeface="zihun35hao-jindianyahei" panose="00000500000000000000" pitchFamily="2" charset="-122"/>
              <a:ea typeface="zihun35hao-jindianyahei" panose="00000500000000000000" pitchFamily="2" charset="-122"/>
              <a:sym typeface="zihun35hao-jindianyahei" panose="00000500000000000000" pitchFamily="2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3075093" y="5205730"/>
            <a:ext cx="41148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>
                <a:solidFill>
                  <a:srgbClr val="DB38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pic>
        <p:nvPicPr>
          <p:cNvPr id="4" name="图片 3" descr="javalogo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03200" y="3263265"/>
            <a:ext cx="2871893" cy="3388360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933353" y="747395"/>
            <a:ext cx="4345093" cy="596900"/>
          </a:xfrm>
        </p:spPr>
        <p:txBody>
          <a:bodyPr vert="horz" lIns="90000" tIns="46800" rIns="90000" bIns="46800" rtlCol="0">
            <a:noAutofit/>
          </a:bodyPr>
          <a:lstStyle>
            <a:lvl1pPr marL="0" indent="0">
              <a:buNone/>
              <a:defRPr sz="2800" b="1">
                <a:solidFill>
                  <a:srgbClr val="1A87CA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目录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872989" y="750206"/>
            <a:ext cx="739775" cy="4413537"/>
            <a:chOff x="6158612" y="1197246"/>
            <a:chExt cx="554831" cy="4413537"/>
          </a:xfrm>
        </p:grpSpPr>
        <p:grpSp>
          <p:nvGrpSpPr>
            <p:cNvPr id="13" name="组合 12"/>
            <p:cNvGrpSpPr/>
            <p:nvPr/>
          </p:nvGrpSpPr>
          <p:grpSpPr>
            <a:xfrm>
              <a:off x="6158612" y="1197246"/>
              <a:ext cx="554831" cy="767715"/>
              <a:chOff x="7430736" y="1051915"/>
              <a:chExt cx="554831" cy="767715"/>
            </a:xfrm>
          </p:grpSpPr>
          <p:sp>
            <p:nvSpPr>
              <p:cNvPr id="14" name="椭圆 1"/>
              <p:cNvSpPr>
                <a:spLocks noChangeArrowheads="1"/>
              </p:cNvSpPr>
              <p:nvPr/>
            </p:nvSpPr>
            <p:spPr bwMode="auto">
              <a:xfrm>
                <a:off x="7430736" y="1051915"/>
                <a:ext cx="554831" cy="767715"/>
              </a:xfrm>
              <a:prstGeom prst="ellipse">
                <a:avLst/>
              </a:prstGeom>
              <a:solidFill>
                <a:srgbClr val="1A87CA"/>
              </a:solidFill>
              <a:ln w="19050"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bg1"/>
                  </a:solidFill>
                  <a:latin typeface="zihun35hao-jindianyahei" panose="00000500000000000000" pitchFamily="2" charset="-122"/>
                  <a:ea typeface="zihun35hao-jindianyahei" panose="00000500000000000000" pitchFamily="2" charset="-122"/>
                  <a:sym typeface="zihun35hao-jindianyahei" panose="00000500000000000000" pitchFamily="2" charset="-122"/>
                </a:endParaRPr>
              </a:p>
            </p:txBody>
          </p:sp>
          <p:sp>
            <p:nvSpPr>
              <p:cNvPr id="15" name="TextBox 32"/>
              <p:cNvSpPr txBox="1">
                <a:spLocks noChangeArrowheads="1"/>
              </p:cNvSpPr>
              <p:nvPr/>
            </p:nvSpPr>
            <p:spPr bwMode="auto">
              <a:xfrm>
                <a:off x="7493929" y="1134371"/>
                <a:ext cx="441960" cy="5835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dirty="0">
                    <a:solidFill>
                      <a:schemeClr val="bg1"/>
                    </a:solidFill>
                    <a:latin typeface="zihun35hao-jindianyahei" panose="00000500000000000000" pitchFamily="2" charset="-122"/>
                    <a:ea typeface="zihun35hao-jindianyahei" panose="00000500000000000000" pitchFamily="2" charset="-122"/>
                    <a:sym typeface="zihun35hao-jindianyahei" panose="00000500000000000000" pitchFamily="2" charset="-122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zihun35hao-jindianyahei" panose="00000500000000000000" pitchFamily="2" charset="-122"/>
                  <a:ea typeface="zihun35hao-jindianyahei" panose="00000500000000000000" pitchFamily="2" charset="-122"/>
                  <a:sym typeface="zihun35hao-jindianyahei" panose="00000500000000000000" pitchFamily="2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6158612" y="2412520"/>
              <a:ext cx="554831" cy="767715"/>
              <a:chOff x="7430736" y="2342072"/>
              <a:chExt cx="554831" cy="767715"/>
            </a:xfrm>
          </p:grpSpPr>
          <p:sp>
            <p:nvSpPr>
              <p:cNvPr id="24" name="椭圆 1"/>
              <p:cNvSpPr>
                <a:spLocks noChangeArrowheads="1"/>
              </p:cNvSpPr>
              <p:nvPr/>
            </p:nvSpPr>
            <p:spPr bwMode="auto">
              <a:xfrm>
                <a:off x="7430736" y="2342072"/>
                <a:ext cx="554831" cy="767715"/>
              </a:xfrm>
              <a:prstGeom prst="ellipse">
                <a:avLst/>
              </a:prstGeom>
              <a:solidFill>
                <a:srgbClr val="DB380D"/>
              </a:solidFill>
              <a:ln w="19050"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bg1"/>
                  </a:solidFill>
                  <a:latin typeface="zihun35hao-jindianyahei" panose="00000500000000000000" pitchFamily="2" charset="-122"/>
                  <a:ea typeface="zihun35hao-jindianyahei" panose="00000500000000000000" pitchFamily="2" charset="-122"/>
                  <a:sym typeface="zihun35hao-jindianyahei" panose="00000500000000000000" pitchFamily="2" charset="-122"/>
                </a:endParaRPr>
              </a:p>
            </p:txBody>
          </p:sp>
          <p:sp>
            <p:nvSpPr>
              <p:cNvPr id="28" name="TextBox 32"/>
              <p:cNvSpPr txBox="1">
                <a:spLocks noChangeArrowheads="1"/>
              </p:cNvSpPr>
              <p:nvPr/>
            </p:nvSpPr>
            <p:spPr bwMode="auto">
              <a:xfrm>
                <a:off x="7493929" y="2424528"/>
                <a:ext cx="441960" cy="5835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dirty="0">
                    <a:solidFill>
                      <a:schemeClr val="bg1"/>
                    </a:solidFill>
                    <a:latin typeface="zihun35hao-jindianyahei" panose="00000500000000000000" pitchFamily="2" charset="-122"/>
                    <a:ea typeface="zihun35hao-jindianyahei" panose="00000500000000000000" pitchFamily="2" charset="-122"/>
                    <a:sym typeface="zihun35hao-jindianyahei" panose="00000500000000000000" pitchFamily="2" charset="-122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zihun35hao-jindianyahei" panose="00000500000000000000" pitchFamily="2" charset="-122"/>
                  <a:ea typeface="zihun35hao-jindianyahei" panose="00000500000000000000" pitchFamily="2" charset="-122"/>
                  <a:sym typeface="zihun35hao-jindianyahei" panose="00000500000000000000" pitchFamily="2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6158612" y="3627793"/>
              <a:ext cx="554831" cy="767715"/>
              <a:chOff x="7430736" y="3685272"/>
              <a:chExt cx="554831" cy="767715"/>
            </a:xfrm>
          </p:grpSpPr>
          <p:sp>
            <p:nvSpPr>
              <p:cNvPr id="30" name="椭圆 1"/>
              <p:cNvSpPr>
                <a:spLocks noChangeArrowheads="1"/>
              </p:cNvSpPr>
              <p:nvPr/>
            </p:nvSpPr>
            <p:spPr bwMode="auto">
              <a:xfrm>
                <a:off x="7430736" y="3685272"/>
                <a:ext cx="554831" cy="767715"/>
              </a:xfrm>
              <a:prstGeom prst="ellipse">
                <a:avLst/>
              </a:prstGeom>
              <a:solidFill>
                <a:srgbClr val="FBB404"/>
              </a:solidFill>
              <a:ln w="19050"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bg1"/>
                  </a:solidFill>
                  <a:latin typeface="zihun35hao-jindianyahei" panose="00000500000000000000" pitchFamily="2" charset="-122"/>
                  <a:ea typeface="zihun35hao-jindianyahei" panose="00000500000000000000" pitchFamily="2" charset="-122"/>
                  <a:sym typeface="zihun35hao-jindianyahei" panose="00000500000000000000" pitchFamily="2" charset="-122"/>
                </a:endParaRPr>
              </a:p>
            </p:txBody>
          </p:sp>
          <p:sp>
            <p:nvSpPr>
              <p:cNvPr id="31" name="TextBox 32"/>
              <p:cNvSpPr txBox="1">
                <a:spLocks noChangeArrowheads="1"/>
              </p:cNvSpPr>
              <p:nvPr/>
            </p:nvSpPr>
            <p:spPr bwMode="auto">
              <a:xfrm>
                <a:off x="7493929" y="3767729"/>
                <a:ext cx="441960" cy="5835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dirty="0">
                    <a:solidFill>
                      <a:schemeClr val="bg1"/>
                    </a:solidFill>
                    <a:latin typeface="zihun35hao-jindianyahei" panose="00000500000000000000" pitchFamily="2" charset="-122"/>
                    <a:ea typeface="zihun35hao-jindianyahei" panose="00000500000000000000" pitchFamily="2" charset="-122"/>
                    <a:sym typeface="zihun35hao-jindianyahei" panose="00000500000000000000" pitchFamily="2" charset="-122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zihun35hao-jindianyahei" panose="00000500000000000000" pitchFamily="2" charset="-122"/>
                  <a:ea typeface="zihun35hao-jindianyahei" panose="00000500000000000000" pitchFamily="2" charset="-122"/>
                  <a:sym typeface="zihun35hao-jindianyahei" panose="00000500000000000000" pitchFamily="2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6158612" y="4843068"/>
              <a:ext cx="554831" cy="767715"/>
              <a:chOff x="7430736" y="5034475"/>
              <a:chExt cx="554831" cy="767715"/>
            </a:xfrm>
          </p:grpSpPr>
          <p:sp>
            <p:nvSpPr>
              <p:cNvPr id="33" name="椭圆 1"/>
              <p:cNvSpPr>
                <a:spLocks noChangeArrowheads="1"/>
              </p:cNvSpPr>
              <p:nvPr/>
            </p:nvSpPr>
            <p:spPr bwMode="auto">
              <a:xfrm>
                <a:off x="7430736" y="5034475"/>
                <a:ext cx="554831" cy="767715"/>
              </a:xfrm>
              <a:prstGeom prst="ellipse">
                <a:avLst/>
              </a:prstGeom>
              <a:solidFill>
                <a:srgbClr val="74A1FC"/>
              </a:solidFill>
              <a:ln w="19050"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bg1"/>
                  </a:solidFill>
                  <a:latin typeface="zihun35hao-jindianyahei" panose="00000500000000000000" pitchFamily="2" charset="-122"/>
                  <a:ea typeface="zihun35hao-jindianyahei" panose="00000500000000000000" pitchFamily="2" charset="-122"/>
                  <a:sym typeface="zihun35hao-jindianyahei" panose="00000500000000000000" pitchFamily="2" charset="-122"/>
                </a:endParaRPr>
              </a:p>
            </p:txBody>
          </p:sp>
          <p:sp>
            <p:nvSpPr>
              <p:cNvPr id="34" name="TextBox 32"/>
              <p:cNvSpPr txBox="1">
                <a:spLocks noChangeArrowheads="1"/>
              </p:cNvSpPr>
              <p:nvPr/>
            </p:nvSpPr>
            <p:spPr bwMode="auto">
              <a:xfrm>
                <a:off x="7493929" y="5116931"/>
                <a:ext cx="441960" cy="5835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dirty="0">
                    <a:solidFill>
                      <a:schemeClr val="bg1"/>
                    </a:solidFill>
                    <a:latin typeface="zihun35hao-jindianyahei" panose="00000500000000000000" pitchFamily="2" charset="-122"/>
                    <a:ea typeface="zihun35hao-jindianyahei" panose="00000500000000000000" pitchFamily="2" charset="-122"/>
                    <a:sym typeface="zihun35hao-jindianyahei" panose="00000500000000000000" pitchFamily="2" charset="-122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zihun35hao-jindianyahei" panose="00000500000000000000" pitchFamily="2" charset="-122"/>
                  <a:ea typeface="zihun35hao-jindianyahei" panose="00000500000000000000" pitchFamily="2" charset="-122"/>
                  <a:sym typeface="zihun35hao-jindianyahei" panose="00000500000000000000" pitchFamily="2" charset="-122"/>
                </a:endParaRPr>
              </a:p>
            </p:txBody>
          </p:sp>
        </p:grpSp>
      </p:grpSp>
      <p:sp>
        <p:nvSpPr>
          <p:cNvPr id="35" name="内容占位符 34"/>
          <p:cNvSpPr>
            <a:spLocks noGrp="1"/>
          </p:cNvSpPr>
          <p:nvPr>
            <p:ph idx="13" hasCustomPrompt="1"/>
            <p:custDataLst>
              <p:tags r:id="rId4"/>
            </p:custDataLst>
          </p:nvPr>
        </p:nvSpPr>
        <p:spPr>
          <a:xfrm>
            <a:off x="6933353" y="1967230"/>
            <a:ext cx="4345093" cy="596900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defRPr kumimoji="0" sz="2800" b="1" i="0" u="none" strike="noStrike" kern="1200" cap="none" spc="150" normalizeH="0" baseline="0" noProof="1" dirty="0">
                <a:solidFill>
                  <a:srgbClr val="1A87CA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目录</a:t>
            </a:r>
            <a:endParaRPr>
              <a:sym typeface="+mn-ea"/>
            </a:endParaRPr>
          </a:p>
        </p:txBody>
      </p:sp>
      <p:sp>
        <p:nvSpPr>
          <p:cNvPr id="36" name="内容占位符 35"/>
          <p:cNvSpPr>
            <a:spLocks noGrp="1"/>
          </p:cNvSpPr>
          <p:nvPr>
            <p:ph idx="14" hasCustomPrompt="1"/>
            <p:custDataLst>
              <p:tags r:id="rId5"/>
            </p:custDataLst>
          </p:nvPr>
        </p:nvSpPr>
        <p:spPr>
          <a:xfrm>
            <a:off x="6913880" y="3176270"/>
            <a:ext cx="4345093" cy="596900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defRPr kumimoji="0" sz="2800" b="1" i="0" u="none" strike="noStrike" kern="1200" cap="none" spc="150" normalizeH="0" baseline="0" noProof="1" dirty="0">
                <a:solidFill>
                  <a:srgbClr val="1A87CA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目录</a:t>
            </a:r>
            <a:endParaRPr>
              <a:sym typeface="+mn-ea"/>
            </a:endParaRPr>
          </a:p>
        </p:txBody>
      </p:sp>
      <p:sp>
        <p:nvSpPr>
          <p:cNvPr id="37" name="内容占位符 36"/>
          <p:cNvSpPr>
            <a:spLocks noGrp="1"/>
          </p:cNvSpPr>
          <p:nvPr>
            <p:ph idx="15" hasCustomPrompt="1"/>
            <p:custDataLst>
              <p:tags r:id="rId6"/>
            </p:custDataLst>
          </p:nvPr>
        </p:nvSpPr>
        <p:spPr>
          <a:xfrm>
            <a:off x="6913880" y="4389120"/>
            <a:ext cx="4345093" cy="596900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defRPr kumimoji="0" sz="2800" b="1" i="0" u="none" strike="noStrike" kern="1200" cap="none" spc="150" normalizeH="0" baseline="0" noProof="1" dirty="0">
                <a:solidFill>
                  <a:srgbClr val="1A87CA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目录</a:t>
            </a:r>
            <a:endParaRPr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260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4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87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56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3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7b0a20202020227461726765744d6f64756c65223a20226b6f6e6c696e6574657874626f78220a7d0a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053253" y="268605"/>
            <a:ext cx="1695027" cy="708025"/>
          </a:xfrm>
          <a:solidFill>
            <a:schemeClr val="bg1"/>
          </a:solidFill>
        </p:spPr>
        <p:txBody>
          <a:bodyPr vert="horz" wrap="none" lIns="90000" tIns="46800" rIns="90000" bIns="46800" rtlCol="0" anchor="ctr" anchorCtr="0">
            <a:spAutoFit/>
          </a:bodyPr>
          <a:lstStyle>
            <a:lvl1pPr algn="l">
              <a:defRPr sz="4000" b="0">
                <a:solidFill>
                  <a:srgbClr val="1A8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lvl="0"/>
            <a:r>
              <a:rPr dirty="0">
                <a:sym typeface="+mn-ea"/>
              </a:rPr>
              <a:t>标题</a:t>
            </a: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87120" y="942340"/>
            <a:ext cx="10706100" cy="187325"/>
            <a:chOff x="1283" y="725"/>
            <a:chExt cx="12917" cy="295"/>
          </a:xfrm>
          <a:effectLst/>
        </p:grpSpPr>
        <p:cxnSp>
          <p:nvCxnSpPr>
            <p:cNvPr id="4" name="直接连接符 3"/>
            <p:cNvCxnSpPr/>
            <p:nvPr userDrawn="1"/>
          </p:nvCxnSpPr>
          <p:spPr>
            <a:xfrm flipV="1">
              <a:off x="1283" y="869"/>
              <a:ext cx="12359" cy="6"/>
            </a:xfrm>
            <a:prstGeom prst="line">
              <a:avLst/>
            </a:prstGeom>
            <a:ln w="28575">
              <a:solidFill>
                <a:srgbClr val="73A1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 userDrawn="1"/>
          </p:nvGrpSpPr>
          <p:grpSpPr>
            <a:xfrm>
              <a:off x="13817" y="725"/>
              <a:ext cx="383" cy="295"/>
              <a:chOff x="9419771" y="-562044"/>
              <a:chExt cx="551543" cy="187323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9419771" y="-562044"/>
                <a:ext cx="551543" cy="0"/>
              </a:xfrm>
              <a:prstGeom prst="line">
                <a:avLst/>
              </a:prstGeom>
              <a:ln w="28575" cap="rnd">
                <a:solidFill>
                  <a:srgbClr val="FF98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9419771" y="-374721"/>
                <a:ext cx="551543" cy="0"/>
              </a:xfrm>
              <a:prstGeom prst="line">
                <a:avLst/>
              </a:prstGeom>
              <a:ln w="28575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" name="直接连接符 7"/>
          <p:cNvCxnSpPr/>
          <p:nvPr userDrawn="1"/>
        </p:nvCxnSpPr>
        <p:spPr>
          <a:xfrm>
            <a:off x="11475720" y="1035685"/>
            <a:ext cx="324273" cy="0"/>
          </a:xfrm>
          <a:prstGeom prst="line">
            <a:avLst/>
          </a:prstGeom>
          <a:ln w="28575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298027" y="430530"/>
            <a:ext cx="729827" cy="424180"/>
            <a:chOff x="383" y="322"/>
            <a:chExt cx="757" cy="594"/>
          </a:xfrm>
        </p:grpSpPr>
        <p:sp>
          <p:nvSpPr>
            <p:cNvPr id="10" name="箭头: V 形 21"/>
            <p:cNvSpPr/>
            <p:nvPr userDrawn="1"/>
          </p:nvSpPr>
          <p:spPr>
            <a:xfrm>
              <a:off x="383" y="322"/>
              <a:ext cx="427" cy="594"/>
            </a:xfrm>
            <a:prstGeom prst="chevron">
              <a:avLst/>
            </a:prstGeom>
            <a:solidFill>
              <a:srgbClr val="1A87CA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rgbClr val="FFFFFF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" name="箭头: V 形 22"/>
            <p:cNvSpPr/>
            <p:nvPr userDrawn="1"/>
          </p:nvSpPr>
          <p:spPr>
            <a:xfrm>
              <a:off x="714" y="322"/>
              <a:ext cx="427" cy="59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rgbClr val="FFFFFF"/>
                </a:solidFill>
                <a:latin typeface="Agency FB" panose="020B0503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1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1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19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64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2022-03-21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846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1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171450" indent="-171450">
              <a:spcAft>
                <a:spcPts val="1000"/>
              </a:spcAft>
              <a:defRPr spc="300"/>
            </a:lvl1pPr>
            <a:lvl2pPr marL="514350" indent="-171450">
              <a:defRPr spc="300"/>
            </a:lvl2pPr>
            <a:lvl3pPr marL="857250" indent="-171450">
              <a:defRPr spc="300"/>
            </a:lvl3pPr>
            <a:lvl4pPr marL="1200150" indent="-171450">
              <a:defRPr spc="300"/>
            </a:lvl4pPr>
            <a:lvl5pPr marL="1543050" indent="-17145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3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7230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5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4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9560" y="1890395"/>
            <a:ext cx="7827645" cy="1812290"/>
          </a:xfrm>
        </p:spPr>
        <p:txBody>
          <a:bodyPr anchor="b"/>
          <a:lstStyle>
            <a:lvl1pPr algn="ctr">
              <a:defRPr kumimoji="0" lang="zh-CN" altLang="en-US" sz="5200" b="1" i="0" u="none" strike="noStrike" kern="1200" cap="none" spc="0" normalizeH="0" baseline="0" noProof="1" dirty="0">
                <a:solidFill>
                  <a:srgbClr val="1A8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zihun35hao-jindianyahei" panose="000005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098925" y="4246880"/>
            <a:ext cx="7830185" cy="542925"/>
          </a:xfrm>
        </p:spPr>
        <p:txBody>
          <a:bodyPr/>
          <a:lstStyle>
            <a:lvl1pPr marL="0" indent="0" algn="ctr">
              <a:buNone/>
              <a:defRPr kumimoji="0" lang="zh-CN" altLang="en-US" sz="2400" b="0" i="0" u="none" strike="noStrike" kern="1200" cap="none" spc="0" normalizeH="0" baseline="0" noProof="1">
                <a:solidFill>
                  <a:srgbClr val="1A87C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矩形 15"/>
          <p:cNvSpPr/>
          <p:nvPr userDrawn="1"/>
        </p:nvSpPr>
        <p:spPr>
          <a:xfrm rot="5400000">
            <a:off x="7955280" y="88265"/>
            <a:ext cx="118745" cy="7828915"/>
          </a:xfrm>
          <a:prstGeom prst="rect">
            <a:avLst/>
          </a:prstGeom>
          <a:solidFill>
            <a:srgbClr val="1A8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1A87CA"/>
              </a:solidFill>
              <a:latin typeface="zihun35hao-jindianyahei" panose="00000500000000000000" pitchFamily="2" charset="-122"/>
              <a:ea typeface="zihun35hao-jindianyahei" panose="00000500000000000000" pitchFamily="2" charset="-122"/>
              <a:sym typeface="zihun35hao-jindianyahei" panose="00000500000000000000" pitchFamily="2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54075" y="4460240"/>
            <a:ext cx="2853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0" b="1">
                <a:solidFill>
                  <a:srgbClr val="DB38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pic>
        <p:nvPicPr>
          <p:cNvPr id="6" name="图片 5" descr="java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2475" y="630555"/>
            <a:ext cx="3027045" cy="3822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0000">
              <a:srgbClr val="F6F6F6"/>
            </a:gs>
            <a:gs pos="100000">
              <a:srgbClr val="F6F6F6">
                <a:lumMod val="80000"/>
              </a:srgbClr>
            </a:gs>
          </a:gsLst>
          <a:lin ang="70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704340" y="1219200"/>
            <a:ext cx="9799320" cy="1056640"/>
          </a:xfrm>
        </p:spPr>
        <p:txBody>
          <a:bodyPr lIns="90000" tIns="46800" rIns="90000" bIns="46800" anchor="b" anchorCtr="0">
            <a:normAutofit/>
          </a:bodyPr>
          <a:lstStyle>
            <a:lvl1pPr algn="r">
              <a:defRPr kumimoji="0" lang="en-US" altLang="zh-CN" sz="6000" b="1" i="0" u="none" strike="noStrike" kern="1200" cap="none" spc="0" normalizeH="0" baseline="0" noProof="1" dirty="0">
                <a:solidFill>
                  <a:srgbClr val="1A87CA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zihun35hao-jindianyahei" panose="00000500000000000000" pitchFamily="2" charset="-122"/>
              </a:defRPr>
            </a:lvl1pPr>
          </a:lstStyle>
          <a:p>
            <a:r>
              <a:rPr lang="zh-CN" altLang="en-US" dirty="0"/>
              <a:t>章号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704260" y="2275795"/>
            <a:ext cx="9799200" cy="147240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10000"/>
              </a:lnSpc>
              <a:buNone/>
              <a:defRPr sz="4800" b="0" spc="200">
                <a:solidFill>
                  <a:srgbClr val="1A87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>
                <a:sym typeface="+mn-ea"/>
              </a:rPr>
              <a:t>章标题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rot="5400000">
            <a:off x="7686040" y="-1418590"/>
            <a:ext cx="76200" cy="7560945"/>
          </a:xfrm>
          <a:prstGeom prst="rect">
            <a:avLst/>
          </a:prstGeom>
          <a:solidFill>
            <a:srgbClr val="1A8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1A87CA"/>
              </a:solidFill>
              <a:latin typeface="zihun35hao-jindianyahei" panose="00000500000000000000" pitchFamily="2" charset="-122"/>
              <a:ea typeface="zihun35hao-jindianyahei" panose="00000500000000000000" pitchFamily="2" charset="-122"/>
              <a:sym typeface="zihun35hao-jindianyahei" panose="00000500000000000000" pitchFamily="2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94007" y="4671695"/>
            <a:ext cx="4761653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>
                <a:solidFill>
                  <a:srgbClr val="DB38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pic>
        <p:nvPicPr>
          <p:cNvPr id="12" name="图片 11" descr="java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3200" y="3263265"/>
            <a:ext cx="3324013" cy="3388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标题和内容"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0000">
              <a:srgbClr val="F6F6F6"/>
            </a:gs>
            <a:gs pos="100000">
              <a:srgbClr val="F6F6F6">
                <a:lumMod val="80000"/>
              </a:srgbClr>
            </a:gs>
          </a:gsLst>
          <a:lin ang="70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0" descr="#wm#_48_07_*Z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857867" y="1779812"/>
            <a:ext cx="2035092" cy="1529573"/>
          </a:xfrm>
          <a:prstGeom prst="ellipse">
            <a:avLst/>
          </a:prstGeom>
          <a:solidFill>
            <a:srgbClr val="1A87CA">
              <a:alpha val="86000"/>
            </a:srgbClr>
          </a:solidFill>
          <a:ln>
            <a:noFill/>
          </a:ln>
          <a:effectLst/>
        </p:spPr>
        <p:txBody>
          <a:bodyPr wrap="square"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7200" b="1" kern="0" dirty="0">
                <a:latin typeface="zihun35hao-jindianyahei" panose="00000500000000000000" pitchFamily="2" charset="-122"/>
                <a:ea typeface="zihun35hao-jindianyahei" panose="00000500000000000000" pitchFamily="2" charset="-122"/>
                <a:cs typeface="Times New Roman" panose="02020603050405020304" pitchFamily="18" charset="0"/>
                <a:sym typeface="zihun35hao-jindianyahei" panose="00000500000000000000" pitchFamily="2" charset="-122"/>
              </a:rPr>
              <a:t>目</a:t>
            </a:r>
            <a:endParaRPr lang="zh-CN" altLang="zh-CN" sz="7200" b="1" kern="0" dirty="0">
              <a:latin typeface="zihun35hao-jindianyahei" panose="00000500000000000000" pitchFamily="2" charset="-122"/>
              <a:ea typeface="zihun35hao-jindianyahei" panose="00000500000000000000" pitchFamily="2" charset="-122"/>
              <a:cs typeface="Times New Roman" panose="02020603050405020304" pitchFamily="18" charset="0"/>
              <a:sym typeface="zihun35hao-jindianyahei" panose="00000500000000000000" pitchFamily="2" charset="-122"/>
            </a:endParaRPr>
          </a:p>
        </p:txBody>
      </p:sp>
      <p:sp>
        <p:nvSpPr>
          <p:cNvPr id="26" name="MH_Others_11" descr="#wm#_48_07_*Z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275719" y="2921186"/>
            <a:ext cx="1234475" cy="927828"/>
          </a:xfrm>
          <a:prstGeom prst="ellipse">
            <a:avLst/>
          </a:prstGeom>
          <a:solidFill>
            <a:srgbClr val="1A87CA">
              <a:alpha val="30000"/>
            </a:srgbClr>
          </a:solidFill>
          <a:ln>
            <a:noFill/>
          </a:ln>
          <a:effectLst/>
        </p:spPr>
        <p:txBody>
          <a:bodyPr wrap="square"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4400" kern="0" dirty="0">
                <a:latin typeface="zihun35hao-jindianyahei" panose="00000500000000000000" pitchFamily="2" charset="-122"/>
                <a:ea typeface="zihun35hao-jindianyahei" panose="00000500000000000000" pitchFamily="2" charset="-122"/>
                <a:sym typeface="zihun35hao-jindianyahei" panose="00000500000000000000" pitchFamily="2" charset="-122"/>
              </a:rPr>
              <a:t>录</a:t>
            </a:r>
            <a:endParaRPr lang="zh-CN" altLang="zh-CN" sz="4400" kern="0" dirty="0">
              <a:latin typeface="zihun35hao-jindianyahei" panose="00000500000000000000" pitchFamily="2" charset="-122"/>
              <a:ea typeface="zihun35hao-jindianyahei" panose="00000500000000000000" pitchFamily="2" charset="-122"/>
              <a:sym typeface="zihun35hao-jindianyahei" panose="00000500000000000000" pitchFamily="2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3075093" y="5205730"/>
            <a:ext cx="41148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>
                <a:solidFill>
                  <a:srgbClr val="DB38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pic>
        <p:nvPicPr>
          <p:cNvPr id="4" name="图片 3" descr="java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3200" y="3263265"/>
            <a:ext cx="2871893" cy="3388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0000">
              <a:srgbClr val="F6F6F6"/>
            </a:gs>
            <a:gs pos="100000">
              <a:srgbClr val="F6F6F6">
                <a:lumMod val="80000"/>
              </a:srgbClr>
            </a:gs>
          </a:gsLst>
          <a:lin ang="70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0" descr="#wm#_48_07_*Z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800717" y="1733457"/>
            <a:ext cx="2035092" cy="1529573"/>
          </a:xfrm>
          <a:prstGeom prst="ellipse">
            <a:avLst/>
          </a:prstGeom>
          <a:solidFill>
            <a:srgbClr val="1A87CA">
              <a:alpha val="86000"/>
            </a:srgbClr>
          </a:solidFill>
          <a:ln>
            <a:noFill/>
          </a:ln>
          <a:effectLst/>
        </p:spPr>
        <p:txBody>
          <a:bodyPr wrap="square"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7200" b="1" kern="0" dirty="0">
                <a:latin typeface="zihun35hao-jindianyahei" panose="00000500000000000000" pitchFamily="2" charset="-122"/>
                <a:ea typeface="zihun35hao-jindianyahei" panose="00000500000000000000" pitchFamily="2" charset="-122"/>
                <a:cs typeface="Times New Roman" panose="02020603050405020304" pitchFamily="18" charset="0"/>
                <a:sym typeface="zihun35hao-jindianyahei" panose="00000500000000000000" pitchFamily="2" charset="-122"/>
              </a:rPr>
              <a:t>目</a:t>
            </a:r>
            <a:endParaRPr lang="zh-CN" altLang="zh-CN" sz="7200" b="1" kern="0" dirty="0">
              <a:latin typeface="zihun35hao-jindianyahei" panose="00000500000000000000" pitchFamily="2" charset="-122"/>
              <a:ea typeface="zihun35hao-jindianyahei" panose="00000500000000000000" pitchFamily="2" charset="-122"/>
              <a:cs typeface="Times New Roman" panose="02020603050405020304" pitchFamily="18" charset="0"/>
              <a:sym typeface="zihun35hao-jindianyahei" panose="00000500000000000000" pitchFamily="2" charset="-122"/>
            </a:endParaRPr>
          </a:p>
        </p:txBody>
      </p:sp>
      <p:sp>
        <p:nvSpPr>
          <p:cNvPr id="26" name="MH_Others_11" descr="#wm#_48_07_*Z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275719" y="2921186"/>
            <a:ext cx="1234475" cy="927828"/>
          </a:xfrm>
          <a:prstGeom prst="ellipse">
            <a:avLst/>
          </a:prstGeom>
          <a:solidFill>
            <a:srgbClr val="1A87CA">
              <a:alpha val="30000"/>
            </a:srgbClr>
          </a:solidFill>
          <a:ln>
            <a:noFill/>
          </a:ln>
          <a:effectLst/>
        </p:spPr>
        <p:txBody>
          <a:bodyPr wrap="square"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4400" kern="0" dirty="0">
                <a:latin typeface="zihun35hao-jindianyahei" panose="00000500000000000000" pitchFamily="2" charset="-122"/>
                <a:ea typeface="zihun35hao-jindianyahei" panose="00000500000000000000" pitchFamily="2" charset="-122"/>
                <a:sym typeface="zihun35hao-jindianyahei" panose="00000500000000000000" pitchFamily="2" charset="-122"/>
              </a:rPr>
              <a:t>录</a:t>
            </a:r>
            <a:endParaRPr lang="zh-CN" altLang="zh-CN" sz="4400" kern="0" dirty="0">
              <a:latin typeface="zihun35hao-jindianyahei" panose="00000500000000000000" pitchFamily="2" charset="-122"/>
              <a:ea typeface="zihun35hao-jindianyahei" panose="00000500000000000000" pitchFamily="2" charset="-122"/>
              <a:sym typeface="zihun35hao-jindianyahei" panose="00000500000000000000" pitchFamily="2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3075093" y="5205730"/>
            <a:ext cx="41148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>
                <a:solidFill>
                  <a:srgbClr val="DB38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pic>
        <p:nvPicPr>
          <p:cNvPr id="4" name="图片 3" descr="javalogo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03200" y="3263265"/>
            <a:ext cx="2871893" cy="3388360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933353" y="747395"/>
            <a:ext cx="4345093" cy="596900"/>
          </a:xfrm>
        </p:spPr>
        <p:txBody>
          <a:bodyPr vert="horz" lIns="90000" tIns="46800" rIns="90000" bIns="46800" rtlCol="0">
            <a:noAutofit/>
          </a:bodyPr>
          <a:lstStyle>
            <a:lvl1pPr marL="0" indent="0">
              <a:buNone/>
              <a:defRPr sz="2800" b="1">
                <a:solidFill>
                  <a:srgbClr val="1A87CA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目录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872989" y="750206"/>
            <a:ext cx="739775" cy="4413537"/>
            <a:chOff x="6158612" y="1197246"/>
            <a:chExt cx="554831" cy="4413537"/>
          </a:xfrm>
        </p:grpSpPr>
        <p:grpSp>
          <p:nvGrpSpPr>
            <p:cNvPr id="13" name="组合 12"/>
            <p:cNvGrpSpPr/>
            <p:nvPr/>
          </p:nvGrpSpPr>
          <p:grpSpPr>
            <a:xfrm>
              <a:off x="6158612" y="1197246"/>
              <a:ext cx="554831" cy="767715"/>
              <a:chOff x="7430736" y="1051915"/>
              <a:chExt cx="554831" cy="767715"/>
            </a:xfrm>
          </p:grpSpPr>
          <p:sp>
            <p:nvSpPr>
              <p:cNvPr id="14" name="椭圆 1"/>
              <p:cNvSpPr>
                <a:spLocks noChangeArrowheads="1"/>
              </p:cNvSpPr>
              <p:nvPr/>
            </p:nvSpPr>
            <p:spPr bwMode="auto">
              <a:xfrm>
                <a:off x="7430736" y="1051915"/>
                <a:ext cx="554831" cy="767715"/>
              </a:xfrm>
              <a:prstGeom prst="ellipse">
                <a:avLst/>
              </a:prstGeom>
              <a:solidFill>
                <a:srgbClr val="1A87CA"/>
              </a:solidFill>
              <a:ln w="19050"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bg1"/>
                  </a:solidFill>
                  <a:latin typeface="zihun35hao-jindianyahei" panose="00000500000000000000" pitchFamily="2" charset="-122"/>
                  <a:ea typeface="zihun35hao-jindianyahei" panose="00000500000000000000" pitchFamily="2" charset="-122"/>
                  <a:sym typeface="zihun35hao-jindianyahei" panose="00000500000000000000" pitchFamily="2" charset="-122"/>
                </a:endParaRPr>
              </a:p>
            </p:txBody>
          </p:sp>
          <p:sp>
            <p:nvSpPr>
              <p:cNvPr id="15" name="TextBox 32"/>
              <p:cNvSpPr txBox="1">
                <a:spLocks noChangeArrowheads="1"/>
              </p:cNvSpPr>
              <p:nvPr/>
            </p:nvSpPr>
            <p:spPr bwMode="auto">
              <a:xfrm>
                <a:off x="7493929" y="1134371"/>
                <a:ext cx="441960" cy="5835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dirty="0">
                    <a:solidFill>
                      <a:schemeClr val="bg1"/>
                    </a:solidFill>
                    <a:latin typeface="zihun35hao-jindianyahei" panose="00000500000000000000" pitchFamily="2" charset="-122"/>
                    <a:ea typeface="zihun35hao-jindianyahei" panose="00000500000000000000" pitchFamily="2" charset="-122"/>
                    <a:sym typeface="zihun35hao-jindianyahei" panose="00000500000000000000" pitchFamily="2" charset="-122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zihun35hao-jindianyahei" panose="00000500000000000000" pitchFamily="2" charset="-122"/>
                  <a:ea typeface="zihun35hao-jindianyahei" panose="00000500000000000000" pitchFamily="2" charset="-122"/>
                  <a:sym typeface="zihun35hao-jindianyahei" panose="00000500000000000000" pitchFamily="2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6158612" y="2412520"/>
              <a:ext cx="554831" cy="767715"/>
              <a:chOff x="7430736" y="2342072"/>
              <a:chExt cx="554831" cy="767715"/>
            </a:xfrm>
          </p:grpSpPr>
          <p:sp>
            <p:nvSpPr>
              <p:cNvPr id="24" name="椭圆 1"/>
              <p:cNvSpPr>
                <a:spLocks noChangeArrowheads="1"/>
              </p:cNvSpPr>
              <p:nvPr/>
            </p:nvSpPr>
            <p:spPr bwMode="auto">
              <a:xfrm>
                <a:off x="7430736" y="2342072"/>
                <a:ext cx="554831" cy="767715"/>
              </a:xfrm>
              <a:prstGeom prst="ellipse">
                <a:avLst/>
              </a:prstGeom>
              <a:solidFill>
                <a:srgbClr val="DB380D"/>
              </a:solidFill>
              <a:ln w="19050"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bg1"/>
                  </a:solidFill>
                  <a:latin typeface="zihun35hao-jindianyahei" panose="00000500000000000000" pitchFamily="2" charset="-122"/>
                  <a:ea typeface="zihun35hao-jindianyahei" panose="00000500000000000000" pitchFamily="2" charset="-122"/>
                  <a:sym typeface="zihun35hao-jindianyahei" panose="00000500000000000000" pitchFamily="2" charset="-122"/>
                </a:endParaRPr>
              </a:p>
            </p:txBody>
          </p:sp>
          <p:sp>
            <p:nvSpPr>
              <p:cNvPr id="28" name="TextBox 32"/>
              <p:cNvSpPr txBox="1">
                <a:spLocks noChangeArrowheads="1"/>
              </p:cNvSpPr>
              <p:nvPr/>
            </p:nvSpPr>
            <p:spPr bwMode="auto">
              <a:xfrm>
                <a:off x="7493929" y="2424528"/>
                <a:ext cx="441960" cy="5835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dirty="0">
                    <a:solidFill>
                      <a:schemeClr val="bg1"/>
                    </a:solidFill>
                    <a:latin typeface="zihun35hao-jindianyahei" panose="00000500000000000000" pitchFamily="2" charset="-122"/>
                    <a:ea typeface="zihun35hao-jindianyahei" panose="00000500000000000000" pitchFamily="2" charset="-122"/>
                    <a:sym typeface="zihun35hao-jindianyahei" panose="00000500000000000000" pitchFamily="2" charset="-122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zihun35hao-jindianyahei" panose="00000500000000000000" pitchFamily="2" charset="-122"/>
                  <a:ea typeface="zihun35hao-jindianyahei" panose="00000500000000000000" pitchFamily="2" charset="-122"/>
                  <a:sym typeface="zihun35hao-jindianyahei" panose="00000500000000000000" pitchFamily="2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6158612" y="3627793"/>
              <a:ext cx="554831" cy="767715"/>
              <a:chOff x="7430736" y="3685272"/>
              <a:chExt cx="554831" cy="767715"/>
            </a:xfrm>
          </p:grpSpPr>
          <p:sp>
            <p:nvSpPr>
              <p:cNvPr id="30" name="椭圆 1"/>
              <p:cNvSpPr>
                <a:spLocks noChangeArrowheads="1"/>
              </p:cNvSpPr>
              <p:nvPr/>
            </p:nvSpPr>
            <p:spPr bwMode="auto">
              <a:xfrm>
                <a:off x="7430736" y="3685272"/>
                <a:ext cx="554831" cy="767715"/>
              </a:xfrm>
              <a:prstGeom prst="ellipse">
                <a:avLst/>
              </a:prstGeom>
              <a:solidFill>
                <a:srgbClr val="FBB404"/>
              </a:solidFill>
              <a:ln w="19050"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bg1"/>
                  </a:solidFill>
                  <a:latin typeface="zihun35hao-jindianyahei" panose="00000500000000000000" pitchFamily="2" charset="-122"/>
                  <a:ea typeface="zihun35hao-jindianyahei" panose="00000500000000000000" pitchFamily="2" charset="-122"/>
                  <a:sym typeface="zihun35hao-jindianyahei" panose="00000500000000000000" pitchFamily="2" charset="-122"/>
                </a:endParaRPr>
              </a:p>
            </p:txBody>
          </p:sp>
          <p:sp>
            <p:nvSpPr>
              <p:cNvPr id="31" name="TextBox 32"/>
              <p:cNvSpPr txBox="1">
                <a:spLocks noChangeArrowheads="1"/>
              </p:cNvSpPr>
              <p:nvPr/>
            </p:nvSpPr>
            <p:spPr bwMode="auto">
              <a:xfrm>
                <a:off x="7493929" y="3767729"/>
                <a:ext cx="441960" cy="5835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dirty="0">
                    <a:solidFill>
                      <a:schemeClr val="bg1"/>
                    </a:solidFill>
                    <a:latin typeface="zihun35hao-jindianyahei" panose="00000500000000000000" pitchFamily="2" charset="-122"/>
                    <a:ea typeface="zihun35hao-jindianyahei" panose="00000500000000000000" pitchFamily="2" charset="-122"/>
                    <a:sym typeface="zihun35hao-jindianyahei" panose="00000500000000000000" pitchFamily="2" charset="-122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zihun35hao-jindianyahei" panose="00000500000000000000" pitchFamily="2" charset="-122"/>
                  <a:ea typeface="zihun35hao-jindianyahei" panose="00000500000000000000" pitchFamily="2" charset="-122"/>
                  <a:sym typeface="zihun35hao-jindianyahei" panose="00000500000000000000" pitchFamily="2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6158612" y="4843068"/>
              <a:ext cx="554831" cy="767715"/>
              <a:chOff x="7430736" y="5034475"/>
              <a:chExt cx="554831" cy="767715"/>
            </a:xfrm>
          </p:grpSpPr>
          <p:sp>
            <p:nvSpPr>
              <p:cNvPr id="33" name="椭圆 1"/>
              <p:cNvSpPr>
                <a:spLocks noChangeArrowheads="1"/>
              </p:cNvSpPr>
              <p:nvPr/>
            </p:nvSpPr>
            <p:spPr bwMode="auto">
              <a:xfrm>
                <a:off x="7430736" y="5034475"/>
                <a:ext cx="554831" cy="767715"/>
              </a:xfrm>
              <a:prstGeom prst="ellipse">
                <a:avLst/>
              </a:prstGeom>
              <a:solidFill>
                <a:srgbClr val="74A1FC"/>
              </a:solidFill>
              <a:ln w="19050"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bg1"/>
                  </a:solidFill>
                  <a:latin typeface="zihun35hao-jindianyahei" panose="00000500000000000000" pitchFamily="2" charset="-122"/>
                  <a:ea typeface="zihun35hao-jindianyahei" panose="00000500000000000000" pitchFamily="2" charset="-122"/>
                  <a:sym typeface="zihun35hao-jindianyahei" panose="00000500000000000000" pitchFamily="2" charset="-122"/>
                </a:endParaRPr>
              </a:p>
            </p:txBody>
          </p:sp>
          <p:sp>
            <p:nvSpPr>
              <p:cNvPr id="34" name="TextBox 32"/>
              <p:cNvSpPr txBox="1">
                <a:spLocks noChangeArrowheads="1"/>
              </p:cNvSpPr>
              <p:nvPr/>
            </p:nvSpPr>
            <p:spPr bwMode="auto">
              <a:xfrm>
                <a:off x="7493929" y="5116931"/>
                <a:ext cx="441960" cy="5835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dirty="0">
                    <a:solidFill>
                      <a:schemeClr val="bg1"/>
                    </a:solidFill>
                    <a:latin typeface="zihun35hao-jindianyahei" panose="00000500000000000000" pitchFamily="2" charset="-122"/>
                    <a:ea typeface="zihun35hao-jindianyahei" panose="00000500000000000000" pitchFamily="2" charset="-122"/>
                    <a:sym typeface="zihun35hao-jindianyahei" panose="00000500000000000000" pitchFamily="2" charset="-122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zihun35hao-jindianyahei" panose="00000500000000000000" pitchFamily="2" charset="-122"/>
                  <a:ea typeface="zihun35hao-jindianyahei" panose="00000500000000000000" pitchFamily="2" charset="-122"/>
                  <a:sym typeface="zihun35hao-jindianyahei" panose="00000500000000000000" pitchFamily="2" charset="-122"/>
                </a:endParaRPr>
              </a:p>
            </p:txBody>
          </p:sp>
        </p:grpSp>
      </p:grpSp>
      <p:sp>
        <p:nvSpPr>
          <p:cNvPr id="35" name="内容占位符 34"/>
          <p:cNvSpPr>
            <a:spLocks noGrp="1"/>
          </p:cNvSpPr>
          <p:nvPr>
            <p:ph idx="13" hasCustomPrompt="1"/>
            <p:custDataLst>
              <p:tags r:id="rId4"/>
            </p:custDataLst>
          </p:nvPr>
        </p:nvSpPr>
        <p:spPr>
          <a:xfrm>
            <a:off x="6933353" y="1967230"/>
            <a:ext cx="4345093" cy="596900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defRPr kumimoji="0" sz="2800" b="1" i="0" u="none" strike="noStrike" kern="1200" cap="none" spc="150" normalizeH="0" baseline="0" noProof="1" dirty="0">
                <a:solidFill>
                  <a:srgbClr val="1A87CA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目录</a:t>
            </a:r>
            <a:endParaRPr>
              <a:sym typeface="+mn-ea"/>
            </a:endParaRPr>
          </a:p>
        </p:txBody>
      </p:sp>
      <p:sp>
        <p:nvSpPr>
          <p:cNvPr id="36" name="内容占位符 35"/>
          <p:cNvSpPr>
            <a:spLocks noGrp="1"/>
          </p:cNvSpPr>
          <p:nvPr>
            <p:ph idx="14" hasCustomPrompt="1"/>
            <p:custDataLst>
              <p:tags r:id="rId5"/>
            </p:custDataLst>
          </p:nvPr>
        </p:nvSpPr>
        <p:spPr>
          <a:xfrm>
            <a:off x="6913880" y="3176270"/>
            <a:ext cx="4345093" cy="596900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defRPr kumimoji="0" sz="2800" b="1" i="0" u="none" strike="noStrike" kern="1200" cap="none" spc="150" normalizeH="0" baseline="0" noProof="1" dirty="0">
                <a:solidFill>
                  <a:srgbClr val="1A87CA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目录</a:t>
            </a:r>
            <a:endParaRPr>
              <a:sym typeface="+mn-ea"/>
            </a:endParaRPr>
          </a:p>
        </p:txBody>
      </p:sp>
      <p:sp>
        <p:nvSpPr>
          <p:cNvPr id="37" name="内容占位符 36"/>
          <p:cNvSpPr>
            <a:spLocks noGrp="1"/>
          </p:cNvSpPr>
          <p:nvPr>
            <p:ph idx="15" hasCustomPrompt="1"/>
            <p:custDataLst>
              <p:tags r:id="rId6"/>
            </p:custDataLst>
          </p:nvPr>
        </p:nvSpPr>
        <p:spPr>
          <a:xfrm>
            <a:off x="6913880" y="4389120"/>
            <a:ext cx="4345093" cy="596900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defRPr kumimoji="0" sz="2800" b="1" i="0" u="none" strike="noStrike" kern="1200" cap="none" spc="150" normalizeH="0" baseline="0" noProof="1" dirty="0">
                <a:solidFill>
                  <a:srgbClr val="1A87CA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目录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76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75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tags" Target="../tags/tag7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tags" Target="../tags/tag78.xml"/><Relationship Id="rId10" Type="http://schemas.openxmlformats.org/officeDocument/2006/relationships/slideLayout" Target="../slideLayouts/slideLayout28.xml"/><Relationship Id="rId19" Type="http://schemas.openxmlformats.org/officeDocument/2006/relationships/tags" Target="../tags/tag74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ags" Target="../tags/tag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2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84" r:id="rId18"/>
  </p:sldLayoutIdLst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9"/>
    </p:custDataLst>
    <p:extLst>
      <p:ext uri="{BB962C8B-B14F-4D97-AF65-F5344CB8AC3E}">
        <p14:creationId xmlns:p14="http://schemas.microsoft.com/office/powerpoint/2010/main" val="309257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.pn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2800" dirty="0">
                <a:sym typeface="+mn-ea"/>
              </a:rPr>
              <a:t>在软件开发中，要尽量根据设计原则开发程序，</a:t>
            </a:r>
            <a:r>
              <a:rPr lang="zh-CN" sz="2800" dirty="0">
                <a:sym typeface="+mn-ea"/>
              </a:rPr>
              <a:t>从而</a:t>
            </a:r>
            <a:r>
              <a:rPr sz="2800" dirty="0">
                <a:sym typeface="+mn-ea"/>
              </a:rPr>
              <a:t>提高软件系统的可维护性和可复用性，增加软件的可扩展性和灵活性</a:t>
            </a:r>
            <a:r>
              <a:rPr lang="zh-CN" sz="2800" dirty="0">
                <a:sym typeface="+mn-ea"/>
              </a:rPr>
              <a:t>，提</a:t>
            </a:r>
            <a:r>
              <a:rPr sz="2800" dirty="0">
                <a:sym typeface="+mn-ea"/>
              </a:rPr>
              <a:t>高软件开发效率、节约软件开发成本和维护成本。</a:t>
            </a:r>
          </a:p>
          <a:p>
            <a:pPr lvl="0"/>
            <a:r>
              <a:rPr sz="2800" dirty="0">
                <a:sym typeface="+mn-ea"/>
              </a:rPr>
              <a:t>面向对象有七大设计原则：</a:t>
            </a:r>
            <a:r>
              <a:rPr sz="2800" dirty="0">
                <a:solidFill>
                  <a:srgbClr val="FF9800"/>
                </a:solidFill>
                <a:sym typeface="+mn-ea"/>
              </a:rPr>
              <a:t>单一职责原则、开闭原则、里氏替换原则、依赖倒置原则、接口隔离原则、合成复用原则、迪米特法则</a:t>
            </a:r>
            <a:r>
              <a:rPr sz="2800" dirty="0">
                <a:sym typeface="+mn-ea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3253" y="267584"/>
            <a:ext cx="4593222" cy="710067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Arial Unicode MS" panose="020B0604020202020204" charset="-122"/>
                <a:sym typeface="+mn-ea"/>
              </a:rPr>
              <a:t>面向对象设计</a:t>
            </a:r>
            <a:r>
              <a:rPr lang="zh-CN" altLang="en-US" dirty="0">
                <a:latin typeface="Arial Unicode MS" panose="020B0604020202020204" charset="-122"/>
                <a:sym typeface="+mn-ea"/>
              </a:rPr>
              <a:t>原则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新的需求</a:t>
            </a:r>
            <a:r>
              <a:rPr lang="en-US" altLang="zh-CN">
                <a:latin typeface="Times New Roman" panose="02020603050405020304" pitchFamily="18" charset="0"/>
              </a:rPr>
              <a:t>……</a:t>
            </a:r>
            <a:endParaRPr lang="en-US" altLang="zh-CN"/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2782889" y="2716213"/>
            <a:ext cx="70564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6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需要手去开关抽屉，冰箱</a:t>
            </a:r>
            <a:r>
              <a:rPr lang="zh-CN" altLang="zh-CN" sz="36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……</a:t>
            </a:r>
            <a:r>
              <a:rPr lang="zh-CN" altLang="zh-CN" sz="36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3503613" y="3848100"/>
            <a:ext cx="44561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6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我们只好去修改程序</a:t>
            </a:r>
            <a:r>
              <a:rPr lang="en-US" altLang="zh-CN" sz="36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3648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/>
      <p:bldP spid="1464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424113" y="0"/>
            <a:ext cx="7772400" cy="1143000"/>
          </a:xfrm>
        </p:spPr>
        <p:txBody>
          <a:bodyPr/>
          <a:lstStyle/>
          <a:p>
            <a:r>
              <a:rPr lang="zh-CN" altLang="en-US"/>
              <a:t>解决新的需求：修改设计</a:t>
            </a:r>
          </a:p>
        </p:txBody>
      </p:sp>
      <p:sp>
        <p:nvSpPr>
          <p:cNvPr id="147459" name="Rectangle 1027"/>
          <p:cNvSpPr>
            <a:spLocks noChangeArrowheads="1"/>
          </p:cNvSpPr>
          <p:nvPr/>
        </p:nvSpPr>
        <p:spPr bwMode="auto">
          <a:xfrm>
            <a:off x="5808663" y="1484313"/>
            <a:ext cx="4572000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public class Hand {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public Door door;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public Drawer drawer;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void do(int item)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{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switch (item){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case 1: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if (door.isOpen())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door.close();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else   door.open();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break;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case 2: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	    if (drawer.isOpen())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drawer.close();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else  drawer.open();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break; 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}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}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47460" name="Rectangle 1028"/>
          <p:cNvSpPr>
            <a:spLocks noChangeArrowheads="1"/>
          </p:cNvSpPr>
          <p:nvPr/>
        </p:nvSpPr>
        <p:spPr bwMode="auto">
          <a:xfrm>
            <a:off x="1631950" y="4149725"/>
            <a:ext cx="50419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public class SmartTest {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public static void main(String[] args) {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Hand myHand = new Hand();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myHand.door = new Door();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en-US" altLang="zh-CN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myHand.do(1);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}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47461" name="Rectangle 1029"/>
          <p:cNvSpPr>
            <a:spLocks noChangeArrowheads="1"/>
          </p:cNvSpPr>
          <p:nvPr/>
        </p:nvSpPr>
        <p:spPr bwMode="auto">
          <a:xfrm>
            <a:off x="3281364" y="5805489"/>
            <a:ext cx="61483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zh-CN" sz="3600" b="1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手被改了！</a:t>
            </a:r>
            <a:endParaRPr lang="zh-CN" altLang="en-US" sz="3600" b="1" i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3600" b="1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主（使用手）程序也被改了！</a:t>
            </a:r>
          </a:p>
        </p:txBody>
      </p:sp>
      <p:graphicFrame>
        <p:nvGraphicFramePr>
          <p:cNvPr id="147463" name="Object 1031"/>
          <p:cNvGraphicFramePr>
            <a:graphicFrameLocks noGrp="1" noChangeAspect="1"/>
          </p:cNvGraphicFramePr>
          <p:nvPr>
            <p:ph idx="1"/>
          </p:nvPr>
        </p:nvGraphicFramePr>
        <p:xfrm>
          <a:off x="1524000" y="1052514"/>
          <a:ext cx="4356100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位图图像" r:id="rId3" imgW="3638095" imgH="2448267" progId="Paint.Picture">
                  <p:embed/>
                </p:oleObj>
              </mc:Choice>
              <mc:Fallback>
                <p:oleObj name="位图图像" r:id="rId3" imgW="3638095" imgH="24482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52514"/>
                        <a:ext cx="4356100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764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/>
      <p:bldP spid="1474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8213" y="333375"/>
            <a:ext cx="7772400" cy="1143000"/>
          </a:xfrm>
        </p:spPr>
        <p:txBody>
          <a:bodyPr/>
          <a:lstStyle/>
          <a:p>
            <a:r>
              <a:rPr lang="zh-CN" altLang="en-US"/>
              <a:t>符合</a:t>
            </a:r>
            <a:r>
              <a:rPr lang="en-US" altLang="zh-CN"/>
              <a:t>OCP</a:t>
            </a:r>
            <a:r>
              <a:rPr lang="zh-CN" altLang="en-US"/>
              <a:t>的设计方案</a:t>
            </a:r>
          </a:p>
        </p:txBody>
      </p:sp>
      <p:sp>
        <p:nvSpPr>
          <p:cNvPr id="148484" name="Rectangle 1028"/>
          <p:cNvSpPr>
            <a:spLocks noChangeArrowheads="1"/>
          </p:cNvSpPr>
          <p:nvPr/>
        </p:nvSpPr>
        <p:spPr bwMode="auto">
          <a:xfrm>
            <a:off x="6816726" y="1844675"/>
            <a:ext cx="309562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public interface Excutable</a:t>
            </a:r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{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public boolean isOpen();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public void open();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public void close();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graphicFrame>
        <p:nvGraphicFramePr>
          <p:cNvPr id="148485" name="Object 1029"/>
          <p:cNvGraphicFramePr>
            <a:graphicFrameLocks noGrp="1" noChangeAspect="1"/>
          </p:cNvGraphicFramePr>
          <p:nvPr>
            <p:ph idx="1"/>
          </p:nvPr>
        </p:nvGraphicFramePr>
        <p:xfrm>
          <a:off x="1524000" y="1700214"/>
          <a:ext cx="5003800" cy="424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位图图像" r:id="rId3" imgW="4142857" imgH="3304762" progId="Paint.Picture">
                  <p:embed/>
                </p:oleObj>
              </mc:Choice>
              <mc:Fallback>
                <p:oleObj name="位图图像" r:id="rId3" imgW="4142857" imgH="330476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00214"/>
                        <a:ext cx="5003800" cy="424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16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8213" y="188913"/>
            <a:ext cx="7772400" cy="1143000"/>
          </a:xfrm>
        </p:spPr>
        <p:txBody>
          <a:bodyPr/>
          <a:lstStyle/>
          <a:p>
            <a:r>
              <a:rPr lang="zh-CN" altLang="en-US"/>
              <a:t>新的实现</a:t>
            </a:r>
          </a:p>
        </p:txBody>
      </p:sp>
      <p:sp>
        <p:nvSpPr>
          <p:cNvPr id="149507" name="Rectangle 1027"/>
          <p:cNvSpPr>
            <a:spLocks noChangeArrowheads="1"/>
          </p:cNvSpPr>
          <p:nvPr/>
        </p:nvSpPr>
        <p:spPr bwMode="auto">
          <a:xfrm>
            <a:off x="1631950" y="1628776"/>
            <a:ext cx="4572000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public </a:t>
            </a:r>
            <a:r>
              <a:rPr lang="en-US" altLang="zh-CN" sz="1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class Door</a:t>
            </a:r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implements Excutable</a:t>
            </a:r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{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private boolean _isOpen = false;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public boolean isOpen() {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return _isOpen;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}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public void open() {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_isOpen = true;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}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public void close() {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_isOpen = false;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}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49508" name="Rectangle 1028"/>
          <p:cNvSpPr>
            <a:spLocks noChangeArrowheads="1"/>
          </p:cNvSpPr>
          <p:nvPr/>
        </p:nvSpPr>
        <p:spPr bwMode="auto">
          <a:xfrm>
            <a:off x="1884364" y="4449763"/>
            <a:ext cx="2987675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public </a:t>
            </a:r>
            <a:r>
              <a:rPr lang="en-US" altLang="zh-CN" sz="1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class Hand</a:t>
            </a:r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{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public Excutable item;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sz="1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void do()</a:t>
            </a:r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{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if (item.isOpen())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item.close();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else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item.open();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}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49509" name="Rectangle 1029"/>
          <p:cNvSpPr>
            <a:spLocks noChangeArrowheads="1"/>
          </p:cNvSpPr>
          <p:nvPr/>
        </p:nvSpPr>
        <p:spPr bwMode="auto">
          <a:xfrm>
            <a:off x="6024564" y="1628776"/>
            <a:ext cx="4752975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public </a:t>
            </a:r>
            <a:r>
              <a:rPr lang="en-US" altLang="zh-CN" sz="1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class Drawer</a:t>
            </a:r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implements Excutable</a:t>
            </a:r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{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private boolean _isOpen = false;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public boolean isOpen() {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return _isOpen;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}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public void open() {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_isOpen = true;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}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public void close() {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_isOpen = false;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}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49510" name="Rectangle 1030"/>
          <p:cNvSpPr>
            <a:spLocks noChangeArrowheads="1"/>
          </p:cNvSpPr>
          <p:nvPr/>
        </p:nvSpPr>
        <p:spPr bwMode="auto">
          <a:xfrm>
            <a:off x="5303838" y="4797425"/>
            <a:ext cx="45720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public class SmartTest {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public static void main(String[] args) {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Hand myHand = new Hand();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myHand.item = new Door();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en-US" altLang="zh-CN" sz="1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myHand.do();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}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226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35" name="Object 1031"/>
          <p:cNvGraphicFramePr>
            <a:graphicFrameLocks noGrp="1" noChangeAspect="1"/>
          </p:cNvGraphicFramePr>
          <p:nvPr>
            <p:ph idx="1"/>
          </p:nvPr>
        </p:nvGraphicFramePr>
        <p:xfrm>
          <a:off x="1524001" y="1989139"/>
          <a:ext cx="3851275" cy="431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位图图像" r:id="rId3" imgW="5772956" imgH="3296110" progId="Paint.Picture">
                  <p:embed/>
                </p:oleObj>
              </mc:Choice>
              <mc:Fallback>
                <p:oleObj name="位图图像" r:id="rId3" imgW="5772956" imgH="32961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989139"/>
                        <a:ext cx="3851275" cy="431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0" name="Rectangle 1026"/>
          <p:cNvSpPr>
            <a:spLocks noChangeArrowheads="1"/>
          </p:cNvSpPr>
          <p:nvPr/>
        </p:nvSpPr>
        <p:spPr bwMode="auto">
          <a:xfrm>
            <a:off x="5375276" y="3644901"/>
            <a:ext cx="5292725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public </a:t>
            </a:r>
            <a:r>
              <a:rPr lang="en-US" altLang="zh-CN" sz="1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class Refrigerator</a:t>
            </a:r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implements Excutable</a:t>
            </a:r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{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private boolean _isOpen = false;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public boolean isOpen() {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return _isOpen;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}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public void open() {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_isOpen = true;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}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public void close() {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_isOpen = false;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}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50531" name="Rectangle 1027"/>
          <p:cNvSpPr>
            <a:spLocks noGrp="1" noChangeArrowheads="1"/>
          </p:cNvSpPr>
          <p:nvPr>
            <p:ph type="title"/>
          </p:nvPr>
        </p:nvSpPr>
        <p:spPr>
          <a:xfrm>
            <a:off x="2208213" y="188913"/>
            <a:ext cx="7772400" cy="792162"/>
          </a:xfrm>
        </p:spPr>
        <p:txBody>
          <a:bodyPr/>
          <a:lstStyle/>
          <a:p>
            <a:r>
              <a:rPr lang="zh-CN" altLang="en-US"/>
              <a:t>新的需求</a:t>
            </a:r>
            <a:r>
              <a:rPr lang="en-US" altLang="zh-CN">
                <a:latin typeface="Times New Roman" panose="02020603050405020304" pitchFamily="18" charset="0"/>
              </a:rPr>
              <a:t>……</a:t>
            </a:r>
            <a:endParaRPr lang="en-US" altLang="zh-CN"/>
          </a:p>
        </p:txBody>
      </p:sp>
      <p:sp>
        <p:nvSpPr>
          <p:cNvPr id="150532" name="Text Box 1028"/>
          <p:cNvSpPr txBox="1">
            <a:spLocks noChangeArrowheads="1"/>
          </p:cNvSpPr>
          <p:nvPr/>
        </p:nvSpPr>
        <p:spPr bwMode="auto">
          <a:xfrm>
            <a:off x="3287714" y="908050"/>
            <a:ext cx="5545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6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需要手去开关冰箱</a:t>
            </a:r>
            <a:r>
              <a:rPr lang="zh-CN" altLang="zh-CN" sz="36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……</a:t>
            </a:r>
            <a:r>
              <a:rPr lang="zh-CN" altLang="zh-CN" sz="36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  <p:sp>
        <p:nvSpPr>
          <p:cNvPr id="150534" name="Rectangle 1030"/>
          <p:cNvSpPr>
            <a:spLocks noChangeArrowheads="1"/>
          </p:cNvSpPr>
          <p:nvPr/>
        </p:nvSpPr>
        <p:spPr bwMode="auto">
          <a:xfrm>
            <a:off x="5843588" y="1916113"/>
            <a:ext cx="4824412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为冰箱实现</a:t>
            </a:r>
            <a:r>
              <a:rPr lang="en-US" altLang="zh-CN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Excutable</a:t>
            </a:r>
            <a:r>
              <a:rPr lang="zh-CN" altLang="en-US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接口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不需要修改任何原有的设计和代码</a:t>
            </a:r>
          </a:p>
        </p:txBody>
      </p:sp>
    </p:spTree>
    <p:extLst>
      <p:ext uri="{BB962C8B-B14F-4D97-AF65-F5344CB8AC3E}">
        <p14:creationId xmlns:p14="http://schemas.microsoft.com/office/powerpoint/2010/main" val="381912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/>
      <p:bldP spid="150532" grpId="0"/>
      <p:bldP spid="1505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2800" dirty="0">
                <a:sym typeface="+mn-ea"/>
              </a:rPr>
              <a:t>开闭原则是面向对象设计最基本也是</a:t>
            </a:r>
            <a:r>
              <a:rPr sz="2800" dirty="0">
                <a:solidFill>
                  <a:srgbClr val="FF9800"/>
                </a:solidFill>
                <a:sym typeface="+mn-ea"/>
              </a:rPr>
              <a:t>最核心</a:t>
            </a:r>
            <a:r>
              <a:rPr sz="2800" dirty="0">
                <a:sym typeface="+mn-ea"/>
              </a:rPr>
              <a:t>的原则，重要性与优点</a:t>
            </a:r>
            <a:r>
              <a:rPr lang="zh-CN" sz="2800" dirty="0">
                <a:sym typeface="+mn-ea"/>
              </a:rPr>
              <a:t>：</a:t>
            </a:r>
          </a:p>
          <a:p>
            <a:pPr lvl="1"/>
            <a:r>
              <a:rPr sz="2450" dirty="0">
                <a:sym typeface="+mn-ea"/>
              </a:rPr>
              <a:t>软件测试时只需要对扩展的代码进行测试</a:t>
            </a:r>
          </a:p>
          <a:p>
            <a:pPr lvl="1"/>
            <a:r>
              <a:rPr sz="2450" dirty="0">
                <a:sym typeface="+mn-ea"/>
              </a:rPr>
              <a:t>提高代码的可复用性</a:t>
            </a:r>
          </a:p>
          <a:p>
            <a:pPr lvl="1"/>
            <a:r>
              <a:rPr sz="2450" dirty="0">
                <a:sym typeface="+mn-ea"/>
              </a:rPr>
              <a:t>提高代码的可扩展性</a:t>
            </a:r>
          </a:p>
          <a:p>
            <a:pPr lvl="1"/>
            <a:r>
              <a:rPr sz="2450" dirty="0">
                <a:sym typeface="+mn-ea"/>
              </a:rPr>
              <a:t>提高代码的可维护性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3253" y="267584"/>
            <a:ext cx="2387490" cy="710067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Arial Unicode MS" panose="020B0604020202020204" charset="-122"/>
                <a:sym typeface="+mn-ea"/>
              </a:rPr>
              <a:t>开闭</a:t>
            </a:r>
            <a:r>
              <a:rPr lang="zh-CN" altLang="en-US" dirty="0">
                <a:latin typeface="Arial Unicode MS" panose="020B0604020202020204" charset="-122"/>
                <a:sym typeface="+mn-ea"/>
              </a:rPr>
              <a:t>原则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2800" dirty="0">
                <a:solidFill>
                  <a:srgbClr val="FF0000"/>
                </a:solidFill>
                <a:sym typeface="+mn-ea"/>
              </a:rPr>
              <a:t>里氏替换原则</a:t>
            </a:r>
            <a:r>
              <a:rPr sz="2800" dirty="0">
                <a:sym typeface="+mn-ea"/>
              </a:rPr>
              <a:t>（Liskov Substitution Principle，LSP）：继承必须确保父类所拥有的性质在子类中仍然成立。要求将父类对象替换成子类对象后，程序将不会产生任何错误和异常。</a:t>
            </a:r>
          </a:p>
          <a:p>
            <a:pPr lvl="1"/>
            <a:r>
              <a:rPr sz="2450" dirty="0">
                <a:sym typeface="+mn-ea"/>
              </a:rPr>
              <a:t>子类必须完全实现父类的方法；子类可以扩展父类的功能，有自己的个性，但尽量不重写父类的方法。</a:t>
            </a:r>
          </a:p>
          <a:p>
            <a:pPr lvl="1"/>
            <a:r>
              <a:rPr sz="2450" dirty="0">
                <a:sym typeface="+mn-ea"/>
              </a:rPr>
              <a:t>如果违背了里氏替换原则，则</a:t>
            </a:r>
            <a:r>
              <a:rPr lang="zh-CN" sz="2450" dirty="0">
                <a:sym typeface="+mn-ea"/>
              </a:rPr>
              <a:t>子</a:t>
            </a:r>
            <a:r>
              <a:rPr sz="2450" dirty="0">
                <a:sym typeface="+mn-ea"/>
              </a:rPr>
              <a:t>类对象在基类出现的地方会出现运行错误。这时其修正方法是：取消原来的继承关系，重新设计它们之间的关系。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3253" y="267584"/>
            <a:ext cx="3490356" cy="710067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Arial Unicode MS" panose="020B0604020202020204" charset="-122"/>
                <a:sym typeface="+mn-ea"/>
              </a:rPr>
              <a:t>里</a:t>
            </a:r>
            <a:r>
              <a:rPr lang="zh-CN" altLang="en-US" dirty="0">
                <a:latin typeface="Arial Unicode MS" panose="020B0604020202020204" charset="-122"/>
                <a:sym typeface="+mn-ea"/>
              </a:rPr>
              <a:t>式替换原则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zh-CN" sz="2800" dirty="0">
                <a:sym typeface="+mn-ea"/>
              </a:rPr>
              <a:t>例：鸵鸟不是鸟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3253" y="267584"/>
            <a:ext cx="3490356" cy="710067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Arial Unicode MS" panose="020B0604020202020204" charset="-122"/>
                <a:sym typeface="+mn-ea"/>
              </a:rPr>
              <a:t>里</a:t>
            </a:r>
            <a:r>
              <a:rPr lang="zh-CN" altLang="en-US" dirty="0">
                <a:latin typeface="Arial Unicode MS" panose="020B0604020202020204" charset="-122"/>
                <a:sym typeface="+mn-ea"/>
              </a:rPr>
              <a:t>式替换原则</a:t>
            </a:r>
          </a:p>
        </p:txBody>
      </p:sp>
      <p:pic>
        <p:nvPicPr>
          <p:cNvPr id="25" name="图片 25" descr="8-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80" y="2536190"/>
            <a:ext cx="4591685" cy="248412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217160" y="1905635"/>
            <a:ext cx="6137910" cy="3745230"/>
            <a:chOff x="8216" y="3001"/>
            <a:chExt cx="9666" cy="5898"/>
          </a:xfrm>
        </p:grpSpPr>
        <p:pic>
          <p:nvPicPr>
            <p:cNvPr id="26" name="图片 26" descr="8-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84" y="3001"/>
              <a:ext cx="7598" cy="5898"/>
            </a:xfrm>
            <a:prstGeom prst="rect">
              <a:avLst/>
            </a:prstGeom>
          </p:spPr>
        </p:pic>
        <p:sp>
          <p:nvSpPr>
            <p:cNvPr id="3" name="右箭头 2"/>
            <p:cNvSpPr/>
            <p:nvPr/>
          </p:nvSpPr>
          <p:spPr>
            <a:xfrm>
              <a:off x="8216" y="4506"/>
              <a:ext cx="2215" cy="809"/>
            </a:xfrm>
            <a:prstGeom prst="rightArrow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2800" dirty="0">
                <a:solidFill>
                  <a:srgbClr val="FF0000"/>
                </a:solidFill>
                <a:sym typeface="+mn-ea"/>
              </a:rPr>
              <a:t>依赖倒置原则</a:t>
            </a:r>
            <a:r>
              <a:rPr sz="2800" dirty="0">
                <a:sym typeface="+mn-ea"/>
              </a:rPr>
              <a:t>（Dependence Inversion Principle，DIP）</a:t>
            </a:r>
            <a:r>
              <a:rPr lang="en-US" sz="2800" dirty="0">
                <a:sym typeface="+mn-ea"/>
              </a:rPr>
              <a:t>:</a:t>
            </a:r>
            <a:r>
              <a:rPr sz="2800" dirty="0">
                <a:sym typeface="+mn-ea"/>
              </a:rPr>
              <a:t>高层模块不应该依赖低层模块，两者都应该依赖抽象；抽象不应该依赖细节，细节应该依赖抽象。</a:t>
            </a:r>
          </a:p>
          <a:p>
            <a:pPr lvl="1"/>
            <a:r>
              <a:rPr sz="2450" dirty="0">
                <a:sym typeface="+mn-ea"/>
              </a:rPr>
              <a:t>依赖倒置原则的核心思想就是面向接口编程。编程中尽量为每个类提供接口或抽象类，那么高层模块将不用依赖低层模块，而是依赖抽象的接口层，低层模块也依赖（实现或继承）抽象接口层。层与层、类与类之间都通过抽象接口建立关系</a:t>
            </a:r>
            <a:r>
              <a:rPr sz="2450" dirty="0" smtClean="0">
                <a:sym typeface="+mn-ea"/>
              </a:rPr>
              <a:t>。</a:t>
            </a:r>
            <a:endParaRPr sz="245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3253" y="267584"/>
            <a:ext cx="3490356" cy="710067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Arial Unicode MS" panose="020B0604020202020204" charset="-122"/>
                <a:sym typeface="+mn-ea"/>
              </a:rPr>
              <a:t>依赖</a:t>
            </a:r>
            <a:r>
              <a:rPr lang="zh-CN" altLang="en-US" dirty="0">
                <a:latin typeface="Arial Unicode MS" panose="020B0604020202020204" charset="-122"/>
                <a:sym typeface="+mn-ea"/>
              </a:rPr>
              <a:t>倒置原则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152400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位图图像" r:id="rId3" imgW="7333333" imgH="5477640" progId="Paint.Picture">
                  <p:embed/>
                </p:oleObj>
              </mc:Choice>
              <mc:Fallback>
                <p:oleObj name="位图图像" r:id="rId3" imgW="7333333" imgH="547764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442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2800" dirty="0">
                <a:solidFill>
                  <a:srgbClr val="FF0000"/>
                </a:solidFill>
                <a:sym typeface="+mn-ea"/>
              </a:rPr>
              <a:t>单一职责原则</a:t>
            </a:r>
            <a:r>
              <a:rPr sz="2800" dirty="0">
                <a:sym typeface="+mn-ea"/>
              </a:rPr>
              <a:t>（Single Responsibility Principle，SRP）又称单一功能原则</a:t>
            </a:r>
            <a:r>
              <a:rPr lang="zh-CN" sz="2800" dirty="0">
                <a:sym typeface="+mn-ea"/>
              </a:rPr>
              <a:t>：</a:t>
            </a:r>
            <a:r>
              <a:rPr sz="2800" dirty="0">
                <a:sym typeface="+mn-ea"/>
              </a:rPr>
              <a:t>规定一个类应该有且仅有一个引起它变化的原因，否则类应该被拆分。也就是说</a:t>
            </a:r>
            <a:r>
              <a:rPr sz="2800" dirty="0">
                <a:solidFill>
                  <a:srgbClr val="FF9800"/>
                </a:solidFill>
                <a:sym typeface="+mn-ea"/>
              </a:rPr>
              <a:t>一个类应该只有一个职责</a:t>
            </a:r>
            <a:r>
              <a:rPr sz="2800" dirty="0">
                <a:sym typeface="+mn-ea"/>
              </a:rPr>
              <a:t>。</a:t>
            </a:r>
          </a:p>
          <a:p>
            <a:pPr lvl="1"/>
            <a:r>
              <a:rPr sz="2450" dirty="0">
                <a:sym typeface="+mn-ea"/>
              </a:rPr>
              <a:t>不仅是类，接口和方法也要遵循单一职责原则。</a:t>
            </a:r>
          </a:p>
          <a:p>
            <a:pPr lvl="1"/>
            <a:r>
              <a:rPr sz="2450" dirty="0">
                <a:sym typeface="+mn-ea"/>
              </a:rPr>
              <a:t>如果一个类具有一个以上的职责，就会有多个不同的原因引起该类变化，而这种变化将影响到该类不同职责的使用者。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3253" y="267584"/>
            <a:ext cx="3490356" cy="710067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Arial Unicode MS" panose="020B0604020202020204" charset="-122"/>
                <a:sym typeface="+mn-ea"/>
              </a:rPr>
              <a:t>单一</a:t>
            </a:r>
            <a:r>
              <a:rPr lang="zh-CN" altLang="en-US" dirty="0">
                <a:latin typeface="Arial Unicode MS" panose="020B0604020202020204" charset="-122"/>
                <a:sym typeface="+mn-ea"/>
              </a:rPr>
              <a:t>职责原则</a:t>
            </a:r>
          </a:p>
        </p:txBody>
      </p:sp>
      <p:pic>
        <p:nvPicPr>
          <p:cNvPr id="22" name="图片 22" descr="8-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330" y="4456430"/>
            <a:ext cx="1927225" cy="198945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266565" y="4630420"/>
            <a:ext cx="6002655" cy="1640840"/>
            <a:chOff x="6719" y="7292"/>
            <a:chExt cx="9453" cy="2584"/>
          </a:xfrm>
        </p:grpSpPr>
        <p:pic>
          <p:nvPicPr>
            <p:cNvPr id="23" name="图片 23" descr="8-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96" y="7292"/>
              <a:ext cx="6677" cy="2585"/>
            </a:xfrm>
            <a:prstGeom prst="rect">
              <a:avLst/>
            </a:prstGeom>
          </p:spPr>
        </p:pic>
        <p:sp>
          <p:nvSpPr>
            <p:cNvPr id="3" name="右箭头 2"/>
            <p:cNvSpPr/>
            <p:nvPr/>
          </p:nvSpPr>
          <p:spPr>
            <a:xfrm>
              <a:off x="6719" y="8309"/>
              <a:ext cx="2215" cy="809"/>
            </a:xfrm>
            <a:prstGeom prst="rightArrow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152400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位图图像" r:id="rId3" imgW="7333333" imgH="5504762" progId="Paint.Picture">
                  <p:embed/>
                </p:oleObj>
              </mc:Choice>
              <mc:Fallback>
                <p:oleObj name="位图图像" r:id="rId3" imgW="7333333" imgH="550476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809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152400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位图图像" r:id="rId3" imgW="7354327" imgH="5485714" progId="Paint.Picture">
                  <p:embed/>
                </p:oleObj>
              </mc:Choice>
              <mc:Fallback>
                <p:oleObj name="位图图像" r:id="rId3" imgW="7354327" imgH="54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305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152400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位图图像" r:id="rId3" imgW="7314286" imgH="5439534" progId="Paint.Picture">
                  <p:embed/>
                </p:oleObj>
              </mc:Choice>
              <mc:Fallback>
                <p:oleObj name="位图图像" r:id="rId3" imgW="7314286" imgH="543953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126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152400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位图图像" r:id="rId3" imgW="7306695" imgH="5466667" progId="Paint.Picture">
                  <p:embed/>
                </p:oleObj>
              </mc:Choice>
              <mc:Fallback>
                <p:oleObj name="位图图像" r:id="rId3" imgW="7306695" imgH="54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51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2800" dirty="0">
                <a:solidFill>
                  <a:srgbClr val="FF0000"/>
                </a:solidFill>
                <a:sym typeface="+mn-ea"/>
              </a:rPr>
              <a:t>接口隔离原则</a:t>
            </a:r>
            <a:r>
              <a:rPr sz="2800" dirty="0">
                <a:sym typeface="+mn-ea"/>
              </a:rPr>
              <a:t>（Interface Segregation Principle，ISP）：一个类对另一个类的依赖应该建立在最小的接口上。</a:t>
            </a:r>
          </a:p>
          <a:p>
            <a:pPr lvl="1"/>
            <a:r>
              <a:rPr sz="2450" dirty="0">
                <a:sym typeface="+mn-ea"/>
              </a:rPr>
              <a:t>要为各个类建立它们需要的专用接口，不要建立一个臃肿庞大的接口</a:t>
            </a:r>
            <a:r>
              <a:rPr lang="zh-CN" sz="2450" dirty="0">
                <a:sym typeface="+mn-ea"/>
              </a:rPr>
              <a:t>。</a:t>
            </a:r>
            <a:endParaRPr sz="2450" dirty="0">
              <a:sym typeface="+mn-ea"/>
            </a:endParaRPr>
          </a:p>
          <a:p>
            <a:pPr lvl="0"/>
            <a:r>
              <a:rPr lang="zh-CN" altLang="zh-CN" sz="2800" dirty="0">
                <a:sym typeface="+mn-ea"/>
              </a:rPr>
              <a:t>例：学校的办公软件系统要对教师进行工作管理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3253" y="267584"/>
            <a:ext cx="3490356" cy="710067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Arial Unicode MS" panose="020B0604020202020204" charset="-122"/>
                <a:sym typeface="+mn-ea"/>
              </a:rPr>
              <a:t>接口</a:t>
            </a:r>
            <a:r>
              <a:rPr lang="zh-CN" altLang="en-US" dirty="0">
                <a:latin typeface="Arial Unicode MS" panose="020B0604020202020204" charset="-122"/>
                <a:sym typeface="+mn-ea"/>
              </a:rPr>
              <a:t>隔离原则</a:t>
            </a:r>
          </a:p>
        </p:txBody>
      </p:sp>
      <p:pic>
        <p:nvPicPr>
          <p:cNvPr id="27" name="图片 27" descr="8-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623310"/>
            <a:ext cx="3500120" cy="261937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890135" y="3789680"/>
            <a:ext cx="6137275" cy="2286000"/>
            <a:chOff x="7701" y="5638"/>
            <a:chExt cx="9665" cy="3600"/>
          </a:xfrm>
        </p:grpSpPr>
        <p:pic>
          <p:nvPicPr>
            <p:cNvPr id="28" name="图片 28" descr="8-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30" y="5638"/>
              <a:ext cx="7237" cy="3600"/>
            </a:xfrm>
            <a:prstGeom prst="rect">
              <a:avLst/>
            </a:prstGeom>
          </p:spPr>
        </p:pic>
        <p:sp>
          <p:nvSpPr>
            <p:cNvPr id="3" name="右箭头 2"/>
            <p:cNvSpPr/>
            <p:nvPr/>
          </p:nvSpPr>
          <p:spPr>
            <a:xfrm>
              <a:off x="7701" y="6644"/>
              <a:ext cx="2215" cy="809"/>
            </a:xfrm>
            <a:prstGeom prst="rightArrow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2800" dirty="0">
                <a:solidFill>
                  <a:srgbClr val="FF0000"/>
                </a:solidFill>
                <a:sym typeface="+mn-ea"/>
              </a:rPr>
              <a:t>合成复用原则</a:t>
            </a:r>
            <a:r>
              <a:rPr sz="2800" dirty="0">
                <a:sym typeface="+mn-ea"/>
              </a:rPr>
              <a:t>（Composite Reuse Principle，CRP）又称为组合/聚合复用原则（Composition/Aggregate Reuse Principle，CARP）</a:t>
            </a:r>
            <a:r>
              <a:rPr lang="zh-CN" sz="2800" dirty="0">
                <a:sym typeface="+mn-ea"/>
              </a:rPr>
              <a:t>：</a:t>
            </a:r>
            <a:r>
              <a:rPr sz="2800" dirty="0">
                <a:sym typeface="+mn-ea"/>
              </a:rPr>
              <a:t>在软件复用时，要尽量</a:t>
            </a:r>
            <a:r>
              <a:rPr sz="2800" dirty="0">
                <a:solidFill>
                  <a:srgbClr val="FF9800"/>
                </a:solidFill>
                <a:sym typeface="+mn-ea"/>
              </a:rPr>
              <a:t>先使用组合/</a:t>
            </a:r>
            <a:r>
              <a:rPr sz="2800" dirty="0" err="1">
                <a:solidFill>
                  <a:srgbClr val="FF9800"/>
                </a:solidFill>
                <a:sym typeface="+mn-ea"/>
              </a:rPr>
              <a:t>聚合关联关系实现</a:t>
            </a:r>
            <a:r>
              <a:rPr sz="2800" dirty="0" err="1">
                <a:sym typeface="+mn-ea"/>
              </a:rPr>
              <a:t>，其次才考虑使用继承关系实现。如果要使用继承关系，则必须遵循里氏替换原则</a:t>
            </a:r>
            <a:r>
              <a:rPr sz="2800" dirty="0" smtClean="0">
                <a:sym typeface="+mn-ea"/>
              </a:rPr>
              <a:t>。</a:t>
            </a:r>
            <a:endParaRPr sz="2800" dirty="0">
              <a:sym typeface="+mn-ea"/>
            </a:endParaRPr>
          </a:p>
          <a:p>
            <a:pPr lvl="0"/>
            <a:endParaRPr sz="280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3253" y="267584"/>
            <a:ext cx="3490356" cy="710067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Arial Unicode MS" panose="020B0604020202020204" charset="-122"/>
                <a:sym typeface="+mn-ea"/>
              </a:rPr>
              <a:t>合成</a:t>
            </a:r>
            <a:r>
              <a:rPr lang="zh-CN" altLang="en-US" dirty="0">
                <a:latin typeface="Arial Unicode MS" panose="020B0604020202020204" charset="-122"/>
                <a:sym typeface="+mn-ea"/>
              </a:rPr>
              <a:t>复用原则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2800" dirty="0">
                <a:sym typeface="+mn-ea"/>
              </a:rPr>
              <a:t>软件复用可以通过</a:t>
            </a:r>
            <a:r>
              <a:rPr sz="2800" dirty="0">
                <a:solidFill>
                  <a:srgbClr val="FF9800"/>
                </a:solidFill>
                <a:sym typeface="+mn-ea"/>
              </a:rPr>
              <a:t>继承</a:t>
            </a:r>
            <a:r>
              <a:rPr sz="2800" dirty="0">
                <a:sym typeface="+mn-ea"/>
              </a:rPr>
              <a:t>和</a:t>
            </a:r>
            <a:r>
              <a:rPr sz="2800" dirty="0">
                <a:solidFill>
                  <a:srgbClr val="FF9800"/>
                </a:solidFill>
                <a:sym typeface="+mn-ea"/>
              </a:rPr>
              <a:t>合成</a:t>
            </a:r>
            <a:r>
              <a:rPr sz="2800" dirty="0">
                <a:sym typeface="+mn-ea"/>
              </a:rPr>
              <a:t>两种形式来实现。</a:t>
            </a:r>
          </a:p>
          <a:p>
            <a:pPr lvl="1"/>
            <a:r>
              <a:rPr sz="2450" dirty="0">
                <a:sym typeface="+mn-ea"/>
              </a:rPr>
              <a:t>继承复用将父类的实现细节暴露给子类，又称为“白箱”复用，它破坏了类的封装性。</a:t>
            </a:r>
          </a:p>
          <a:p>
            <a:pPr lvl="1"/>
            <a:r>
              <a:rPr sz="2450" dirty="0">
                <a:sym typeface="+mn-ea"/>
              </a:rPr>
              <a:t>合成复用包括组合和聚合两种关联关系，聚合表示整体与部分的关系，是“拥有”关系；组合是一种更强的“拥有”，组合中的部分和整体的生命周期一样。合成复用称为“黑箱”复用</a:t>
            </a:r>
            <a:r>
              <a:rPr lang="zh-CN" sz="2450" dirty="0">
                <a:sym typeface="+mn-ea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3253" y="267584"/>
            <a:ext cx="3490356" cy="710067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Arial Unicode MS" panose="020B0604020202020204" charset="-122"/>
                <a:sym typeface="+mn-ea"/>
              </a:rPr>
              <a:t>合成</a:t>
            </a:r>
            <a:r>
              <a:rPr lang="zh-CN" altLang="en-US" dirty="0">
                <a:latin typeface="Arial Unicode MS" panose="020B0604020202020204" charset="-122"/>
                <a:sym typeface="+mn-ea"/>
              </a:rPr>
              <a:t>复用原则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zh-CN" sz="2450" dirty="0">
                <a:sym typeface="+mn-ea"/>
              </a:rPr>
              <a:t>例：会员级别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3253" y="267584"/>
            <a:ext cx="3490356" cy="710067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Arial Unicode MS" panose="020B0604020202020204" charset="-122"/>
                <a:sym typeface="+mn-ea"/>
              </a:rPr>
              <a:t>合成</a:t>
            </a:r>
            <a:r>
              <a:rPr lang="zh-CN" altLang="en-US" dirty="0">
                <a:latin typeface="Arial Unicode MS" panose="020B0604020202020204" charset="-122"/>
                <a:sym typeface="+mn-ea"/>
              </a:rPr>
              <a:t>复用原则</a:t>
            </a:r>
          </a:p>
        </p:txBody>
      </p:sp>
      <p:pic>
        <p:nvPicPr>
          <p:cNvPr id="29" name="图片 29" descr="8-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0" y="1096645"/>
            <a:ext cx="4457700" cy="238633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689100" y="3754755"/>
            <a:ext cx="8519795" cy="2303780"/>
            <a:chOff x="2660" y="5929"/>
            <a:chExt cx="13417" cy="3628"/>
          </a:xfrm>
        </p:grpSpPr>
        <p:pic>
          <p:nvPicPr>
            <p:cNvPr id="3" name="图片 30" descr="8-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1" y="5929"/>
              <a:ext cx="11426" cy="3629"/>
            </a:xfrm>
            <a:prstGeom prst="rect">
              <a:avLst/>
            </a:prstGeom>
          </p:spPr>
        </p:pic>
        <p:sp>
          <p:nvSpPr>
            <p:cNvPr id="4" name="右箭头 3"/>
            <p:cNvSpPr/>
            <p:nvPr/>
          </p:nvSpPr>
          <p:spPr>
            <a:xfrm>
              <a:off x="2660" y="7188"/>
              <a:ext cx="2215" cy="809"/>
            </a:xfrm>
            <a:prstGeom prst="rightArrow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2800" dirty="0">
                <a:solidFill>
                  <a:srgbClr val="FF0000"/>
                </a:solidFill>
                <a:sym typeface="+mn-ea"/>
              </a:rPr>
              <a:t>迪米特法则</a:t>
            </a:r>
            <a:r>
              <a:rPr sz="2800" dirty="0">
                <a:sym typeface="+mn-ea"/>
              </a:rPr>
              <a:t>（Law of Demeter，LoD）又称为最少知识原则（Least Knowledge Principle，LKP)：</a:t>
            </a:r>
            <a:r>
              <a:rPr sz="2800" dirty="0">
                <a:solidFill>
                  <a:srgbClr val="FF9800"/>
                </a:solidFill>
                <a:sym typeface="+mn-ea"/>
              </a:rPr>
              <a:t>一个软件实体应当尽可能少地与其他实体发生相互作用</a:t>
            </a:r>
            <a:r>
              <a:rPr sz="2800" dirty="0">
                <a:sym typeface="+mn-ea"/>
              </a:rPr>
              <a:t>。</a:t>
            </a:r>
          </a:p>
          <a:p>
            <a:pPr lvl="1"/>
            <a:r>
              <a:rPr sz="2450" dirty="0">
                <a:sym typeface="+mn-ea"/>
              </a:rPr>
              <a:t>迪米特法则的初衷在于降低类之间的耦合。如果一个系统遵循迪米特法则，那么当某一个模块发生变化时，会尽可能少地影响其他模块，就会降低耦合度。</a:t>
            </a:r>
          </a:p>
          <a:p>
            <a:pPr lvl="1"/>
            <a:r>
              <a:rPr sz="2450" dirty="0" err="1">
                <a:sym typeface="+mn-ea"/>
              </a:rPr>
              <a:t>迪米特法则不希望类之间建立直接的联系。如果真的有需要建立联系，那么也希望能通过中介类来转达</a:t>
            </a:r>
            <a:r>
              <a:rPr sz="2450" dirty="0" smtClean="0">
                <a:sym typeface="+mn-ea"/>
              </a:rPr>
              <a:t>。</a:t>
            </a:r>
            <a:endParaRPr sz="245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3253" y="267584"/>
            <a:ext cx="2938923" cy="710067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Arial Unicode MS" panose="020B0604020202020204" charset="-122"/>
                <a:sym typeface="+mn-ea"/>
              </a:rPr>
              <a:t>迪</a:t>
            </a:r>
            <a:r>
              <a:rPr lang="zh-CN" altLang="en-US" dirty="0">
                <a:latin typeface="Arial Unicode MS" panose="020B0604020202020204" charset="-122"/>
                <a:sym typeface="+mn-ea"/>
              </a:rPr>
              <a:t>米特法则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2362201" y="838201"/>
          <a:ext cx="362902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位图图像" r:id="rId3" imgW="3629532" imgH="2390476" progId="Paint.Picture">
                  <p:embed/>
                </p:oleObj>
              </mc:Choice>
              <mc:Fallback>
                <p:oleObj name="位图图像" r:id="rId3" imgW="3629532" imgH="23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838201"/>
                        <a:ext cx="3629025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6477001" y="2362200"/>
          <a:ext cx="3838575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位图图像" r:id="rId5" imgW="3839111" imgH="2534004" progId="Paint.Picture">
                  <p:embed/>
                </p:oleObj>
              </mc:Choice>
              <mc:Fallback>
                <p:oleObj name="位图图像" r:id="rId5" imgW="3839111" imgH="253400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362200"/>
                        <a:ext cx="3838575" cy="253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2209801" y="3581401"/>
          <a:ext cx="3895725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位图图像" r:id="rId7" imgW="3895238" imgH="2809524" progId="Paint.Picture">
                  <p:embed/>
                </p:oleObj>
              </mc:Choice>
              <mc:Fallback>
                <p:oleObj name="位图图像" r:id="rId7" imgW="3895238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3581401"/>
                        <a:ext cx="3895725" cy="280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852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2800" dirty="0">
                <a:sym typeface="+mn-ea"/>
              </a:rPr>
              <a:t>单一职责原则</a:t>
            </a:r>
            <a:r>
              <a:rPr lang="zh-CN" sz="2800" dirty="0">
                <a:sym typeface="+mn-ea"/>
              </a:rPr>
              <a:t>的</a:t>
            </a:r>
            <a:r>
              <a:rPr sz="2800" dirty="0">
                <a:sym typeface="+mn-ea"/>
              </a:rPr>
              <a:t>难点在于</a:t>
            </a:r>
            <a:r>
              <a:rPr sz="2800" dirty="0">
                <a:solidFill>
                  <a:srgbClr val="FF9800"/>
                </a:solidFill>
                <a:sym typeface="+mn-ea"/>
              </a:rPr>
              <a:t>职责的划分和粒度的把握</a:t>
            </a:r>
            <a:r>
              <a:rPr sz="2800" dirty="0">
                <a:sym typeface="+mn-ea"/>
              </a:rPr>
              <a:t>。</a:t>
            </a:r>
          </a:p>
          <a:p>
            <a:pPr lvl="0"/>
            <a:r>
              <a:rPr sz="2800" dirty="0">
                <a:sym typeface="+mn-ea"/>
              </a:rPr>
              <a:t>单一职责原则是一个能够实现代码</a:t>
            </a:r>
            <a:r>
              <a:rPr sz="2800" dirty="0">
                <a:solidFill>
                  <a:srgbClr val="FF9800"/>
                </a:solidFill>
                <a:sym typeface="+mn-ea"/>
              </a:rPr>
              <a:t>高内聚低耦合</a:t>
            </a:r>
            <a:r>
              <a:rPr sz="2800" dirty="0">
                <a:sym typeface="+mn-ea"/>
              </a:rPr>
              <a:t>的原则。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3253" y="267584"/>
            <a:ext cx="3490356" cy="710067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Arial Unicode MS" panose="020B0604020202020204" charset="-122"/>
                <a:sym typeface="+mn-ea"/>
              </a:rPr>
              <a:t>单一</a:t>
            </a:r>
            <a:r>
              <a:rPr lang="zh-CN" altLang="en-US" dirty="0">
                <a:latin typeface="Arial Unicode MS" panose="020B0604020202020204" charset="-122"/>
                <a:sym typeface="+mn-ea"/>
              </a:rPr>
              <a:t>职责原则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152400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位图图像" r:id="rId3" imgW="7342857" imgH="5447619" progId="Paint.Picture">
                  <p:embed/>
                </p:oleObj>
              </mc:Choice>
              <mc:Fallback>
                <p:oleObj name="位图图像" r:id="rId3" imgW="7342857" imgH="54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95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2278063" y="533400"/>
            <a:ext cx="5230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不满足迪米特法则的系统</a:t>
            </a: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2209800" y="1524001"/>
          <a:ext cx="7772400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位图图像" r:id="rId3" imgW="4342857" imgH="1542857" progId="Paint.Picture">
                  <p:embed/>
                </p:oleObj>
              </mc:Choice>
              <mc:Fallback>
                <p:oleObj name="位图图像" r:id="rId3" imgW="4342857" imgH="15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24001"/>
                        <a:ext cx="7772400" cy="389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255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1820863" y="304800"/>
            <a:ext cx="5230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不满足迪米特法则的系统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1905001" y="1143001"/>
            <a:ext cx="5262563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public class Someone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{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        public void operation1(Friend friend)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        {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               Stranger stranger=friend.provide();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               stranger.operation3();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         }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public class Friend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{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       private Stranger stranger=new Stranger();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       public void operation2()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       {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       }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       public Stranger provide()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       {    return stranger;} 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917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1766889" y="404813"/>
            <a:ext cx="57880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400" b="1">
                <a:solidFill>
                  <a:schemeClr val="tx2"/>
                </a:solidFill>
                <a:latin typeface="Times New Roman" panose="02020603050405020304" pitchFamily="18" charset="0"/>
              </a:rPr>
              <a:t>满足迪米特法则的系统</a:t>
            </a:r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2063751" y="1600201"/>
          <a:ext cx="8208963" cy="427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位图图像" r:id="rId3" imgW="4342857" imgH="1305107" progId="Paint.Picture">
                  <p:embed/>
                </p:oleObj>
              </mc:Choice>
              <mc:Fallback>
                <p:oleObj name="位图图像" r:id="rId3" imgW="4342857" imgH="130510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1600201"/>
                        <a:ext cx="8208963" cy="427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725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2057400" y="304800"/>
            <a:ext cx="475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满足迪米特法则的系统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1905001" y="1143001"/>
            <a:ext cx="5262563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public class Someone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{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        public void operation1(Friend friend)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        {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                friend.forward();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         }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public class Friend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{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       private Stranger stranger=new Stranger();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       public void operation2()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       {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       }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       public void forward()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       {    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            stranger.operation3();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       } 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671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2800" dirty="0">
                <a:solidFill>
                  <a:srgbClr val="FF0000"/>
                </a:solidFill>
                <a:sym typeface="+mn-ea"/>
              </a:rPr>
              <a:t>开闭原则</a:t>
            </a:r>
            <a:r>
              <a:rPr sz="2800" dirty="0">
                <a:sym typeface="+mn-ea"/>
              </a:rPr>
              <a:t>（Open Closed Principle，OCP）</a:t>
            </a:r>
            <a:r>
              <a:rPr lang="en-US" sz="2800" dirty="0">
                <a:sym typeface="+mn-ea"/>
              </a:rPr>
              <a:t>:</a:t>
            </a:r>
            <a:r>
              <a:rPr sz="2800" dirty="0">
                <a:sym typeface="+mn-ea"/>
              </a:rPr>
              <a:t>软件实体应当对扩展开放，对修改关闭。软件实体</a:t>
            </a:r>
            <a:r>
              <a:rPr lang="zh-CN" sz="2800" dirty="0">
                <a:sym typeface="+mn-ea"/>
              </a:rPr>
              <a:t>指</a:t>
            </a:r>
            <a:r>
              <a:rPr sz="2800" dirty="0">
                <a:sym typeface="+mn-ea"/>
              </a:rPr>
              <a:t>模块、类</a:t>
            </a:r>
            <a:r>
              <a:rPr lang="zh-CN" sz="2800" dirty="0">
                <a:sym typeface="+mn-ea"/>
              </a:rPr>
              <a:t>、</a:t>
            </a:r>
            <a:r>
              <a:rPr sz="2800" dirty="0">
                <a:sym typeface="+mn-ea"/>
              </a:rPr>
              <a:t>接口、方法。</a:t>
            </a:r>
          </a:p>
          <a:p>
            <a:pPr lvl="1"/>
            <a:r>
              <a:rPr sz="2450" dirty="0">
                <a:sym typeface="+mn-ea"/>
              </a:rPr>
              <a:t>软件实体应尽量在不修改原有代码的情况下进行扩展。即当扩展系统时，只需添加新的代码，而不需要修改原有的代码。</a:t>
            </a:r>
          </a:p>
          <a:p>
            <a:pPr lvl="1"/>
            <a:r>
              <a:rPr sz="2450" dirty="0">
                <a:sym typeface="+mn-ea"/>
              </a:rPr>
              <a:t>开闭原则通过“抽象约束、封装变化”来实现，即通过接口或抽象类为软件抽象出一个稳定的抽象层，将可变因素封装到具体的实现类中。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3253" y="267584"/>
            <a:ext cx="2387490" cy="710067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Arial Unicode MS" panose="020B0604020202020204" charset="-122"/>
                <a:sym typeface="+mn-ea"/>
              </a:rPr>
              <a:t>开闭</a:t>
            </a:r>
            <a:r>
              <a:rPr lang="zh-CN" altLang="en-US" dirty="0">
                <a:latin typeface="Arial Unicode MS" panose="020B0604020202020204" charset="-122"/>
                <a:sym typeface="+mn-ea"/>
              </a:rPr>
              <a:t>原则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7793038" cy="1143000"/>
          </a:xfrm>
        </p:spPr>
        <p:txBody>
          <a:bodyPr/>
          <a:lstStyle/>
          <a:p>
            <a:r>
              <a:rPr lang="en-US" altLang="zh-CN" dirty="0"/>
              <a:t>OCP</a:t>
            </a:r>
            <a:r>
              <a:rPr lang="zh-CN" altLang="en-US" dirty="0"/>
              <a:t>的关键在于抽象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8213" y="1557338"/>
            <a:ext cx="7772400" cy="19859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b="1"/>
              <a:t>OCP</a:t>
            </a:r>
            <a:r>
              <a:rPr lang="zh-CN" altLang="en-US" sz="2800" b="1"/>
              <a:t>的关键在于抽象</a:t>
            </a:r>
          </a:p>
          <a:p>
            <a:pPr lvl="1"/>
            <a:r>
              <a:rPr lang="zh-CN" altLang="en-US" sz="2400" b="1"/>
              <a:t>抽象技术：</a:t>
            </a:r>
            <a:r>
              <a:rPr lang="en-US" altLang="zh-CN" sz="2400" b="1"/>
              <a:t>abstract class, Interface</a:t>
            </a:r>
          </a:p>
          <a:p>
            <a:pPr lvl="1"/>
            <a:r>
              <a:rPr lang="zh-CN" altLang="en-US" sz="2400" b="1"/>
              <a:t>抽象预见了可能的所有扩展（闭）</a:t>
            </a:r>
          </a:p>
          <a:p>
            <a:pPr lvl="1"/>
            <a:r>
              <a:rPr lang="zh-CN" altLang="en-US" sz="2400" b="1"/>
              <a:t>由抽象可以随时导出新的类（开）</a:t>
            </a:r>
          </a:p>
        </p:txBody>
      </p:sp>
      <p:graphicFrame>
        <p:nvGraphicFramePr>
          <p:cNvPr id="141318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063750" y="3500438"/>
          <a:ext cx="7704138" cy="309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位图图像" r:id="rId3" imgW="5676190" imgH="1771429" progId="Paint.Picture">
                  <p:embed/>
                </p:oleObj>
              </mc:Choice>
              <mc:Fallback>
                <p:oleObj name="位图图像" r:id="rId3" imgW="5676190" imgH="17714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500438"/>
                        <a:ext cx="7704138" cy="309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492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4" name="Object 2"/>
          <p:cNvGraphicFramePr>
            <a:graphicFrameLocks noChangeAspect="1"/>
          </p:cNvGraphicFramePr>
          <p:nvPr/>
        </p:nvGraphicFramePr>
        <p:xfrm>
          <a:off x="1524000" y="1"/>
          <a:ext cx="9144000" cy="683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位图图像" r:id="rId3" imgW="7392432" imgH="5504762" progId="Paint.Picture">
                  <p:embed/>
                </p:oleObj>
              </mc:Choice>
              <mc:Fallback>
                <p:oleObj name="位图图像" r:id="rId3" imgW="7392432" imgH="550476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"/>
                        <a:ext cx="9144000" cy="683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33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578" name="Object 2"/>
          <p:cNvGraphicFramePr>
            <a:graphicFrameLocks noChangeAspect="1"/>
          </p:cNvGraphicFramePr>
          <p:nvPr/>
        </p:nvGraphicFramePr>
        <p:xfrm>
          <a:off x="152400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位图图像" r:id="rId3" imgW="7373379" imgH="5504762" progId="Paint.Picture">
                  <p:embed/>
                </p:oleObj>
              </mc:Choice>
              <mc:Fallback>
                <p:oleObj name="位图图像" r:id="rId3" imgW="7373379" imgH="550476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12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范例：手与门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/>
              <a:t>如何在程序中模拟用手去开门和关门？</a:t>
            </a:r>
          </a:p>
          <a:p>
            <a:r>
              <a:rPr lang="zh-CN" altLang="en-US" sz="2400" b="1" dirty="0"/>
              <a:t>行为：</a:t>
            </a:r>
          </a:p>
          <a:p>
            <a:pPr lvl="1"/>
            <a:r>
              <a:rPr lang="zh-CN" altLang="en-US" sz="2400" b="1" dirty="0"/>
              <a:t>开门（</a:t>
            </a:r>
            <a:r>
              <a:rPr lang="en-US" altLang="zh-CN" sz="2400" b="1" dirty="0"/>
              <a:t>open</a:t>
            </a:r>
            <a:r>
              <a:rPr lang="zh-CN" altLang="en-US" sz="2400" b="1" dirty="0"/>
              <a:t>）</a:t>
            </a:r>
          </a:p>
          <a:p>
            <a:pPr lvl="1"/>
            <a:r>
              <a:rPr lang="zh-CN" altLang="en-US" sz="2400" b="1" dirty="0"/>
              <a:t>关门（</a:t>
            </a:r>
            <a:r>
              <a:rPr lang="en-US" altLang="zh-CN" sz="2400" b="1" dirty="0"/>
              <a:t>close</a:t>
            </a:r>
            <a:r>
              <a:rPr lang="zh-CN" altLang="en-US" sz="2400" b="1" dirty="0"/>
              <a:t>）</a:t>
            </a:r>
          </a:p>
          <a:p>
            <a:pPr lvl="1"/>
            <a:r>
              <a:rPr lang="zh-CN" altLang="en-US" sz="2400" b="1" dirty="0"/>
              <a:t>判断门的状态（</a:t>
            </a:r>
            <a:r>
              <a:rPr lang="en-US" altLang="zh-CN" sz="2400" b="1" dirty="0" err="1"/>
              <a:t>isOpened</a:t>
            </a:r>
            <a:r>
              <a:rPr lang="zh-CN" altLang="en-US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7835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640013" y="404813"/>
            <a:ext cx="7772400" cy="1143000"/>
          </a:xfrm>
        </p:spPr>
        <p:txBody>
          <a:bodyPr/>
          <a:lstStyle/>
          <a:p>
            <a:r>
              <a:rPr lang="zh-CN" altLang="en-US"/>
              <a:t>设计实现</a:t>
            </a:r>
          </a:p>
        </p:txBody>
      </p:sp>
      <p:sp>
        <p:nvSpPr>
          <p:cNvPr id="145412" name="Rectangle 1028"/>
          <p:cNvSpPr>
            <a:spLocks noChangeArrowheads="1"/>
          </p:cNvSpPr>
          <p:nvPr/>
        </p:nvSpPr>
        <p:spPr bwMode="auto">
          <a:xfrm>
            <a:off x="1938339" y="3571876"/>
            <a:ext cx="3870325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public class Door {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private boolean _isOpen=false;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public boolean isOpen(){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return _isOpen;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}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public void open(){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_isOpen = true;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}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public void close(){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_isOpen = false;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}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45413" name="Rectangle 1029"/>
          <p:cNvSpPr>
            <a:spLocks noChangeArrowheads="1"/>
          </p:cNvSpPr>
          <p:nvPr/>
        </p:nvSpPr>
        <p:spPr bwMode="auto">
          <a:xfrm>
            <a:off x="5880101" y="3800475"/>
            <a:ext cx="2663825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public class Hand {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sz="1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public Door door;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void do() {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if (door.isOpen())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door.close();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else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door.open();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}</a:t>
            </a:r>
          </a:p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45414" name="Rectangle 1030"/>
          <p:cNvSpPr>
            <a:spLocks noChangeArrowheads="1"/>
          </p:cNvSpPr>
          <p:nvPr/>
        </p:nvSpPr>
        <p:spPr bwMode="auto">
          <a:xfrm>
            <a:off x="5627689" y="1701800"/>
            <a:ext cx="507682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public class SmartTest {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public static void main(String[] args) {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Hand myHand = new Hand();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myHand.door = new Door();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myHand.do();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}</a:t>
            </a:r>
          </a:p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graphicFrame>
        <p:nvGraphicFramePr>
          <p:cNvPr id="145415" name="Object 103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266637"/>
              </p:ext>
            </p:extLst>
          </p:nvPr>
        </p:nvGraphicFramePr>
        <p:xfrm>
          <a:off x="1408498" y="1379688"/>
          <a:ext cx="3851275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位图图像" r:id="rId3" imgW="3067478" imgH="1152381" progId="Paint.Picture">
                  <p:embed/>
                </p:oleObj>
              </mc:Choice>
              <mc:Fallback>
                <p:oleObj name="位图图像" r:id="rId3" imgW="3067478" imgH="11523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498" y="1379688"/>
                        <a:ext cx="3851275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255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/>
      <p:bldP spid="145413" grpId="0"/>
      <p:bldP spid="1454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65835"/>
  <p:tag name="MH_LIBRARY" val="CONTENTS"/>
  <p:tag name="MH_TYPE" val="OTHERS"/>
  <p:tag name="ID" val="62676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65835"/>
  <p:tag name="MH_LIBRARY" val="CONTENTS"/>
  <p:tag name="MH_TYPE" val="OTHERS"/>
  <p:tag name="ID" val="62676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65835"/>
  <p:tag name="MH_LIBRARY" val="CONTENTS"/>
  <p:tag name="MH_TYPE" val="OTHERS"/>
  <p:tag name="ID" val="62676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65835"/>
  <p:tag name="MH_LIBRARY" val="CONTENTS"/>
  <p:tag name="MH_TYPE" val="OTHERS"/>
  <p:tag name="ID" val="62676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65835"/>
  <p:tag name="MH_LIBRARY" val="CONTENTS"/>
  <p:tag name="MH_TYPE" val="OTHERS"/>
  <p:tag name="ID" val="62676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65835"/>
  <p:tag name="MH_LIBRARY" val="CONTENTS"/>
  <p:tag name="MH_TYPE" val="OTHERS"/>
  <p:tag name="ID" val="62676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65835"/>
  <p:tag name="MH_LIBRARY" val="CONTENTS"/>
  <p:tag name="MH_TYPE" val="OTHERS"/>
  <p:tag name="ID" val="62676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65835"/>
  <p:tag name="MH_LIBRARY" val="CONTENTS"/>
  <p:tag name="MH_TYPE" val="OTHERS"/>
  <p:tag name="ID" val="62676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1071</Words>
  <Application>Microsoft Office PowerPoint</Application>
  <PresentationFormat>宽屏</PresentationFormat>
  <Paragraphs>233</Paragraphs>
  <Slides>34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Arial Unicode MS</vt:lpstr>
      <vt:lpstr>zihun35hao-jindianyahei</vt:lpstr>
      <vt:lpstr>等线</vt:lpstr>
      <vt:lpstr>黑体</vt:lpstr>
      <vt:lpstr>宋体</vt:lpstr>
      <vt:lpstr>微软雅黑</vt:lpstr>
      <vt:lpstr>Agency FB</vt:lpstr>
      <vt:lpstr>Arial</vt:lpstr>
      <vt:lpstr>Calibri</vt:lpstr>
      <vt:lpstr>Times New Roman</vt:lpstr>
      <vt:lpstr>Wingdings</vt:lpstr>
      <vt:lpstr>1_自定义设计方案</vt:lpstr>
      <vt:lpstr>2_自定义设计方案</vt:lpstr>
      <vt:lpstr>位图图像</vt:lpstr>
      <vt:lpstr>面向对象设计原则</vt:lpstr>
      <vt:lpstr>单一职责原则</vt:lpstr>
      <vt:lpstr>单一职责原则</vt:lpstr>
      <vt:lpstr>开闭原则</vt:lpstr>
      <vt:lpstr>OCP的关键在于抽象</vt:lpstr>
      <vt:lpstr>PowerPoint 演示文稿</vt:lpstr>
      <vt:lpstr>PowerPoint 演示文稿</vt:lpstr>
      <vt:lpstr>范例：手与门</vt:lpstr>
      <vt:lpstr>设计实现</vt:lpstr>
      <vt:lpstr>新的需求……</vt:lpstr>
      <vt:lpstr>解决新的需求：修改设计</vt:lpstr>
      <vt:lpstr>符合OCP的设计方案</vt:lpstr>
      <vt:lpstr>新的实现</vt:lpstr>
      <vt:lpstr>新的需求……</vt:lpstr>
      <vt:lpstr>开闭原则</vt:lpstr>
      <vt:lpstr>里式替换原则</vt:lpstr>
      <vt:lpstr>里式替换原则</vt:lpstr>
      <vt:lpstr>依赖倒置原则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接口隔离原则</vt:lpstr>
      <vt:lpstr>合成复用原则</vt:lpstr>
      <vt:lpstr>合成复用原则</vt:lpstr>
      <vt:lpstr>合成复用原则</vt:lpstr>
      <vt:lpstr>迪米特法则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460</cp:revision>
  <dcterms:created xsi:type="dcterms:W3CDTF">2018-06-04T02:41:00Z</dcterms:created>
  <dcterms:modified xsi:type="dcterms:W3CDTF">2022-03-21T00:59:07Z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8795B6933C044AB79EB90F3D4C59442E</vt:lpwstr>
  </property>
  <property fmtid="{D5CDD505-2E9C-101B-9397-08002B2CF9AE}" pid="3" name="KSOProductBuildVer">
    <vt:lpwstr>2052-11.1.0.11294</vt:lpwstr>
  </property>
</Properties>
</file>