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87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6" r:id="rId18"/>
    <p:sldId id="596" r:id="rId19"/>
    <p:sldId id="597" r:id="rId20"/>
    <p:sldId id="557" r:id="rId21"/>
    <p:sldId id="598" r:id="rId22"/>
    <p:sldId id="558" r:id="rId23"/>
    <p:sldId id="573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71" r:id="rId33"/>
  </p:sldIdLst>
  <p:sldSz cx="12192000" cy="6858000"/>
  <p:notesSz cx="6858000" cy="91440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1104" autoAdjust="0"/>
  </p:normalViewPr>
  <p:slideViewPr>
    <p:cSldViewPr>
      <p:cViewPr varScale="1">
        <p:scale>
          <a:sx n="50" d="100"/>
          <a:sy n="50" d="100"/>
        </p:scale>
        <p:origin x="32" y="152"/>
      </p:cViewPr>
      <p:guideLst>
        <p:guide orient="horz" pos="2160"/>
        <p:guide orient="horz" pos="30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37AF4-0F0F-4AD6-862C-A3526FDF0BFC}" type="doc">
      <dgm:prSet loTypeId="urn:microsoft.com/office/officeart/2005/8/layout/chevron1" loCatId="process" qsTypeId="urn:microsoft.com/office/officeart/2005/8/quickstyle/simple2#1" qsCatId="simple" csTypeId="urn:microsoft.com/office/officeart/2005/8/colors/accent1_2#1" csCatId="accent1" phldr="1"/>
      <dgm:spPr/>
    </dgm:pt>
    <dgm:pt modelId="{E5543EB4-B0B2-40B8-B9CF-40513EF7F304}">
      <dgm:prSet phldrT="[文本]" custT="1"/>
      <dgm:spPr/>
      <dgm:t>
        <a:bodyPr/>
        <a:lstStyle/>
        <a:p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1.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定义异常类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4ACE5930-82B7-45F6-8F52-E94C70F6560E}" type="parTrans" cxnId="{071350EF-080C-47F2-AB63-3B4444C691B6}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B914E54A-97DE-4788-87E1-A54AB689A6F4}" type="sibTrans" cxnId="{071350EF-080C-47F2-AB63-3B4444C691B6}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B867390C-24D2-4F69-AA1B-C4BEDCF94268}">
      <dgm:prSet phldrT="[文本]" custT="1"/>
      <dgm:spPr/>
      <dgm:t>
        <a:bodyPr/>
        <a:lstStyle/>
        <a:p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2.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编写构造方法，继承父类的实现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30A94CD2-81C4-4D98-89E7-F99DAED34C9D}" type="parTrans" cxnId="{23F34F5D-9D6F-477A-B627-F2DFDCC46E77}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106124D1-3CE4-4D6D-98AE-E67B7A4AA1FE}" type="sibTrans" cxnId="{23F34F5D-9D6F-477A-B627-F2DFDCC46E77}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4DEF4839-7AD2-44D7-B728-C7FF72562935}">
      <dgm:prSet phldrT="[文本]" custT="1"/>
      <dgm:spPr/>
      <dgm:t>
        <a:bodyPr/>
        <a:lstStyle/>
        <a:p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3.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实例化自定义异常对象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A5E2F288-E2DA-4967-B53B-709175608506}" type="parTrans" cxnId="{B13E84DF-2D3C-4428-9924-2A1214E40D97}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19D05D51-A375-4838-B047-F5B76145F3B2}" type="sibTrans" cxnId="{B13E84DF-2D3C-4428-9924-2A1214E40D97}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FEE59165-859F-4B77-88EC-00F9598CC522}">
      <dgm:prSet custT="1"/>
      <dgm:spPr/>
      <dgm:t>
        <a:bodyPr/>
        <a:lstStyle/>
        <a:p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4.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使用</a:t>
          </a:r>
          <a:r>
            <a:rPr lang="en-US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throw</a:t>
          </a:r>
          <a:r>
            <a:rPr lang="zh-CN" altLang="zh-CN" sz="1600" dirty="0">
              <a:latin typeface="黑体" panose="02010609060101010101" pitchFamily="2" charset="-122"/>
              <a:ea typeface="黑体" panose="02010609060101010101" pitchFamily="2" charset="-122"/>
            </a:rPr>
            <a:t>抛出</a:t>
          </a:r>
          <a:endParaRPr lang="zh-CN" altLang="en-US" sz="1600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D72CCD81-AB66-4AAE-9770-5840CDFDBBCE}" type="parTrans" cxnId="{965B64B8-07CA-4855-923A-B3D1141BF22A}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5E6500FC-84F3-4FB1-B012-1A0648F3592A}" type="sibTrans" cxnId="{965B64B8-07CA-4855-923A-B3D1141BF22A}">
      <dgm:prSet/>
      <dgm:spPr/>
      <dgm:t>
        <a:bodyPr/>
        <a:lstStyle/>
        <a:p>
          <a:endParaRPr lang="zh-CN" altLang="en-US" sz="240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C794C060-173F-4167-BBEA-EBAE9261AB33}" type="pres">
      <dgm:prSet presAssocID="{CC037AF4-0F0F-4AD6-862C-A3526FDF0BFC}" presName="Name0" presStyleCnt="0">
        <dgm:presLayoutVars>
          <dgm:dir/>
          <dgm:animLvl val="lvl"/>
          <dgm:resizeHandles val="exact"/>
        </dgm:presLayoutVars>
      </dgm:prSet>
      <dgm:spPr/>
    </dgm:pt>
    <dgm:pt modelId="{AD645988-F6D5-470A-961F-B9DE59E0116B}" type="pres">
      <dgm:prSet presAssocID="{E5543EB4-B0B2-40B8-B9CF-40513EF7F3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FD68ED-1C87-4E3A-9071-794CBAD99E8E}" type="pres">
      <dgm:prSet presAssocID="{B914E54A-97DE-4788-87E1-A54AB689A6F4}" presName="parTxOnlySpace" presStyleCnt="0"/>
      <dgm:spPr/>
    </dgm:pt>
    <dgm:pt modelId="{3A696E6C-71C0-453F-8378-9371C4D76C3A}" type="pres">
      <dgm:prSet presAssocID="{B867390C-24D2-4F69-AA1B-C4BEDCF9426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0E8F70-5B96-4126-9297-61FF99685B52}" type="pres">
      <dgm:prSet presAssocID="{106124D1-3CE4-4D6D-98AE-E67B7A4AA1FE}" presName="parTxOnlySpace" presStyleCnt="0"/>
      <dgm:spPr/>
    </dgm:pt>
    <dgm:pt modelId="{22C89B9C-9C16-4907-B128-C065246D72A1}" type="pres">
      <dgm:prSet presAssocID="{4DEF4839-7AD2-44D7-B728-C7FF72562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F0E746-7484-47A6-8393-AAB5F12CF127}" type="pres">
      <dgm:prSet presAssocID="{19D05D51-A375-4838-B047-F5B76145F3B2}" presName="parTxOnlySpace" presStyleCnt="0"/>
      <dgm:spPr/>
    </dgm:pt>
    <dgm:pt modelId="{B22369A1-D654-44CA-8145-2F12F554D803}" type="pres">
      <dgm:prSet presAssocID="{FEE59165-859F-4B77-88EC-00F9598CC5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C91C300-829E-4DF9-AFDE-24EFB6176307}" type="presOf" srcId="{FEE59165-859F-4B77-88EC-00F9598CC522}" destId="{B22369A1-D654-44CA-8145-2F12F554D803}" srcOrd="0" destOrd="0" presId="urn:microsoft.com/office/officeart/2005/8/layout/chevron1"/>
    <dgm:cxn modelId="{6A090518-B47A-4D17-9E39-E1E25BD677BB}" type="presOf" srcId="{4DEF4839-7AD2-44D7-B728-C7FF72562935}" destId="{22C89B9C-9C16-4907-B128-C065246D72A1}" srcOrd="0" destOrd="0" presId="urn:microsoft.com/office/officeart/2005/8/layout/chevron1"/>
    <dgm:cxn modelId="{23F34F5D-9D6F-477A-B627-F2DFDCC46E77}" srcId="{CC037AF4-0F0F-4AD6-862C-A3526FDF0BFC}" destId="{B867390C-24D2-4F69-AA1B-C4BEDCF94268}" srcOrd="1" destOrd="0" parTransId="{30A94CD2-81C4-4D98-89E7-F99DAED34C9D}" sibTransId="{106124D1-3CE4-4D6D-98AE-E67B7A4AA1FE}"/>
    <dgm:cxn modelId="{55E27770-BE87-4820-ABB1-B0D89EA57DE4}" type="presOf" srcId="{E5543EB4-B0B2-40B8-B9CF-40513EF7F304}" destId="{AD645988-F6D5-470A-961F-B9DE59E0116B}" srcOrd="0" destOrd="0" presId="urn:microsoft.com/office/officeart/2005/8/layout/chevron1"/>
    <dgm:cxn modelId="{4C4B2558-60C2-4DAB-BB29-449C717FBEBD}" type="presOf" srcId="{B867390C-24D2-4F69-AA1B-C4BEDCF94268}" destId="{3A696E6C-71C0-453F-8378-9371C4D76C3A}" srcOrd="0" destOrd="0" presId="urn:microsoft.com/office/officeart/2005/8/layout/chevron1"/>
    <dgm:cxn modelId="{7878F990-C6E5-4064-B634-CE97CB1E2F8E}" type="presOf" srcId="{CC037AF4-0F0F-4AD6-862C-A3526FDF0BFC}" destId="{C794C060-173F-4167-BBEA-EBAE9261AB33}" srcOrd="0" destOrd="0" presId="urn:microsoft.com/office/officeart/2005/8/layout/chevron1"/>
    <dgm:cxn modelId="{965B64B8-07CA-4855-923A-B3D1141BF22A}" srcId="{CC037AF4-0F0F-4AD6-862C-A3526FDF0BFC}" destId="{FEE59165-859F-4B77-88EC-00F9598CC522}" srcOrd="3" destOrd="0" parTransId="{D72CCD81-AB66-4AAE-9770-5840CDFDBBCE}" sibTransId="{5E6500FC-84F3-4FB1-B012-1A0648F3592A}"/>
    <dgm:cxn modelId="{B13E84DF-2D3C-4428-9924-2A1214E40D97}" srcId="{CC037AF4-0F0F-4AD6-862C-A3526FDF0BFC}" destId="{4DEF4839-7AD2-44D7-B728-C7FF72562935}" srcOrd="2" destOrd="0" parTransId="{A5E2F288-E2DA-4967-B53B-709175608506}" sibTransId="{19D05D51-A375-4838-B047-F5B76145F3B2}"/>
    <dgm:cxn modelId="{071350EF-080C-47F2-AB63-3B4444C691B6}" srcId="{CC037AF4-0F0F-4AD6-862C-A3526FDF0BFC}" destId="{E5543EB4-B0B2-40B8-B9CF-40513EF7F304}" srcOrd="0" destOrd="0" parTransId="{4ACE5930-82B7-45F6-8F52-E94C70F6560E}" sibTransId="{B914E54A-97DE-4788-87E1-A54AB689A6F4}"/>
    <dgm:cxn modelId="{E880B7D0-F0EB-44B6-86C9-30B04F58FE9B}" type="presParOf" srcId="{C794C060-173F-4167-BBEA-EBAE9261AB33}" destId="{AD645988-F6D5-470A-961F-B9DE59E0116B}" srcOrd="0" destOrd="0" presId="urn:microsoft.com/office/officeart/2005/8/layout/chevron1"/>
    <dgm:cxn modelId="{8ACFE2C2-4886-4B33-9536-EE595FF7A0ED}" type="presParOf" srcId="{C794C060-173F-4167-BBEA-EBAE9261AB33}" destId="{16FD68ED-1C87-4E3A-9071-794CBAD99E8E}" srcOrd="1" destOrd="0" presId="urn:microsoft.com/office/officeart/2005/8/layout/chevron1"/>
    <dgm:cxn modelId="{6FD03B8F-EA6B-4489-9A81-E7DFE82AF00A}" type="presParOf" srcId="{C794C060-173F-4167-BBEA-EBAE9261AB33}" destId="{3A696E6C-71C0-453F-8378-9371C4D76C3A}" srcOrd="2" destOrd="0" presId="urn:microsoft.com/office/officeart/2005/8/layout/chevron1"/>
    <dgm:cxn modelId="{F3A15826-E5AD-4853-BECB-42ACCFC4A3A2}" type="presParOf" srcId="{C794C060-173F-4167-BBEA-EBAE9261AB33}" destId="{190E8F70-5B96-4126-9297-61FF99685B52}" srcOrd="3" destOrd="0" presId="urn:microsoft.com/office/officeart/2005/8/layout/chevron1"/>
    <dgm:cxn modelId="{CFF7B4B7-DC5F-4006-B4A8-72F7A1CFB722}" type="presParOf" srcId="{C794C060-173F-4167-BBEA-EBAE9261AB33}" destId="{22C89B9C-9C16-4907-B128-C065246D72A1}" srcOrd="4" destOrd="0" presId="urn:microsoft.com/office/officeart/2005/8/layout/chevron1"/>
    <dgm:cxn modelId="{A6C2D314-7B55-446C-BE5D-B928FF397D08}" type="presParOf" srcId="{C794C060-173F-4167-BBEA-EBAE9261AB33}" destId="{C1F0E746-7484-47A6-8393-AAB5F12CF127}" srcOrd="5" destOrd="0" presId="urn:microsoft.com/office/officeart/2005/8/layout/chevron1"/>
    <dgm:cxn modelId="{30ED907F-0DE2-4CD1-A17D-2550DFD7E10F}" type="presParOf" srcId="{C794C060-173F-4167-BBEA-EBAE9261AB33}" destId="{B22369A1-D654-44CA-8145-2F12F554D80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45988-F6D5-470A-961F-B9DE59E0116B}">
      <dsp:nvSpPr>
        <dsp:cNvPr id="0" name=""/>
        <dsp:cNvSpPr/>
      </dsp:nvSpPr>
      <dsp:spPr>
        <a:xfrm>
          <a:off x="3744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1.</a:t>
          </a:r>
          <a:r>
            <a:rPr lang="zh-CN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定义异常类</a:t>
          </a:r>
          <a:endParaRPr lang="zh-CN" altLang="en-US" sz="1600" kern="12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396653" y="0"/>
        <a:ext cx="1393913" cy="785818"/>
      </dsp:txXfrm>
    </dsp:sp>
    <dsp:sp modelId="{3A696E6C-71C0-453F-8378-9371C4D76C3A}">
      <dsp:nvSpPr>
        <dsp:cNvPr id="0" name=""/>
        <dsp:cNvSpPr/>
      </dsp:nvSpPr>
      <dsp:spPr>
        <a:xfrm>
          <a:off x="1965502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2.</a:t>
          </a:r>
          <a:r>
            <a:rPr lang="zh-CN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编写构造方法，继承父类的实现</a:t>
          </a:r>
          <a:endParaRPr lang="zh-CN" altLang="en-US" sz="1600" kern="12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2358411" y="0"/>
        <a:ext cx="1393913" cy="785818"/>
      </dsp:txXfrm>
    </dsp:sp>
    <dsp:sp modelId="{22C89B9C-9C16-4907-B128-C065246D72A1}">
      <dsp:nvSpPr>
        <dsp:cNvPr id="0" name=""/>
        <dsp:cNvSpPr/>
      </dsp:nvSpPr>
      <dsp:spPr>
        <a:xfrm>
          <a:off x="3927260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3.</a:t>
          </a:r>
          <a:r>
            <a:rPr lang="zh-CN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实例化自定义异常对象</a:t>
          </a:r>
          <a:endParaRPr lang="zh-CN" altLang="en-US" sz="1600" kern="12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4320169" y="0"/>
        <a:ext cx="1393913" cy="785818"/>
      </dsp:txXfrm>
    </dsp:sp>
    <dsp:sp modelId="{B22369A1-D654-44CA-8145-2F12F554D803}">
      <dsp:nvSpPr>
        <dsp:cNvPr id="0" name=""/>
        <dsp:cNvSpPr/>
      </dsp:nvSpPr>
      <dsp:spPr>
        <a:xfrm>
          <a:off x="5889018" y="0"/>
          <a:ext cx="2179731" cy="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4.</a:t>
          </a:r>
          <a:r>
            <a:rPr lang="zh-CN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使用</a:t>
          </a:r>
          <a:r>
            <a:rPr lang="en-US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throw</a:t>
          </a:r>
          <a:r>
            <a:rPr lang="zh-CN" altLang="zh-CN" sz="1600" kern="1200" dirty="0">
              <a:latin typeface="黑体" panose="02010609060101010101" pitchFamily="2" charset="-122"/>
              <a:ea typeface="黑体" panose="02010609060101010101" pitchFamily="2" charset="-122"/>
            </a:rPr>
            <a:t>抛出</a:t>
          </a:r>
          <a:endParaRPr lang="zh-CN" altLang="en-US" sz="1600" kern="12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6281927" y="0"/>
        <a:ext cx="1393913" cy="78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EF0D6A8-40AF-446F-8900-B0DA3DF0842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560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E92D0433-E955-4DC9-8EAD-FEF123459CD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84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DB1CB9-C074-434D-8929-A689085AC2FE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1A4E16E-194E-490F-A3F8-0430A085BB4F}" type="slidenum">
              <a:rPr lang="en-US" altLang="zh-CN" sz="1200" b="0"/>
              <a:t>2</a:t>
            </a:fld>
            <a:endParaRPr lang="en-US" altLang="zh-CN" sz="1200" b="0"/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5098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演示示例：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）测试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InputMismatchException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异常：输入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）测试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ArithmeticException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异常：输入 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）错误现象：调换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语句顺序，先父类后子类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90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27A162-A56E-46AA-B903-B597E4CFE447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C36BAF7-3DAD-454E-90CA-12D04BD40242}" type="slidenum">
              <a:rPr lang="en-US" altLang="zh-CN" sz="1200" b="0"/>
              <a:t>17</a:t>
            </a:fld>
            <a:endParaRPr lang="en-US" altLang="zh-CN" sz="1200" b="0"/>
          </a:p>
        </p:txBody>
      </p:sp>
      <p:sp>
        <p:nvSpPr>
          <p:cNvPr id="65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7929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106653C-30DC-45AB-9876-EA78E41B966F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65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D7A57DA-5814-422B-99CE-37B8C83E614E}" type="slidenum">
              <a:rPr lang="en-US" altLang="zh-CN" sz="1200" b="0"/>
              <a:t>20</a:t>
            </a:fld>
            <a:endParaRPr lang="en-US" altLang="zh-CN" sz="1200" b="0"/>
          </a:p>
        </p:txBody>
      </p:sp>
      <p:sp>
        <p:nvSpPr>
          <p:cNvPr id="65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5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82396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500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</a:rPr>
              <a:t>是强调</a:t>
            </a:r>
            <a:r>
              <a:rPr lang="zh-CN" altLang="en-US" dirty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</a:rPr>
              <a:t>的观点</a:t>
            </a:r>
            <a:r>
              <a:rPr lang="zh-CN" altLang="en-US" dirty="0">
                <a:ea typeface="宋体" panose="02010600030101010101" pitchFamily="2" charset="-122"/>
              </a:rPr>
              <a:t>结论</a:t>
            </a:r>
            <a:r>
              <a:rPr lang="zh-CN" altLang="zh-CN" dirty="0">
                <a:ea typeface="宋体" panose="02010600030101010101" pitchFamily="2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从而使</a:t>
            </a:r>
            <a:r>
              <a:rPr lang="zh-CN" altLang="en-US" dirty="0">
                <a:ea typeface="宋体" panose="02010600030101010101" pitchFamily="2" charset="-122"/>
              </a:rPr>
              <a:t>知识</a:t>
            </a:r>
            <a:r>
              <a:rPr lang="zh-CN" altLang="zh-CN" dirty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</a:rPr>
              <a:t>学员</a:t>
            </a:r>
            <a:r>
              <a:rPr lang="zh-CN" altLang="zh-CN" dirty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17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教学演示示例：</a:t>
            </a:r>
            <a:endParaRPr lang="en-US" altLang="zh-CN" dirty="0"/>
          </a:p>
          <a:p>
            <a:r>
              <a:rPr lang="zh-CN" altLang="en-US" dirty="0"/>
              <a:t>让学员阅读代码，回忆以前出现的错误，然后由技术顾问在已编写好的代码上演示程序中的异常：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、正常情况：输入 </a:t>
            </a:r>
            <a:r>
              <a:rPr lang="en-US" altLang="zh-CN" sz="1200" dirty="0"/>
              <a:t>200</a:t>
            </a:r>
            <a:r>
              <a:rPr lang="zh-CN" altLang="en-US" sz="1200" dirty="0"/>
              <a:t>，</a:t>
            </a:r>
            <a:r>
              <a:rPr lang="en-US" altLang="zh-CN" sz="1200" dirty="0"/>
              <a:t>40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、异常情况：输入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aseline="0" dirty="0"/>
              <a:t>2</a:t>
            </a:r>
            <a:r>
              <a:rPr lang="zh-CN" altLang="en-US" sz="1200" baseline="0" dirty="0"/>
              <a:t>、异</a:t>
            </a:r>
            <a:r>
              <a:rPr lang="zh-CN" altLang="en-US" sz="1200" dirty="0"/>
              <a:t>常情况：</a:t>
            </a:r>
            <a:r>
              <a:rPr lang="zh-CN" altLang="en-US" sz="1200" baseline="0" dirty="0"/>
              <a:t>输入 </a:t>
            </a:r>
            <a:r>
              <a:rPr lang="en-US" altLang="zh-CN" sz="1200" baseline="0" dirty="0"/>
              <a:t>200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0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1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6C7351-C58D-4F17-A077-F96AE3FFC6D8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629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89ED65F-E710-4825-A9D9-3DC259B4A870}" type="slidenum">
              <a:rPr lang="en-US" altLang="zh-CN" sz="1200" b="0"/>
              <a:t>5</a:t>
            </a:fld>
            <a:endParaRPr lang="en-US" altLang="zh-CN" sz="1200" b="0"/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66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0C83C1-7987-491A-BF6B-D08A8EBC2B03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631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5BF280C-E7D1-44EA-AF9D-747CB6548006}" type="slidenum">
              <a:rPr lang="en-US" altLang="zh-CN" sz="1200" b="0"/>
              <a:t>6</a:t>
            </a:fld>
            <a:endParaRPr lang="en-US" altLang="zh-CN" sz="1200" b="0"/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878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C79218-420E-41AB-82BD-E4D7C705D531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633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D8437A1-9D8E-41FB-94D7-84D96E2EE5D1}" type="slidenum">
              <a:rPr lang="en-US" altLang="zh-CN" sz="1200" b="0"/>
              <a:t>7</a:t>
            </a:fld>
            <a:endParaRPr lang="en-US" altLang="zh-CN" sz="1200" b="0"/>
          </a:p>
        </p:txBody>
      </p:sp>
      <p:sp>
        <p:nvSpPr>
          <p:cNvPr id="633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3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09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F63DF2-FA0E-41CD-82FE-66DF104D419A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9C3CCD2-7EE9-4FC9-89E2-207D23449C29}" type="slidenum">
              <a:rPr lang="en-US" altLang="zh-CN" sz="1200" b="0"/>
              <a:t>8</a:t>
            </a:fld>
            <a:endParaRPr lang="en-US" altLang="zh-CN" sz="1200" b="0"/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 dirty="0"/>
              <a:t>教学指导：此页演示示例和下一页使用同一段代码，本页演示正常情况：输入</a:t>
            </a:r>
            <a:r>
              <a:rPr lang="zh-CN" altLang="en-US" sz="800" baseline="0" dirty="0"/>
              <a:t> </a:t>
            </a:r>
            <a:r>
              <a:rPr lang="en-US" altLang="zh-CN" sz="800" baseline="0" dirty="0"/>
              <a:t>200</a:t>
            </a:r>
            <a:r>
              <a:rPr lang="zh-CN" altLang="en-US" sz="800" baseline="0" dirty="0"/>
              <a:t>，</a:t>
            </a:r>
            <a:r>
              <a:rPr lang="en-US" altLang="zh-CN" sz="800" baseline="0" dirty="0"/>
              <a:t>40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3530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教学指导：此页演示示例和上一页使用同一段代码，本页演示两种异常情况：</a:t>
            </a:r>
            <a:r>
              <a:rPr lang="en-US" altLang="zh-CN" sz="1200" dirty="0"/>
              <a:t>1</a:t>
            </a:r>
            <a:r>
              <a:rPr lang="zh-CN" altLang="en-US" sz="1200" dirty="0"/>
              <a:t>、输入</a:t>
            </a:r>
            <a:r>
              <a:rPr lang="zh-CN" altLang="en-US" sz="1200" baseline="0" dirty="0"/>
              <a:t> </a:t>
            </a:r>
            <a:r>
              <a:rPr lang="en-US" altLang="zh-CN" sz="1200" baseline="0" dirty="0"/>
              <a:t>B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2</a:t>
            </a:r>
            <a:r>
              <a:rPr lang="zh-CN" altLang="en-US" sz="1200" baseline="0" dirty="0"/>
              <a:t>输入 </a:t>
            </a:r>
            <a:r>
              <a:rPr lang="en-US" altLang="zh-CN" sz="1200" baseline="0" dirty="0"/>
              <a:t>200</a:t>
            </a:r>
            <a:r>
              <a:rPr lang="zh-CN" altLang="en-US" sz="1200" baseline="0" dirty="0"/>
              <a:t>，</a:t>
            </a:r>
            <a:r>
              <a:rPr lang="en-US" altLang="zh-CN" sz="1200" baseline="0" dirty="0"/>
              <a:t>0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41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finally</a:t>
            </a:r>
            <a:r>
              <a:rPr lang="zh-CN" altLang="en-US" dirty="0"/>
              <a:t>块执行和不执行的两种情况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、演示示例：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dirty="0"/>
              <a:t>）正常情况：输入 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40 </a:t>
            </a:r>
          </a:p>
          <a:p>
            <a:r>
              <a:rPr lang="en-US" altLang="zh-CN" dirty="0"/>
              <a:t>   2</a:t>
            </a:r>
            <a:r>
              <a:rPr lang="zh-CN" altLang="en-US" dirty="0"/>
              <a:t>）异常情况：输入 </a:t>
            </a:r>
            <a:r>
              <a:rPr lang="en-US" altLang="zh-CN" dirty="0"/>
              <a:t>200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3</a:t>
            </a:r>
            <a:r>
              <a:rPr lang="zh-CN" altLang="en-US" dirty="0"/>
              <a:t>）不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执行情况：</a:t>
            </a:r>
            <a:r>
              <a:rPr lang="en-US" altLang="zh-CN" sz="12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System.exit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endParaRPr lang="zh-CN" alt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66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教学指导：演示示例时，可打断点观察执行过程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18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14400" y="2105029"/>
            <a:ext cx="103632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52464" y="3605226"/>
            <a:ext cx="10382323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4362-3D3F-4321-BD03-98420FD9FFF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918E-EAD3-4B33-BA0C-4AF66A87096C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617" y="80963"/>
            <a:ext cx="27432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80017" y="80963"/>
            <a:ext cx="80264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51AD9-EA09-4BFF-8A30-583EFD476F7F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48" y="285728"/>
            <a:ext cx="6142569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14422"/>
            <a:ext cx="10193864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815-3629-48EB-B7D6-A184792B3B0C}" type="slidenum">
              <a:rPr lang="zh-CN" altLang="en-US" smtClean="0"/>
              <a:t>‹#›</a:t>
            </a:fld>
            <a:r>
              <a:rPr lang="en-US" altLang="zh-CN" dirty="0"/>
              <a:t>/53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8341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38341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1E4A-214D-4CD6-8873-A4C0DB000C71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4" y="1276351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568" y="1276351"/>
            <a:ext cx="5185833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3167-FC4E-4A8E-B8D7-E5D7F71509F5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AF7F4-7CF3-496A-B580-6F1217DF0E66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43D0-C415-4A78-B26B-184A02FEBA41}" type="slidenum">
              <a:rPr lang="zh-CN" altLang="en-US" smtClean="0"/>
              <a:t>‹#›</a:t>
            </a:fld>
            <a:r>
              <a:rPr lang="en-US" altLang="zh-CN" dirty="0"/>
              <a:t>/53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62B4-A2A3-43BC-A253-1DAA0A746FBE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93CF-DF56-4E27-9494-15B9B200DB95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B404-E0AD-4BA4-8731-6B2EE8E74679}" type="slidenum">
              <a:rPr lang="zh-CN" altLang="en-US"/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4"/>
            <a:ext cx="12192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14439"/>
            <a:ext cx="10574867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1" y="295276"/>
            <a:ext cx="6237817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1951" y="6421439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6BE90DDF-39E7-42FE-A7BF-651D669CD49E}" type="slidenum">
              <a:rPr lang="zh-CN" altLang="en-US" smtClean="0"/>
              <a:t>‹#›</a:t>
            </a:fld>
            <a:r>
              <a:rPr lang="en-US" altLang="zh-CN" dirty="0"/>
              <a:t>/53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75520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异 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7" name="Rectangle 11"/>
          <p:cNvSpPr>
            <a:spLocks noGrp="1" noChangeArrowheads="1"/>
          </p:cNvSpPr>
          <p:nvPr>
            <p:ph type="title"/>
          </p:nvPr>
        </p:nvSpPr>
        <p:spPr>
          <a:xfrm>
            <a:off x="7453322" y="285728"/>
            <a:ext cx="3035290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5-3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printStackTrace</a:t>
            </a:r>
            <a:r>
              <a:rPr lang="zh-CN" altLang="en-US" dirty="0"/>
              <a:t>的堆栈跟踪功能显示出程序运行到当前类的执行流程 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640003" name="AutoShape 6"/>
          <p:cNvSpPr>
            <a:spLocks noChangeArrowheads="1"/>
          </p:cNvSpPr>
          <p:nvPr/>
        </p:nvSpPr>
        <p:spPr bwMode="auto">
          <a:xfrm>
            <a:off x="2927350" y="2943218"/>
            <a:ext cx="7278688" cy="2585323"/>
          </a:xfrm>
          <a:prstGeom prst="roundRect">
            <a:avLst>
              <a:gd name="adj" fmla="val 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 u="sng" dirty="0" err="1">
                <a:latin typeface="+mn-lt"/>
              </a:rPr>
              <a:t>java.util.</a:t>
            </a:r>
            <a:r>
              <a:rPr lang="en-US" altLang="en-US" b="1" u="sng" dirty="0" err="1">
                <a:solidFill>
                  <a:srgbClr val="FF0000"/>
                </a:solidFill>
                <a:latin typeface="+mn-lt"/>
              </a:rPr>
              <a:t>InputMismatchException</a:t>
            </a:r>
            <a:endParaRPr lang="en-US" altLang="en-US" b="1" dirty="0">
              <a:solidFill>
                <a:srgbClr val="FF000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</a:t>
            </a:r>
            <a:r>
              <a:rPr lang="en-US" altLang="en-US" b="1" dirty="0" err="1">
                <a:latin typeface="+mn-lt"/>
              </a:rPr>
              <a:t>java.util.Scanner.throwFor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latin typeface="+mn-lt"/>
              </a:rPr>
              <a:t>Scanner.java:840</a:t>
            </a:r>
            <a:r>
              <a:rPr lang="en-US" altLang="en-US" b="1" dirty="0"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</a:t>
            </a:r>
            <a:r>
              <a:rPr lang="en-US" altLang="en-US" b="1" dirty="0" err="1">
                <a:latin typeface="+mn-lt"/>
              </a:rPr>
              <a:t>java.util.Scanner.next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latin typeface="+mn-lt"/>
              </a:rPr>
              <a:t>Scanner.java:1461</a:t>
            </a:r>
            <a:r>
              <a:rPr lang="en-US" altLang="en-US" b="1" dirty="0"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</a:t>
            </a:r>
            <a:r>
              <a:rPr lang="en-US" altLang="en-US" b="1" dirty="0" err="1">
                <a:latin typeface="+mn-lt"/>
              </a:rPr>
              <a:t>java.util.Scanner.nextInt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latin typeface="+mn-lt"/>
              </a:rPr>
              <a:t>Scanner.java:2091</a:t>
            </a:r>
            <a:r>
              <a:rPr lang="en-US" altLang="en-US" b="1" dirty="0"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</a:t>
            </a:r>
            <a:r>
              <a:rPr lang="en-US" altLang="en-US" b="1" dirty="0" err="1">
                <a:latin typeface="+mn-lt"/>
              </a:rPr>
              <a:t>java.util.Scanner.nextInt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latin typeface="+mn-lt"/>
              </a:rPr>
              <a:t>Scanner.java:2050</a:t>
            </a:r>
            <a:r>
              <a:rPr lang="en-US" altLang="en-US" b="1" dirty="0"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>
                <a:latin typeface="+mn-lt"/>
              </a:rPr>
              <a:t>at cn.jbit.exception.Test3.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main</a:t>
            </a:r>
            <a:r>
              <a:rPr lang="en-US" altLang="en-US" b="1" dirty="0">
                <a:latin typeface="+mn-lt"/>
              </a:rPr>
              <a:t>(</a:t>
            </a:r>
            <a:r>
              <a:rPr lang="en-US" altLang="en-US" b="1" u="sng" dirty="0">
                <a:solidFill>
                  <a:srgbClr val="FF0000"/>
                </a:solidFill>
                <a:latin typeface="+mn-lt"/>
              </a:rPr>
              <a:t>Test3.java:15</a:t>
            </a:r>
            <a:r>
              <a:rPr lang="en-US" altLang="en-US" b="1" dirty="0">
                <a:latin typeface="+mn-lt"/>
              </a:rPr>
              <a:t>)</a:t>
            </a:r>
            <a:endParaRPr lang="en-US" altLang="zh-CN" b="1" dirty="0">
              <a:latin typeface="+mn-lt"/>
            </a:endParaRP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7453323" y="2928935"/>
            <a:ext cx="1146741" cy="408623"/>
          </a:xfrm>
          <a:prstGeom prst="wedgeRoundRectCallout">
            <a:avLst>
              <a:gd name="adj1" fmla="val -25346"/>
              <a:gd name="adj2" fmla="val 524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异常类型</a:t>
            </a: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gray">
          <a:xfrm>
            <a:off x="3141664" y="2357430"/>
            <a:ext cx="1882767" cy="5381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异常堆栈信息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4310051" y="5643579"/>
            <a:ext cx="2533285" cy="408623"/>
          </a:xfrm>
          <a:prstGeom prst="wedgeRoundRectCallout">
            <a:avLst>
              <a:gd name="adj1" fmla="val -33225"/>
              <a:gd name="adj2" fmla="val -549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在此方法中抛出了异常</a:t>
            </a:r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7667637" y="5663584"/>
            <a:ext cx="1846757" cy="408623"/>
          </a:xfrm>
          <a:prstGeom prst="wedgeRoundRectCallout">
            <a:avLst>
              <a:gd name="adj1" fmla="val -28646"/>
              <a:gd name="adj2" fmla="val 536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出现异常的位置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738942" y="314324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881422" y="2999802"/>
            <a:ext cx="285752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6468010" y="5088034"/>
            <a:ext cx="150019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812528" y="5085184"/>
            <a:ext cx="57150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rot="10800000" flipV="1">
            <a:off x="5453058" y="5429264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7810512" y="5429264"/>
            <a:ext cx="28575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10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36" name="Rectangle 1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</a:p>
        </p:txBody>
      </p:sp>
      <p:sp>
        <p:nvSpPr>
          <p:cNvPr id="197635" name="AutoShape 3"/>
          <p:cNvSpPr>
            <a:spLocks noChangeArrowheads="1"/>
          </p:cNvSpPr>
          <p:nvPr/>
        </p:nvSpPr>
        <p:spPr bwMode="gray">
          <a:xfrm>
            <a:off x="6132513" y="2500307"/>
            <a:ext cx="2197100" cy="2735269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gray">
          <a:xfrm>
            <a:off x="6492876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197637" name="AutoShape 5"/>
          <p:cNvSpPr>
            <a:spLocks noChangeArrowheads="1"/>
          </p:cNvSpPr>
          <p:nvPr/>
        </p:nvSpPr>
        <p:spPr bwMode="gray">
          <a:xfrm>
            <a:off x="6492876" y="393858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gray">
          <a:xfrm>
            <a:off x="8882083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不匹配 </a:t>
            </a:r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gray">
          <a:xfrm>
            <a:off x="6096002" y="5307014"/>
            <a:ext cx="2214577" cy="76519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的代码段</a:t>
            </a:r>
          </a:p>
        </p:txBody>
      </p:sp>
      <p:cxnSp>
        <p:nvCxnSpPr>
          <p:cNvPr id="197641" name="AutoShape 9"/>
          <p:cNvCxnSpPr>
            <a:cxnSpLocks noChangeShapeType="1"/>
            <a:stCxn id="197636" idx="3"/>
            <a:endCxn id="197649" idx="1"/>
          </p:cNvCxnSpPr>
          <p:nvPr/>
        </p:nvCxnSpPr>
        <p:spPr bwMode="auto">
          <a:xfrm>
            <a:off x="7810513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8596360" y="4848238"/>
            <a:ext cx="2000234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程序中  断运行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 rot="738205">
            <a:off x="7399462" y="2571745"/>
            <a:ext cx="18716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FF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</a:p>
        </p:txBody>
      </p:sp>
      <p:sp>
        <p:nvSpPr>
          <p:cNvPr id="641035" name="AutoShape 12"/>
          <p:cNvSpPr>
            <a:spLocks noChangeArrowheads="1"/>
          </p:cNvSpPr>
          <p:nvPr/>
        </p:nvSpPr>
        <p:spPr bwMode="auto">
          <a:xfrm>
            <a:off x="1770064" y="2447925"/>
            <a:ext cx="4035425" cy="383619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41044" name="Rectangle 22"/>
          <p:cNvSpPr>
            <a:spLocks noGrp="1" noChangeArrowheads="1"/>
          </p:cNvSpPr>
          <p:nvPr>
            <p:ph type="title"/>
          </p:nvPr>
        </p:nvSpPr>
        <p:spPr>
          <a:xfrm>
            <a:off x="7536160" y="285728"/>
            <a:ext cx="2952452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5-4</a:t>
            </a:r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>
            <a:off x="1809721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1809721" y="350044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7648" name="AutoShape 16"/>
          <p:cNvSpPr>
            <a:spLocks noChangeArrowheads="1"/>
          </p:cNvSpPr>
          <p:nvPr/>
        </p:nvSpPr>
        <p:spPr bwMode="gray">
          <a:xfrm>
            <a:off x="2166910" y="2020246"/>
            <a:ext cx="330207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第三种情况：异常类型不匹配 </a:t>
            </a:r>
          </a:p>
        </p:txBody>
      </p:sp>
      <p:sp>
        <p:nvSpPr>
          <p:cNvPr id="197649" name="AutoShape 17"/>
          <p:cNvSpPr>
            <a:spLocks noChangeArrowheads="1"/>
          </p:cNvSpPr>
          <p:nvPr/>
        </p:nvSpPr>
        <p:spPr bwMode="gray">
          <a:xfrm>
            <a:off x="8875714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7650" name="AutoShape 18"/>
          <p:cNvCxnSpPr>
            <a:cxnSpLocks noChangeShapeType="1"/>
            <a:stCxn id="197649" idx="2"/>
            <a:endCxn id="197638" idx="0"/>
          </p:cNvCxnSpPr>
          <p:nvPr/>
        </p:nvCxnSpPr>
        <p:spPr bwMode="auto">
          <a:xfrm rot="5400000">
            <a:off x="9374212" y="3646499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9305952" y="5567382"/>
            <a:ext cx="647700" cy="576262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1 h 21600"/>
              <a:gd name="T6" fmla="*/ 94846 w 21600"/>
              <a:gd name="T7" fmla="*/ 491877 h 21600"/>
              <a:gd name="T8" fmla="*/ 323850 w 21600"/>
              <a:gd name="T9" fmla="*/ 576262 h 21600"/>
              <a:gd name="T10" fmla="*/ 552854 w 21600"/>
              <a:gd name="T11" fmla="*/ 491877 h 21600"/>
              <a:gd name="T12" fmla="*/ 647700 w 21600"/>
              <a:gd name="T13" fmla="*/ 288131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ea typeface="黑体" panose="02010609060101010101" pitchFamily="2" charset="-122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1809721" y="457200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9060677" y="5035561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11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280000" y="1213200"/>
            <a:ext cx="7645398" cy="501017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catch</a:t>
            </a:r>
            <a:r>
              <a:rPr lang="zh-CN" altLang="en-US" dirty="0"/>
              <a:t>块中处理异常</a:t>
            </a:r>
          </a:p>
          <a:p>
            <a:pPr lvl="1"/>
            <a:r>
              <a:rPr lang="zh-CN" altLang="en-US" dirty="0"/>
              <a:t>加入用户自定义处理信息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调用方法输出异常信息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异常对象常用的方法</a:t>
            </a:r>
          </a:p>
          <a:p>
            <a:endParaRPr lang="zh-CN" altLang="en-US" dirty="0"/>
          </a:p>
        </p:txBody>
      </p:sp>
      <p:sp>
        <p:nvSpPr>
          <p:cNvPr id="642050" name="Rectangle 9"/>
          <p:cNvSpPr>
            <a:spLocks noGrp="1" noChangeArrowheads="1"/>
          </p:cNvSpPr>
          <p:nvPr>
            <p:ph type="title"/>
          </p:nvPr>
        </p:nvSpPr>
        <p:spPr>
          <a:xfrm>
            <a:off x="7608168" y="285728"/>
            <a:ext cx="2880444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5-5</a:t>
            </a:r>
          </a:p>
        </p:txBody>
      </p:sp>
      <p:sp>
        <p:nvSpPr>
          <p:cNvPr id="642052" name="AutoShape 10"/>
          <p:cNvSpPr>
            <a:spLocks noChangeArrowheads="1"/>
          </p:cNvSpPr>
          <p:nvPr/>
        </p:nvSpPr>
        <p:spPr bwMode="auto">
          <a:xfrm>
            <a:off x="2809853" y="3645024"/>
            <a:ext cx="3921125" cy="46993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e.printStackTrace();</a:t>
            </a:r>
          </a:p>
        </p:txBody>
      </p:sp>
      <p:sp>
        <p:nvSpPr>
          <p:cNvPr id="642053" name="AutoShape 11"/>
          <p:cNvSpPr>
            <a:spLocks noChangeArrowheads="1"/>
          </p:cNvSpPr>
          <p:nvPr/>
        </p:nvSpPr>
        <p:spPr bwMode="auto">
          <a:xfrm>
            <a:off x="2809852" y="2224998"/>
            <a:ext cx="6500858" cy="84396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System.err.println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出现错误：被除数和除数必须是整数，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”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除数不能为零。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2238348" y="4874916"/>
          <a:ext cx="76438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</a:p>
                  </a:txBody>
                  <a:tcPr marL="92477" marR="9247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输出异常的堆栈信息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 getMessage()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返回异常信息描述字符串，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是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printStackTrace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输出信息的一部分</a:t>
                      </a:r>
                    </a:p>
                  </a:txBody>
                  <a:tcPr marL="92477" marR="92477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12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36"/>
          <p:cNvSpPr>
            <a:spLocks noGrp="1" noChangeArrowheads="1"/>
          </p:cNvSpPr>
          <p:nvPr>
            <p:ph type="title"/>
          </p:nvPr>
        </p:nvSpPr>
        <p:spPr>
          <a:xfrm>
            <a:off x="7680176" y="285728"/>
            <a:ext cx="2808436" cy="523220"/>
          </a:xfrm>
        </p:spPr>
        <p:txBody>
          <a:bodyPr/>
          <a:lstStyle/>
          <a:p>
            <a:r>
              <a:rPr lang="zh-CN" altLang="en-US"/>
              <a:t>常见的异常类型 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1952596" y="1701180"/>
          <a:ext cx="835824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异 常 类 型</a:t>
                      </a: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</a:p>
                  </a:txBody>
                  <a:tcPr marL="87463" marR="8746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Exception 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异常层次结构的父类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ArithmeticException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算术错误情形，如以零作除数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ArrayIndexOutOfBoundsException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数组下标越界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NullPointerException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尝试访问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null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对象成员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ClassNotFoundException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不能加载所需的类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IllegalArgumentException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方法接收到非法参数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ClassCastException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对象强制类型转换出错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NumberFormatException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数字格式转换异常，如把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abc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转换成数字</a:t>
                      </a:r>
                    </a:p>
                  </a:txBody>
                  <a:tcPr marL="87463" marR="8746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13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7" name="Rectangle 12"/>
          <p:cNvSpPr>
            <a:spLocks noGrp="1" noChangeArrowheads="1"/>
          </p:cNvSpPr>
          <p:nvPr>
            <p:ph type="title"/>
          </p:nvPr>
        </p:nvSpPr>
        <p:spPr>
          <a:xfrm>
            <a:off x="6478568" y="285728"/>
            <a:ext cx="4010044" cy="523220"/>
          </a:xfrm>
        </p:spPr>
        <p:txBody>
          <a:bodyPr/>
          <a:lstStyle/>
          <a:p>
            <a:r>
              <a:rPr lang="en-US" altLang="zh-CN" dirty="0"/>
              <a:t>try-catch-finally 2-1</a:t>
            </a:r>
          </a:p>
        </p:txBody>
      </p:sp>
      <p:sp>
        <p:nvSpPr>
          <p:cNvPr id="644098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788274" cy="86676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try-catch</a:t>
            </a:r>
            <a:r>
              <a:rPr lang="zh-CN" altLang="en-US" dirty="0"/>
              <a:t>块后加入</a:t>
            </a:r>
            <a:r>
              <a:rPr lang="en-US" altLang="zh-CN" dirty="0"/>
              <a:t>finally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是否发生异常都执行</a:t>
            </a:r>
            <a:endParaRPr lang="en-US" altLang="zh-CN" dirty="0"/>
          </a:p>
          <a:p>
            <a:pPr lvl="1"/>
            <a:r>
              <a:rPr lang="zh-CN" altLang="en-US" dirty="0"/>
              <a:t>不执行的唯一情况</a:t>
            </a:r>
          </a:p>
        </p:txBody>
      </p:sp>
      <p:sp>
        <p:nvSpPr>
          <p:cNvPr id="203780" name="AutoShape 4"/>
          <p:cNvSpPr>
            <a:spLocks noChangeArrowheads="1"/>
          </p:cNvSpPr>
          <p:nvPr/>
        </p:nvSpPr>
        <p:spPr bwMode="gray">
          <a:xfrm>
            <a:off x="3309918" y="2709862"/>
            <a:ext cx="3168650" cy="6477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 </a:t>
            </a:r>
            <a:r>
              <a:rPr lang="zh-CN" altLang="en-US" b="1" dirty="0"/>
              <a:t>块 </a:t>
            </a:r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gray">
          <a:xfrm>
            <a:off x="3309918" y="5572140"/>
            <a:ext cx="3168650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finally </a:t>
            </a:r>
            <a:r>
              <a:rPr lang="zh-CN" altLang="en-US" b="1" dirty="0"/>
              <a:t>块 </a:t>
            </a:r>
          </a:p>
        </p:txBody>
      </p:sp>
      <p:sp>
        <p:nvSpPr>
          <p:cNvPr id="203782" name="AutoShape 6"/>
          <p:cNvSpPr>
            <a:spLocks noChangeArrowheads="1"/>
          </p:cNvSpPr>
          <p:nvPr/>
        </p:nvSpPr>
        <p:spPr bwMode="gray">
          <a:xfrm>
            <a:off x="3309918" y="4116417"/>
            <a:ext cx="3168650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en-US" altLang="zh-CN" b="1" dirty="0"/>
              <a:t> catch </a:t>
            </a:r>
            <a:r>
              <a:rPr lang="zh-CN" altLang="en-US" b="1" dirty="0"/>
              <a:t>块</a:t>
            </a:r>
            <a:endParaRPr lang="en-US" altLang="zh-CN" b="1" dirty="0"/>
          </a:p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  </a:t>
            </a:r>
          </a:p>
        </p:txBody>
      </p:sp>
      <p:sp>
        <p:nvSpPr>
          <p:cNvPr id="203785" name="AutoShape 9"/>
          <p:cNvSpPr>
            <a:spLocks noChangeArrowheads="1"/>
          </p:cNvSpPr>
          <p:nvPr/>
        </p:nvSpPr>
        <p:spPr bwMode="gray">
          <a:xfrm>
            <a:off x="7329480" y="3911621"/>
            <a:ext cx="98269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无异常 </a:t>
            </a:r>
          </a:p>
        </p:txBody>
      </p:sp>
      <p:sp>
        <p:nvSpPr>
          <p:cNvPr id="203786" name="AutoShape 10"/>
          <p:cNvSpPr>
            <a:spLocks noChangeArrowheads="1"/>
          </p:cNvSpPr>
          <p:nvPr/>
        </p:nvSpPr>
        <p:spPr bwMode="gray">
          <a:xfrm>
            <a:off x="4951393" y="3533796"/>
            <a:ext cx="9826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有异常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4508075" y="380406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4507281" y="5232826"/>
            <a:ext cx="642942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reeform 12"/>
          <p:cNvSpPr/>
          <p:nvPr/>
        </p:nvSpPr>
        <p:spPr bwMode="auto">
          <a:xfrm rot="5225368">
            <a:off x="5091432" y="3822436"/>
            <a:ext cx="2839447" cy="1208278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952860" y="4500571"/>
            <a:ext cx="2000234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System.exit</a:t>
            </a:r>
            <a:r>
              <a:rPr lang="en-US" altLang="zh-CN" b="1" dirty="0">
                <a:solidFill>
                  <a:srgbClr val="C00000"/>
                </a:solidFill>
              </a:rPr>
              <a:t>(1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endParaRPr lang="zh-CN" altLang="en-US" sz="1600" b="1" dirty="0">
              <a:solidFill>
                <a:srgbClr val="C00000"/>
              </a:solidFill>
              <a:ea typeface="黑体" panose="02010609060101010101" pitchFamily="2" charset="-122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gray">
          <a:xfrm>
            <a:off x="6667505" y="4357695"/>
            <a:ext cx="311594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中断程序，退出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虚拟机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14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7472" y="285728"/>
            <a:ext cx="4071141" cy="523220"/>
          </a:xfrm>
        </p:spPr>
        <p:txBody>
          <a:bodyPr/>
          <a:lstStyle/>
          <a:p>
            <a:r>
              <a:rPr lang="en-US" altLang="zh-CN" dirty="0"/>
              <a:t>try-catch-finally 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</a:t>
            </a:r>
            <a:r>
              <a:rPr lang="en-US" altLang="zh-CN" dirty="0"/>
              <a:t>return</a:t>
            </a:r>
            <a:r>
              <a:rPr lang="zh-CN" altLang="en-US" dirty="0"/>
              <a:t>的</a:t>
            </a:r>
            <a:r>
              <a:rPr lang="en-US" altLang="zh-CN" dirty="0"/>
              <a:t>try-catch-finally</a:t>
            </a:r>
            <a:r>
              <a:rPr lang="zh-CN" altLang="en-US" dirty="0"/>
              <a:t>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6132513" y="2500306"/>
            <a:ext cx="2197100" cy="3643338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6492876" y="2641601"/>
            <a:ext cx="1317637" cy="50164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6492876" y="3786190"/>
            <a:ext cx="1389075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catch</a:t>
            </a:r>
          </a:p>
          <a:p>
            <a:pPr algn="l" eaLnBrk="0" hangingPunct="0">
              <a:defRPr/>
            </a:pPr>
            <a:r>
              <a:rPr lang="en-US" altLang="en-US" b="1" dirty="0"/>
              <a:t>return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8882083" y="3865564"/>
            <a:ext cx="1406553" cy="63500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匹配 </a:t>
            </a:r>
          </a:p>
        </p:txBody>
      </p:sp>
      <p:cxnSp>
        <p:nvCxnSpPr>
          <p:cNvPr id="11" name="AutoShape 9"/>
          <p:cNvCxnSpPr>
            <a:cxnSpLocks noChangeShapeType="1"/>
            <a:stCxn id="7" idx="3"/>
            <a:endCxn id="18" idx="1"/>
          </p:cNvCxnSpPr>
          <p:nvPr/>
        </p:nvCxnSpPr>
        <p:spPr bwMode="auto">
          <a:xfrm>
            <a:off x="7810513" y="2892425"/>
            <a:ext cx="1065201" cy="254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 Box 11"/>
          <p:cNvSpPr txBox="1">
            <a:spLocks noChangeArrowheads="1"/>
          </p:cNvSpPr>
          <p:nvPr/>
        </p:nvSpPr>
        <p:spPr bwMode="auto">
          <a:xfrm rot="738205">
            <a:off x="7399462" y="2571745"/>
            <a:ext cx="18716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FF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</a:rPr>
              <a:t>发生异常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770064" y="2000241"/>
            <a:ext cx="4035425" cy="4210223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return;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finally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809721" y="335294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809721" y="306719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gray">
          <a:xfrm>
            <a:off x="8875714" y="2859088"/>
            <a:ext cx="1435129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" name="AutoShape 18"/>
          <p:cNvCxnSpPr>
            <a:cxnSpLocks noChangeShapeType="1"/>
            <a:stCxn id="18" idx="2"/>
            <a:endCxn id="9" idx="0"/>
          </p:cNvCxnSpPr>
          <p:nvPr/>
        </p:nvCxnSpPr>
        <p:spPr bwMode="auto">
          <a:xfrm rot="5400000">
            <a:off x="9374212" y="3646499"/>
            <a:ext cx="430214" cy="79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809721" y="521033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809721" y="4495951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gray">
          <a:xfrm>
            <a:off x="6524629" y="5367348"/>
            <a:ext cx="1389075" cy="56198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finally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6809982" y="5000238"/>
            <a:ext cx="714384" cy="7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AutoShape 9"/>
          <p:cNvCxnSpPr>
            <a:cxnSpLocks noChangeShapeType="1"/>
          </p:cNvCxnSpPr>
          <p:nvPr/>
        </p:nvCxnSpPr>
        <p:spPr bwMode="auto">
          <a:xfrm rot="10800000">
            <a:off x="7881952" y="4000504"/>
            <a:ext cx="1000131" cy="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596199" y="4040659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anose="02010609060101010101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1809721" y="4067323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Freeform 12"/>
          <p:cNvSpPr/>
          <p:nvPr/>
        </p:nvSpPr>
        <p:spPr bwMode="auto">
          <a:xfrm rot="16574020">
            <a:off x="6333440" y="4573948"/>
            <a:ext cx="969968" cy="596496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10116" y="4786322"/>
            <a:ext cx="2428892" cy="357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执行</a:t>
            </a:r>
            <a:r>
              <a:rPr lang="en-US" altLang="zh-CN" sz="1600" b="1" dirty="0">
                <a:solidFill>
                  <a:srgbClr val="C00000"/>
                </a:solidFill>
                <a:ea typeface="黑体" panose="02010609060101010101" pitchFamily="2" charset="-122"/>
              </a:rPr>
              <a:t>return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退出</a:t>
            </a:r>
            <a:r>
              <a:rPr lang="en-US" altLang="zh-CN" sz="1600" b="1" dirty="0">
                <a:solidFill>
                  <a:srgbClr val="C00000"/>
                </a:solidFill>
              </a:rPr>
              <a:t>  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方法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189806" y="4991114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执行</a:t>
            </a:r>
            <a:r>
              <a:rPr lang="en-US" altLang="zh-CN" sz="1600" b="1" dirty="0">
                <a:solidFill>
                  <a:srgbClr val="C00000"/>
                </a:solidFill>
              </a:rPr>
              <a:t>finally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gray">
          <a:xfrm>
            <a:off x="6071276" y="1857365"/>
            <a:ext cx="416812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块中有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return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语句执行过程与此类似</a:t>
            </a:r>
            <a:endParaRPr lang="en-US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8239141" y="3857629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8167703" y="2857497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024695" y="4714885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381753" y="4500582"/>
            <a:ext cx="287321" cy="285741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方正准圆繁体" pitchFamily="2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方正准圆繁体" pitchFamily="2" charset="-122"/>
            </a:endParaRPr>
          </a:p>
        </p:txBody>
      </p:sp>
      <p:pic>
        <p:nvPicPr>
          <p:cNvPr id="5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15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4"/>
          <p:cNvSpPr>
            <a:spLocks noGrp="1" noChangeArrowheads="1"/>
          </p:cNvSpPr>
          <p:nvPr>
            <p:ph idx="1"/>
          </p:nvPr>
        </p:nvSpPr>
        <p:spPr>
          <a:xfrm>
            <a:off x="2280000" y="1213200"/>
            <a:ext cx="8074026" cy="501017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23900">
              <a:tabLst>
                <a:tab pos="444500" algn="l"/>
              </a:tabLst>
              <a:defRPr/>
            </a:pPr>
            <a:r>
              <a:rPr lang="zh-CN" altLang="en-US" dirty="0"/>
              <a:t>引发多种类型的异常</a:t>
            </a:r>
            <a:endParaRPr lang="en-US" altLang="zh-CN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排列</a:t>
            </a:r>
            <a:r>
              <a:rPr lang="en-US" altLang="zh-CN" sz="2000" dirty="0"/>
              <a:t>catch </a:t>
            </a:r>
            <a:r>
              <a:rPr lang="zh-CN" altLang="en-US" sz="2000" dirty="0"/>
              <a:t>语句的顺序：先子类后父类 </a:t>
            </a:r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发生异常时按顺序逐个匹配</a:t>
            </a:r>
            <a:endParaRPr lang="en-US" altLang="zh-CN" sz="2000" dirty="0"/>
          </a:p>
          <a:p>
            <a:pPr lvl="1" defTabSz="723900">
              <a:tabLst>
                <a:tab pos="444500" algn="l"/>
              </a:tabLst>
              <a:defRPr/>
            </a:pPr>
            <a:r>
              <a:rPr lang="zh-CN" altLang="en-US" sz="2000" dirty="0"/>
              <a:t>只执行第一个与异常类型匹配的</a:t>
            </a:r>
            <a:r>
              <a:rPr lang="en-US" altLang="zh-CN" sz="2000" dirty="0"/>
              <a:t>catch</a:t>
            </a:r>
            <a:r>
              <a:rPr lang="zh-CN" altLang="en-US" sz="2000" dirty="0"/>
              <a:t>语句</a:t>
            </a:r>
          </a:p>
        </p:txBody>
      </p:sp>
      <p:sp>
        <p:nvSpPr>
          <p:cNvPr id="647170" name="AutoShape 2"/>
          <p:cNvSpPr>
            <a:spLocks noChangeArrowheads="1"/>
          </p:cNvSpPr>
          <p:nvPr/>
        </p:nvSpPr>
        <p:spPr bwMode="auto">
          <a:xfrm>
            <a:off x="1706564" y="2878954"/>
            <a:ext cx="4103684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/>
              <a:t>public void method(){</a:t>
            </a:r>
          </a:p>
          <a:p>
            <a:pPr lvl="1" algn="l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try</a:t>
            </a:r>
            <a:r>
              <a:rPr lang="en-US" altLang="zh-CN" b="1" dirty="0"/>
              <a:t>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代码段</a:t>
            </a:r>
          </a:p>
          <a:p>
            <a:pPr lvl="1" algn="l"/>
            <a:r>
              <a:rPr lang="zh-CN" altLang="en-US" b="1" dirty="0"/>
              <a:t>     </a:t>
            </a:r>
            <a:r>
              <a:rPr lang="en-US" altLang="zh-CN" b="1" dirty="0"/>
              <a:t>// </a:t>
            </a:r>
            <a:r>
              <a:rPr lang="zh-CN" altLang="en-US" b="1" dirty="0"/>
              <a:t>产生异常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2)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1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2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</a:t>
            </a:r>
            <a:r>
              <a:rPr lang="en-US" altLang="zh-CN" b="1" dirty="0"/>
              <a:t>3 ex) {</a:t>
            </a:r>
          </a:p>
          <a:p>
            <a:pPr lvl="1" algn="l"/>
            <a:r>
              <a:rPr lang="en-US" altLang="zh-CN" b="1" dirty="0"/>
              <a:t>     // </a:t>
            </a:r>
            <a:r>
              <a:rPr lang="zh-CN" altLang="en-US" b="1" dirty="0"/>
              <a:t>对异常进行处理的代码段</a:t>
            </a:r>
          </a:p>
          <a:p>
            <a:pPr lvl="1" algn="l"/>
            <a:r>
              <a:rPr lang="en-US" altLang="zh-CN" b="1" dirty="0"/>
              <a:t>}</a:t>
            </a:r>
          </a:p>
          <a:p>
            <a:pPr lvl="1" algn="l"/>
            <a:r>
              <a:rPr lang="en-US" altLang="zh-CN" b="1" dirty="0"/>
              <a:t>// </a:t>
            </a:r>
            <a:r>
              <a:rPr lang="zh-CN" altLang="en-US" b="1" dirty="0"/>
              <a:t>代码段</a:t>
            </a:r>
          </a:p>
          <a:p>
            <a:pPr algn="l"/>
            <a:r>
              <a:rPr lang="en-US" altLang="zh-CN" b="1" dirty="0"/>
              <a:t>}</a:t>
            </a:r>
          </a:p>
        </p:txBody>
      </p:sp>
      <p:sp>
        <p:nvSpPr>
          <p:cNvPr id="647195" name="Rectangle 28"/>
          <p:cNvSpPr>
            <a:spLocks noGrp="1" noChangeArrowheads="1"/>
          </p:cNvSpPr>
          <p:nvPr>
            <p:ph type="title"/>
          </p:nvPr>
        </p:nvSpPr>
        <p:spPr>
          <a:xfrm>
            <a:off x="8155808" y="285728"/>
            <a:ext cx="2332805" cy="523220"/>
          </a:xfrm>
        </p:spPr>
        <p:txBody>
          <a:bodyPr/>
          <a:lstStyle/>
          <a:p>
            <a:r>
              <a:rPr lang="zh-CN" altLang="en-US" dirty="0"/>
              <a:t>多重</a:t>
            </a:r>
            <a:r>
              <a:rPr lang="en-US" altLang="zh-CN" dirty="0"/>
              <a:t>catch</a:t>
            </a:r>
            <a:r>
              <a:rPr lang="zh-CN" altLang="en-US" dirty="0"/>
              <a:t>块 </a:t>
            </a:r>
            <a:endParaRPr lang="en-US" altLang="zh-CN" dirty="0"/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gray">
          <a:xfrm>
            <a:off x="6051550" y="2900385"/>
            <a:ext cx="2197100" cy="2879725"/>
          </a:xfrm>
          <a:prstGeom prst="roundRect">
            <a:avLst>
              <a:gd name="adj" fmla="val 1091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gray">
          <a:xfrm>
            <a:off x="6448426" y="3048022"/>
            <a:ext cx="1290648" cy="30954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gray">
          <a:xfrm>
            <a:off x="8310578" y="3837010"/>
            <a:ext cx="2357422" cy="5048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与异常类型</a:t>
            </a:r>
            <a:r>
              <a:rPr lang="en-US" altLang="zh-CN" b="1" dirty="0"/>
              <a:t>1</a:t>
            </a:r>
            <a:r>
              <a:rPr lang="zh-CN" altLang="en-US" b="1" dirty="0"/>
              <a:t>不匹配</a:t>
            </a:r>
          </a:p>
        </p:txBody>
      </p:sp>
      <p:cxnSp>
        <p:nvCxnSpPr>
          <p:cNvPr id="206856" name="AutoShape 8"/>
          <p:cNvCxnSpPr>
            <a:cxnSpLocks noChangeShapeType="1"/>
            <a:stCxn id="206854" idx="3"/>
            <a:endCxn id="206861" idx="1"/>
          </p:cNvCxnSpPr>
          <p:nvPr/>
        </p:nvCxnSpPr>
        <p:spPr bwMode="auto">
          <a:xfrm flipV="1">
            <a:off x="7739075" y="3188516"/>
            <a:ext cx="938201" cy="14276"/>
          </a:xfrm>
          <a:prstGeom prst="curvedConnector3">
            <a:avLst>
              <a:gd name="adj1" fmla="val 50000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57" name="AutoShape 9"/>
          <p:cNvSpPr>
            <a:spLocks noChangeArrowheads="1"/>
          </p:cNvSpPr>
          <p:nvPr/>
        </p:nvSpPr>
        <p:spPr bwMode="gray">
          <a:xfrm>
            <a:off x="6096001" y="5857892"/>
            <a:ext cx="2852737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239008" y="2857496"/>
            <a:ext cx="18716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发生异常</a:t>
            </a: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1681164" y="3857628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1681164" y="364331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61" name="AutoShape 13"/>
          <p:cNvSpPr>
            <a:spLocks noChangeArrowheads="1"/>
          </p:cNvSpPr>
          <p:nvPr/>
        </p:nvSpPr>
        <p:spPr bwMode="gray">
          <a:xfrm>
            <a:off x="8677276" y="2900385"/>
            <a:ext cx="1641475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产生异常对象</a:t>
            </a:r>
          </a:p>
        </p:txBody>
      </p:sp>
      <p:cxnSp>
        <p:nvCxnSpPr>
          <p:cNvPr id="206862" name="AutoShape 14"/>
          <p:cNvCxnSpPr>
            <a:cxnSpLocks noChangeShapeType="1"/>
            <a:stCxn id="206861" idx="2"/>
            <a:endCxn id="206855" idx="0"/>
          </p:cNvCxnSpPr>
          <p:nvPr/>
        </p:nvCxnSpPr>
        <p:spPr bwMode="auto">
          <a:xfrm rot="5400000">
            <a:off x="9313470" y="3652466"/>
            <a:ext cx="360362" cy="87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3" name="AutoShape 15"/>
          <p:cNvSpPr>
            <a:spLocks noChangeArrowheads="1"/>
          </p:cNvSpPr>
          <p:nvPr/>
        </p:nvSpPr>
        <p:spPr bwMode="gray">
          <a:xfrm>
            <a:off x="6397626" y="3735409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64" name="AutoShape 16"/>
          <p:cNvSpPr>
            <a:spLocks noChangeArrowheads="1"/>
          </p:cNvSpPr>
          <p:nvPr/>
        </p:nvSpPr>
        <p:spPr bwMode="gray">
          <a:xfrm>
            <a:off x="8475663" y="4767284"/>
            <a:ext cx="2051050" cy="4381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与异常类型</a:t>
            </a:r>
            <a:r>
              <a:rPr lang="en-US" altLang="zh-CN" b="1" dirty="0"/>
              <a:t>2</a:t>
            </a:r>
            <a:r>
              <a:rPr lang="zh-CN" altLang="en-US" b="1" dirty="0"/>
              <a:t>匹配</a:t>
            </a:r>
          </a:p>
        </p:txBody>
      </p:sp>
      <p:cxnSp>
        <p:nvCxnSpPr>
          <p:cNvPr id="206865" name="AutoShape 17"/>
          <p:cNvCxnSpPr>
            <a:cxnSpLocks noChangeShapeType="1"/>
            <a:stCxn id="206864" idx="1"/>
            <a:endCxn id="206867" idx="3"/>
          </p:cNvCxnSpPr>
          <p:nvPr/>
        </p:nvCxnSpPr>
        <p:spPr bwMode="auto">
          <a:xfrm flipH="1" flipV="1">
            <a:off x="7851775" y="4557735"/>
            <a:ext cx="623888" cy="4286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866" name="AutoShape 18"/>
          <p:cNvCxnSpPr>
            <a:cxnSpLocks noChangeShapeType="1"/>
            <a:stCxn id="206855" idx="2"/>
            <a:endCxn id="206864" idx="0"/>
          </p:cNvCxnSpPr>
          <p:nvPr/>
        </p:nvCxnSpPr>
        <p:spPr bwMode="auto">
          <a:xfrm rot="16200000" flipH="1">
            <a:off x="9282513" y="4548610"/>
            <a:ext cx="425450" cy="118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867" name="AutoShape 19"/>
          <p:cNvSpPr>
            <a:spLocks noChangeArrowheads="1"/>
          </p:cNvSpPr>
          <p:nvPr/>
        </p:nvSpPr>
        <p:spPr bwMode="gray">
          <a:xfrm>
            <a:off x="6411913" y="4413273"/>
            <a:ext cx="1439862" cy="2873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68" name="AutoShape 20"/>
          <p:cNvSpPr>
            <a:spLocks noChangeArrowheads="1"/>
          </p:cNvSpPr>
          <p:nvPr/>
        </p:nvSpPr>
        <p:spPr bwMode="gray">
          <a:xfrm>
            <a:off x="6411913" y="5075259"/>
            <a:ext cx="1439862" cy="2873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5689608" y="5381621"/>
            <a:ext cx="1477962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程序继续执行</a:t>
            </a: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1681164" y="4143380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1681164" y="4714884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1735110" y="6072206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1681164" y="5000636"/>
            <a:ext cx="503237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 rot="2197204">
            <a:off x="7416826" y="4943690"/>
            <a:ext cx="14779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</a:rPr>
              <a:t>块</a:t>
            </a:r>
          </a:p>
        </p:txBody>
      </p:sp>
      <p:sp>
        <p:nvSpPr>
          <p:cNvPr id="29" name="Freeform 12"/>
          <p:cNvSpPr/>
          <p:nvPr/>
        </p:nvSpPr>
        <p:spPr bwMode="auto">
          <a:xfrm rot="5400000" flipV="1">
            <a:off x="5572183" y="4762573"/>
            <a:ext cx="1785950" cy="1404823"/>
          </a:xfrm>
          <a:prstGeom prst="arc">
            <a:avLst>
              <a:gd name="adj1" fmla="val 10930154"/>
              <a:gd name="adj2" fmla="val 2018769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4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16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9" name="Rectangle 7"/>
          <p:cNvSpPr>
            <a:spLocks noGrp="1" noChangeArrowheads="1"/>
          </p:cNvSpPr>
          <p:nvPr>
            <p:ph type="title"/>
          </p:nvPr>
        </p:nvSpPr>
        <p:spPr>
          <a:xfrm>
            <a:off x="8544272" y="285728"/>
            <a:ext cx="1944340" cy="523220"/>
          </a:xfrm>
        </p:spPr>
        <p:txBody>
          <a:bodyPr/>
          <a:lstStyle/>
          <a:p>
            <a:r>
              <a:rPr lang="zh-CN" altLang="en-US"/>
              <a:t>声明异常</a:t>
            </a:r>
          </a:p>
        </p:txBody>
      </p:sp>
      <p:sp>
        <p:nvSpPr>
          <p:cNvPr id="651266" name="Rectangle 2"/>
          <p:cNvSpPr>
            <a:spLocks noGrp="1" noChangeArrowheads="1"/>
          </p:cNvSpPr>
          <p:nvPr>
            <p:ph idx="1"/>
          </p:nvPr>
        </p:nvSpPr>
        <p:spPr>
          <a:xfrm>
            <a:off x="2308254" y="128586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如果在一个方法体中抛出了异常，如何通知调用者？</a:t>
            </a:r>
            <a:endParaRPr lang="en-US" altLang="zh-CN" dirty="0"/>
          </a:p>
        </p:txBody>
      </p:sp>
      <p:grpSp>
        <p:nvGrpSpPr>
          <p:cNvPr id="24" name="组合 58"/>
          <p:cNvGrpSpPr/>
          <p:nvPr/>
        </p:nvGrpSpPr>
        <p:grpSpPr>
          <a:xfrm>
            <a:off x="1636786" y="857232"/>
            <a:ext cx="958752" cy="430730"/>
            <a:chOff x="3643306" y="2500357"/>
            <a:chExt cx="958752" cy="430730"/>
          </a:xfrm>
        </p:grpSpPr>
        <p:pic>
          <p:nvPicPr>
            <p:cNvPr id="2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</a:p>
          </p:txBody>
        </p:sp>
      </p:grpSp>
      <p:sp>
        <p:nvSpPr>
          <p:cNvPr id="27" name="AutoShape 13"/>
          <p:cNvSpPr>
            <a:spLocks noChangeArrowheads="1"/>
          </p:cNvSpPr>
          <p:nvPr/>
        </p:nvSpPr>
        <p:spPr bwMode="gray">
          <a:xfrm>
            <a:off x="3952860" y="2571744"/>
            <a:ext cx="3500462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en-US" sz="2400" b="1" dirty="0"/>
              <a:t>throws</a:t>
            </a:r>
            <a:r>
              <a:rPr lang="zh-CN" altLang="en-US" sz="2400" b="1" dirty="0"/>
              <a:t>声明某个方法可能抛出的各种异常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2524100" y="2182080"/>
            <a:ext cx="7143800" cy="4247317"/>
          </a:xfrm>
          <a:prstGeom prst="roundRect">
            <a:avLst>
              <a:gd name="adj" fmla="val 50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public class Test7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public static void </a:t>
            </a:r>
            <a:r>
              <a:rPr lang="en-US" altLang="zh-CN" b="1" dirty="0">
                <a:solidFill>
                  <a:srgbClr val="FF3300"/>
                </a:solidFill>
                <a:cs typeface="Times New Roman" panose="02020603050405020304" pitchFamily="18" charset="0"/>
              </a:rPr>
              <a:t>divide()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>
                <a:cs typeface="Times New Roman" panose="02020603050405020304" pitchFamily="18" charset="0"/>
              </a:rPr>
              <a:t>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  //</a:t>
            </a:r>
            <a:r>
              <a:rPr lang="zh-CN" altLang="en-US" b="1" dirty="0">
                <a:cs typeface="Times New Roman" panose="02020603050405020304" pitchFamily="18" charset="0"/>
              </a:rPr>
              <a:t>可能出现异常的代码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b="1" dirty="0" err="1">
                <a:cs typeface="Times New Roman" panose="02020603050405020304" pitchFamily="18" charset="0"/>
              </a:rPr>
              <a:t>args</a:t>
            </a:r>
            <a:r>
              <a:rPr lang="en-US" altLang="zh-CN" b="1" dirty="0">
                <a:cs typeface="Times New Roman" panose="02020603050405020304" pitchFamily="18" charset="0"/>
              </a:rPr>
              <a:t>)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try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	</a:t>
            </a:r>
            <a:r>
              <a:rPr lang="en-US" altLang="zh-CN" b="1" dirty="0">
                <a:solidFill>
                  <a:srgbClr val="FF3300"/>
                </a:solidFill>
                <a:cs typeface="Times New Roman" panose="02020603050405020304" pitchFamily="18" charset="0"/>
              </a:rPr>
              <a:t>divide();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catch (Exception e)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cs typeface="Times New Roman" panose="02020603050405020304" pitchFamily="18" charset="0"/>
              </a:rPr>
              <a:t>e.printStackTrace</a:t>
            </a:r>
            <a:r>
              <a:rPr lang="en-US" altLang="zh-CN" b="1" dirty="0">
                <a:cs typeface="Times New Roman" panose="02020603050405020304" pitchFamily="18" charset="0"/>
              </a:rPr>
              <a:t>();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//	public static void main(String[] </a:t>
            </a:r>
            <a:r>
              <a:rPr lang="en-US" altLang="zh-CN" b="1" dirty="0" err="1">
                <a:cs typeface="Times New Roman" panose="02020603050405020304" pitchFamily="18" charset="0"/>
              </a:rPr>
              <a:t>args</a:t>
            </a:r>
            <a:r>
              <a:rPr lang="en-US" altLang="zh-CN" b="1" dirty="0"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>
                <a:cs typeface="Times New Roman" panose="02020603050405020304" pitchFamily="18" charset="0"/>
              </a:rPr>
              <a:t>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//		 </a:t>
            </a:r>
            <a:r>
              <a:rPr lang="en-US" altLang="zh-CN" b="1" dirty="0">
                <a:solidFill>
                  <a:srgbClr val="FF3300"/>
                </a:solidFill>
                <a:cs typeface="Times New Roman" panose="02020603050405020304" pitchFamily="18" charset="0"/>
              </a:rPr>
              <a:t>divide();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//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8118" name="AutoShape 6"/>
          <p:cNvSpPr>
            <a:spLocks noChangeArrowheads="1"/>
          </p:cNvSpPr>
          <p:nvPr/>
        </p:nvSpPr>
        <p:spPr bwMode="auto">
          <a:xfrm>
            <a:off x="8468080" y="2143117"/>
            <a:ext cx="1948401" cy="776383"/>
          </a:xfrm>
          <a:prstGeom prst="wedgeRoundRectCallout">
            <a:avLst>
              <a:gd name="adj1" fmla="val -33300"/>
              <a:gd name="adj2" fmla="val -481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声明异常，多个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异常用逗号隔开 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7968208" y="263532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2" name="AutoShape 10"/>
          <p:cNvSpPr>
            <a:spLocks noChangeArrowheads="1"/>
          </p:cNvSpPr>
          <p:nvPr/>
        </p:nvSpPr>
        <p:spPr bwMode="auto">
          <a:xfrm>
            <a:off x="7894326" y="5715017"/>
            <a:ext cx="1773574" cy="776383"/>
          </a:xfrm>
          <a:prstGeom prst="wedgeRoundRectCallout">
            <a:avLst>
              <a:gd name="adj1" fmla="val -49368"/>
              <a:gd name="adj2" fmla="val -169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：调用者</a:t>
            </a:r>
            <a:endParaRPr lang="en-US" altLang="zh-CN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继续声明异常 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rot="16200000" flipH="1">
            <a:off x="9122615" y="5429264"/>
            <a:ext cx="428628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121" name="AutoShape 9"/>
          <p:cNvSpPr>
            <a:spLocks noChangeArrowheads="1"/>
          </p:cNvSpPr>
          <p:nvPr/>
        </p:nvSpPr>
        <p:spPr bwMode="auto">
          <a:xfrm>
            <a:off x="7310446" y="3438436"/>
            <a:ext cx="1773574" cy="776383"/>
          </a:xfrm>
          <a:prstGeom prst="wedgeRoundRectCallout">
            <a:avLst>
              <a:gd name="adj1" fmla="val -49733"/>
              <a:gd name="adj2" fmla="val -202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方式</a:t>
            </a:r>
            <a:r>
              <a:rPr lang="en-US" altLang="zh-CN" b="1" kern="0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：调用者</a:t>
            </a:r>
            <a:endParaRPr lang="en-US" altLang="zh-CN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lt"/>
                <a:ea typeface="+mn-ea"/>
              </a:rPr>
              <a:t>处理异常 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198119" y="3857628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5879977" y="2424308"/>
            <a:ext cx="1969583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3238480" y="3643314"/>
            <a:ext cx="2928958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7079316" y="5143512"/>
            <a:ext cx="2041021" cy="42862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>
            <a:off x="4595802" y="5572140"/>
            <a:ext cx="242889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0" algn="l" eaLnBrk="0" hangingPunct="0">
              <a:defRPr/>
            </a:pPr>
            <a:endParaRPr lang="en-US" altLang="en-US" b="1" dirty="0"/>
          </a:p>
          <a:p>
            <a:pPr lvl="0" algn="l" eaLnBrk="0" hangingPunct="0">
              <a:defRPr/>
            </a:pPr>
            <a:r>
              <a:rPr lang="en-US" altLang="en-US" b="1" dirty="0"/>
              <a:t>main</a:t>
            </a:r>
            <a:r>
              <a:rPr lang="zh-CN" altLang="en-US" b="1" dirty="0"/>
              <a:t>方法声明的异常</a:t>
            </a:r>
            <a:endParaRPr lang="en-US" altLang="zh-CN" b="1" dirty="0"/>
          </a:p>
          <a:p>
            <a:pPr lvl="0" algn="l" eaLnBrk="0" hangingPunct="0">
              <a:defRPr/>
            </a:pPr>
            <a:r>
              <a:rPr lang="zh-CN" altLang="en-US" b="1" dirty="0"/>
              <a:t>由</a:t>
            </a:r>
            <a:r>
              <a:rPr lang="en-US" altLang="en-US" b="1" dirty="0"/>
              <a:t>Java</a:t>
            </a:r>
            <a:r>
              <a:rPr lang="zh-CN" altLang="en-US" b="1" dirty="0"/>
              <a:t>虚拟机处理</a:t>
            </a:r>
          </a:p>
          <a:p>
            <a:pPr algn="l" eaLnBrk="0" hangingPunct="0">
              <a:defRPr/>
            </a:pPr>
            <a:endParaRPr lang="zh-CN" altLang="en-US" b="1" dirty="0"/>
          </a:p>
        </p:txBody>
      </p:sp>
      <p:pic>
        <p:nvPicPr>
          <p:cNvPr id="4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9267826" y="570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17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6B23E-7D95-469B-913B-C1A6616BD4BF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905000" y="2209800"/>
            <a:ext cx="8534400" cy="44831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public method1()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int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try{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x=System.in.read();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compute(x);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}catch(IOException ioe){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System.out.println(“read error”);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}catch(ArithmeticException 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System.out.println(“devided by 0”);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05000" y="152401"/>
            <a:ext cx="8534400" cy="19272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public int  compute(int x) throws  ArithmeticException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int z = 100/x;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return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5486400" y="1600200"/>
            <a:ext cx="4876800" cy="2819400"/>
            <a:chOff x="2496" y="816"/>
            <a:chExt cx="3072" cy="1776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2496" y="816"/>
              <a:ext cx="3072" cy="1776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70000"/>
                <a:buFont typeface="Monotype Sorts" charset="2"/>
                <a:buChar char="n"/>
              </a:pPr>
              <a:endParaRPr lang="zh-CN" altLang="zh-CN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3" name="Text Box 6"/>
            <p:cNvSpPr txBox="1">
              <a:spLocks noChangeArrowheads="1"/>
            </p:cNvSpPr>
            <p:nvPr/>
          </p:nvSpPr>
          <p:spPr bwMode="auto">
            <a:xfrm>
              <a:off x="2784" y="1051"/>
              <a:ext cx="1192" cy="368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70000"/>
                <a:buFont typeface="Monotype Sorts" charset="2"/>
                <a:buNone/>
              </a:pPr>
              <a:r>
                <a:rPr lang="en-US" altLang="zh-CN" b="1">
                  <a:latin typeface="Arial" panose="020B0604020202020204" pitchFamily="34" charset="0"/>
                </a:rPr>
                <a:t>method1</a:t>
              </a: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2688" y="2016"/>
              <a:ext cx="1192" cy="368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70000"/>
                <a:buFont typeface="Monotype Sorts" charset="2"/>
                <a:buNone/>
              </a:pPr>
              <a:r>
                <a:rPr lang="en-US" altLang="zh-CN" b="1">
                  <a:latin typeface="Arial" panose="020B0604020202020204" pitchFamily="34" charset="0"/>
                </a:rPr>
                <a:t>compute</a:t>
              </a:r>
            </a:p>
          </p:txBody>
        </p:sp>
        <p:sp>
          <p:nvSpPr>
            <p:cNvPr id="35855" name="Line 8"/>
            <p:cNvSpPr>
              <a:spLocks noChangeShapeType="1"/>
            </p:cNvSpPr>
            <p:nvPr/>
          </p:nvSpPr>
          <p:spPr bwMode="auto">
            <a:xfrm>
              <a:off x="3312" y="144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56" name="Group 9"/>
            <p:cNvGrpSpPr>
              <a:grpSpLocks/>
            </p:cNvGrpSpPr>
            <p:nvPr/>
          </p:nvGrpSpPr>
          <p:grpSpPr bwMode="auto">
            <a:xfrm>
              <a:off x="4608" y="2064"/>
              <a:ext cx="864" cy="389"/>
              <a:chOff x="4608" y="2064"/>
              <a:chExt cx="864" cy="389"/>
            </a:xfrm>
          </p:grpSpPr>
          <p:sp>
            <p:nvSpPr>
              <p:cNvPr id="35861" name="Text Box 10"/>
              <p:cNvSpPr txBox="1">
                <a:spLocks noChangeArrowheads="1"/>
              </p:cNvSpPr>
              <p:nvPr/>
            </p:nvSpPr>
            <p:spPr bwMode="auto">
              <a:xfrm>
                <a:off x="4694" y="2064"/>
                <a:ext cx="6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1"/>
                  </a:buClr>
                  <a:buSzPct val="70000"/>
                  <a:buFont typeface="Monotype Sorts" charset="2"/>
                  <a:buNone/>
                </a:pPr>
                <a:r>
                  <a:rPr lang="zh-CN" altLang="en-US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异常</a:t>
                </a:r>
              </a:p>
            </p:txBody>
          </p:sp>
          <p:sp>
            <p:nvSpPr>
              <p:cNvPr id="35862" name="Oval 11"/>
              <p:cNvSpPr>
                <a:spLocks noChangeArrowheads="1"/>
              </p:cNvSpPr>
              <p:nvPr/>
            </p:nvSpPr>
            <p:spPr bwMode="auto">
              <a:xfrm>
                <a:off x="4608" y="2069"/>
                <a:ext cx="864" cy="384"/>
              </a:xfrm>
              <a:prstGeom prst="ellipse">
                <a:avLst/>
              </a:prstGeom>
              <a:solidFill>
                <a:srgbClr val="FFCC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/>
                  <a:t>例外</a:t>
                </a:r>
              </a:p>
            </p:txBody>
          </p:sp>
        </p:grpSp>
        <p:sp>
          <p:nvSpPr>
            <p:cNvPr id="35857" name="Line 12"/>
            <p:cNvSpPr>
              <a:spLocks noChangeShapeType="1"/>
            </p:cNvSpPr>
            <p:nvPr/>
          </p:nvSpPr>
          <p:spPr bwMode="auto">
            <a:xfrm>
              <a:off x="3984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Text Box 13"/>
            <p:cNvSpPr txBox="1">
              <a:spLocks noChangeArrowheads="1"/>
            </p:cNvSpPr>
            <p:nvPr/>
          </p:nvSpPr>
          <p:spPr bwMode="auto">
            <a:xfrm>
              <a:off x="4032" y="196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70000"/>
                <a:buFont typeface="Monotype Sorts" charset="2"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抛出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5859" name="AutoShape 14"/>
            <p:cNvCxnSpPr>
              <a:cxnSpLocks noChangeShapeType="1"/>
              <a:stCxn id="35862" idx="0"/>
              <a:endCxn id="35853" idx="3"/>
            </p:cNvCxnSpPr>
            <p:nvPr/>
          </p:nvCxnSpPr>
          <p:spPr bwMode="auto">
            <a:xfrm rot="16200000" flipV="1">
              <a:off x="4091" y="1120"/>
              <a:ext cx="834" cy="106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0" name="Text Box 15"/>
            <p:cNvSpPr txBox="1">
              <a:spLocks noChangeArrowheads="1"/>
            </p:cNvSpPr>
            <p:nvPr/>
          </p:nvSpPr>
          <p:spPr bwMode="auto">
            <a:xfrm>
              <a:off x="4224" y="163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70000"/>
                <a:buFont typeface="Monotype Sorts" charset="2"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 pitchFamily="34" charset="0"/>
                </a:rPr>
                <a:t>处理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846" name="Rectangle 17"/>
          <p:cNvSpPr>
            <a:spLocks noChangeArrowheads="1"/>
          </p:cNvSpPr>
          <p:nvPr/>
        </p:nvSpPr>
        <p:spPr bwMode="auto">
          <a:xfrm>
            <a:off x="7848600" y="5029200"/>
            <a:ext cx="2514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老兄，用我可以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，但出了错误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我可不管啊</a:t>
            </a:r>
            <a:r>
              <a:rPr lang="zh-CN" altLang="en-US" sz="2400" b="1">
                <a:sym typeface="Wingdings" panose="05000000000000000000" pitchFamily="2" charset="2"/>
              </a:rPr>
              <a:t></a:t>
            </a:r>
            <a:endParaRPr lang="zh-CN" altLang="en-US" sz="2400" b="1"/>
          </a:p>
        </p:txBody>
      </p:sp>
      <p:sp>
        <p:nvSpPr>
          <p:cNvPr id="35847" name="Line 18"/>
          <p:cNvSpPr>
            <a:spLocks noChangeShapeType="1"/>
          </p:cNvSpPr>
          <p:nvPr/>
        </p:nvSpPr>
        <p:spPr bwMode="auto">
          <a:xfrm>
            <a:off x="7391400" y="3810000"/>
            <a:ext cx="1295400" cy="1295400"/>
          </a:xfrm>
          <a:prstGeom prst="line">
            <a:avLst/>
          </a:prstGeom>
          <a:noFill/>
          <a:ln w="603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8" name="Rectangle 19"/>
          <p:cNvSpPr>
            <a:spLocks noChangeArrowheads="1"/>
          </p:cNvSpPr>
          <p:nvPr/>
        </p:nvSpPr>
        <p:spPr bwMode="auto">
          <a:xfrm>
            <a:off x="5562600" y="609600"/>
            <a:ext cx="4267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呵呵，不用担心</a:t>
            </a:r>
            <a:r>
              <a:rPr lang="en-US" altLang="zh-CN" sz="2400" b="1"/>
              <a:t>,</a:t>
            </a:r>
            <a:r>
              <a:rPr lang="zh-CN" altLang="en-US" sz="2400" b="1"/>
              <a:t>我自己会搞定</a:t>
            </a:r>
          </a:p>
        </p:txBody>
      </p:sp>
      <p:sp>
        <p:nvSpPr>
          <p:cNvPr id="35849" name="Line 20"/>
          <p:cNvSpPr>
            <a:spLocks noChangeShapeType="1"/>
          </p:cNvSpPr>
          <p:nvPr/>
        </p:nvSpPr>
        <p:spPr bwMode="auto">
          <a:xfrm flipV="1">
            <a:off x="6705600" y="1371600"/>
            <a:ext cx="914400" cy="609600"/>
          </a:xfrm>
          <a:prstGeom prst="line">
            <a:avLst/>
          </a:prstGeom>
          <a:noFill/>
          <a:ln w="603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0" name="Freeform 22"/>
          <p:cNvSpPr>
            <a:spLocks/>
          </p:cNvSpPr>
          <p:nvPr/>
        </p:nvSpPr>
        <p:spPr bwMode="auto">
          <a:xfrm>
            <a:off x="1955800" y="3835400"/>
            <a:ext cx="787400" cy="889000"/>
          </a:xfrm>
          <a:custGeom>
            <a:avLst/>
            <a:gdLst>
              <a:gd name="T0" fmla="*/ 1008062500 w 496"/>
              <a:gd name="T1" fmla="*/ 1411287500 h 560"/>
              <a:gd name="T2" fmla="*/ 40322500 w 496"/>
              <a:gd name="T3" fmla="*/ 201612500 h 560"/>
              <a:gd name="T4" fmla="*/ 1249997500 w 496"/>
              <a:gd name="T5" fmla="*/ 201612500 h 560"/>
              <a:gd name="T6" fmla="*/ 0 60000 65536"/>
              <a:gd name="T7" fmla="*/ 0 60000 65536"/>
              <a:gd name="T8" fmla="*/ 0 60000 65536"/>
              <a:gd name="T9" fmla="*/ 0 w 496"/>
              <a:gd name="T10" fmla="*/ 0 h 560"/>
              <a:gd name="T11" fmla="*/ 496 w 496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560">
                <a:moveTo>
                  <a:pt x="400" y="560"/>
                </a:moveTo>
                <a:cubicBezTo>
                  <a:pt x="200" y="360"/>
                  <a:pt x="0" y="160"/>
                  <a:pt x="16" y="80"/>
                </a:cubicBezTo>
                <a:cubicBezTo>
                  <a:pt x="32" y="0"/>
                  <a:pt x="264" y="40"/>
                  <a:pt x="496" y="80"/>
                </a:cubicBezTo>
              </a:path>
            </a:pathLst>
          </a:custGeom>
          <a:noFill/>
          <a:ln w="60325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1" name="Freeform 23"/>
          <p:cNvSpPr>
            <a:spLocks/>
          </p:cNvSpPr>
          <p:nvPr/>
        </p:nvSpPr>
        <p:spPr bwMode="auto">
          <a:xfrm>
            <a:off x="2057400" y="4343400"/>
            <a:ext cx="533400" cy="1143000"/>
          </a:xfrm>
          <a:custGeom>
            <a:avLst/>
            <a:gdLst>
              <a:gd name="T0" fmla="*/ 846772500 w 336"/>
              <a:gd name="T1" fmla="*/ 1814512500 h 720"/>
              <a:gd name="T2" fmla="*/ 0 w 336"/>
              <a:gd name="T3" fmla="*/ 604837500 h 720"/>
              <a:gd name="T4" fmla="*/ 846772500 w 336"/>
              <a:gd name="T5" fmla="*/ 0 h 720"/>
              <a:gd name="T6" fmla="*/ 0 60000 65536"/>
              <a:gd name="T7" fmla="*/ 0 60000 65536"/>
              <a:gd name="T8" fmla="*/ 0 60000 65536"/>
              <a:gd name="T9" fmla="*/ 0 w 336"/>
              <a:gd name="T10" fmla="*/ 0 h 720"/>
              <a:gd name="T11" fmla="*/ 336 w 336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720">
                <a:moveTo>
                  <a:pt x="336" y="720"/>
                </a:moveTo>
                <a:cubicBezTo>
                  <a:pt x="168" y="540"/>
                  <a:pt x="0" y="360"/>
                  <a:pt x="0" y="240"/>
                </a:cubicBezTo>
                <a:cubicBezTo>
                  <a:pt x="0" y="120"/>
                  <a:pt x="280" y="40"/>
                  <a:pt x="336" y="0"/>
                </a:cubicBezTo>
              </a:path>
            </a:pathLst>
          </a:custGeom>
          <a:noFill/>
          <a:ln w="60325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2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79EEC6-64B9-402C-925A-CBEB8179162A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0" y="3706"/>
            <a:ext cx="1832553" cy="61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抛出异常</a:t>
            </a:r>
            <a:endParaRPr lang="zh-CN" altLang="en-US" sz="2400" dirty="0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07368" y="836713"/>
            <a:ext cx="11377264" cy="518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    </a:t>
            </a:r>
            <a:r>
              <a:rPr lang="zh-CN" altLang="en-US" sz="2800" b="1" dirty="0"/>
              <a:t>声明抛弃例外首先必须生成例外。前面所提到的例外或者是</a:t>
            </a:r>
            <a:r>
              <a:rPr lang="zh-CN" altLang="en-US" sz="2800" b="1" dirty="0">
                <a:solidFill>
                  <a:srgbClr val="FF0000"/>
                </a:solidFill>
              </a:rPr>
              <a:t>由</a:t>
            </a:r>
            <a:r>
              <a:rPr lang="en-US" altLang="zh-CN" sz="2800" b="1" dirty="0">
                <a:solidFill>
                  <a:srgbClr val="FF0000"/>
                </a:solidFill>
              </a:rPr>
              <a:t>Java</a:t>
            </a:r>
            <a:r>
              <a:rPr lang="zh-CN" altLang="en-US" sz="2800" b="1" dirty="0">
                <a:solidFill>
                  <a:srgbClr val="FF0000"/>
                </a:solidFill>
              </a:rPr>
              <a:t>虚拟机生成，或者是由</a:t>
            </a:r>
            <a:r>
              <a:rPr lang="en-US" altLang="zh-CN" sz="2800" b="1" dirty="0">
                <a:solidFill>
                  <a:srgbClr val="FF0000"/>
                </a:solidFill>
              </a:rPr>
              <a:t>Java</a:t>
            </a:r>
            <a:r>
              <a:rPr lang="zh-CN" altLang="en-US" sz="2800" b="1" dirty="0">
                <a:solidFill>
                  <a:srgbClr val="FF0000"/>
                </a:solidFill>
              </a:rPr>
              <a:t>类库中的某些类生成</a:t>
            </a:r>
            <a:r>
              <a:rPr lang="zh-CN" altLang="en-US" sz="2800" b="1" dirty="0"/>
              <a:t>。事实上，我们在程序中也可以生成自己的例外对象，也即是例外可以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不是出错产生，而是人为地抛出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  不论那种方式，生成例外对象都是通过</a:t>
            </a:r>
            <a:r>
              <a:rPr lang="en-US" altLang="zh-CN" sz="2800" b="1" dirty="0"/>
              <a:t>throw</a:t>
            </a:r>
            <a:r>
              <a:rPr lang="zh-CN" altLang="en-US" sz="2800" b="1" dirty="0"/>
              <a:t>语句实现：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900" b="1" dirty="0"/>
          </a:p>
          <a:p>
            <a:pPr algn="just" eaLnBrk="1" hangingPunct="1">
              <a:buSzPct val="70000"/>
              <a:buFont typeface="Monotype Sorts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throw new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ThrowableObject</a:t>
            </a:r>
            <a:r>
              <a:rPr lang="en-US" altLang="zh-CN" sz="2800" b="1" dirty="0">
                <a:latin typeface="Times New Roman" panose="02020603050405020304" pitchFamily="18" charset="0"/>
              </a:rPr>
              <a:t>();</a:t>
            </a:r>
          </a:p>
          <a:p>
            <a:pPr algn="just" eaLnBrk="1" hangingPunct="1">
              <a:buSzPct val="70000"/>
              <a:buFont typeface="Monotype Sorts" charset="2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ArithmeticException</a:t>
            </a:r>
            <a:r>
              <a:rPr lang="en-US" altLang="zh-CN" sz="2800" b="1" dirty="0">
                <a:latin typeface="Times New Roman" panose="02020603050405020304" pitchFamily="18" charset="0"/>
              </a:rPr>
              <a:t>  e = new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ArithmeticException</a:t>
            </a:r>
            <a:r>
              <a:rPr lang="en-US" altLang="zh-CN" sz="2800" b="1" dirty="0">
                <a:latin typeface="Times New Roman" panose="02020603050405020304" pitchFamily="18" charset="0"/>
              </a:rPr>
              <a:t>();</a:t>
            </a:r>
          </a:p>
          <a:p>
            <a:pPr algn="just" eaLnBrk="1" hangingPunct="1"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throw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9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    </a:t>
            </a:r>
            <a:r>
              <a:rPr lang="zh-CN" altLang="en-US" sz="2800" b="1" dirty="0">
                <a:solidFill>
                  <a:srgbClr val="FF0000"/>
                </a:solidFill>
              </a:rPr>
              <a:t>注意：抛出的例外必须是</a:t>
            </a:r>
            <a:r>
              <a:rPr lang="en-US" altLang="zh-CN" sz="2800" b="1" dirty="0" err="1">
                <a:solidFill>
                  <a:srgbClr val="FF0000"/>
                </a:solidFill>
              </a:rPr>
              <a:t>Throwable</a:t>
            </a:r>
            <a:r>
              <a:rPr lang="zh-CN" altLang="en-US" sz="2800" b="1" dirty="0">
                <a:solidFill>
                  <a:srgbClr val="FF0000"/>
                </a:solidFill>
              </a:rPr>
              <a:t>或其子类的实例。</a:t>
            </a:r>
          </a:p>
        </p:txBody>
      </p:sp>
    </p:spTree>
    <p:extLst>
      <p:ext uri="{BB962C8B-B14F-4D97-AF65-F5344CB8AC3E}">
        <p14:creationId xmlns:p14="http://schemas.microsoft.com/office/powerpoint/2010/main" val="82648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2" name="Rectangle 15"/>
          <p:cNvSpPr>
            <a:spLocks noGrp="1" noChangeArrowheads="1"/>
          </p:cNvSpPr>
          <p:nvPr>
            <p:ph type="title"/>
          </p:nvPr>
        </p:nvSpPr>
        <p:spPr>
          <a:xfrm>
            <a:off x="7680176" y="285728"/>
            <a:ext cx="2808436" cy="523220"/>
          </a:xfrm>
        </p:spPr>
        <p:txBody>
          <a:bodyPr/>
          <a:lstStyle/>
          <a:p>
            <a:r>
              <a:rPr lang="zh-CN" altLang="en-US"/>
              <a:t>生活中的异常 </a:t>
            </a:r>
          </a:p>
        </p:txBody>
      </p:sp>
      <p:sp>
        <p:nvSpPr>
          <p:cNvPr id="624642" name="Rectangle 3"/>
          <p:cNvSpPr>
            <a:spLocks noGrp="1" noChangeArrowheads="1"/>
          </p:cNvSpPr>
          <p:nvPr>
            <p:ph idx="1"/>
          </p:nvPr>
        </p:nvSpPr>
        <p:spPr>
          <a:xfrm>
            <a:off x="2244000" y="1213200"/>
            <a:ext cx="7645398" cy="5010170"/>
          </a:xfrm>
        </p:spPr>
        <p:txBody>
          <a:bodyPr/>
          <a:lstStyle/>
          <a:p>
            <a:r>
              <a:rPr lang="zh-CN" altLang="en-US" dirty="0"/>
              <a:t>正常情况下，小王每日开车去上班，耗时大约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</a:p>
        </p:txBody>
      </p:sp>
      <p:sp>
        <p:nvSpPr>
          <p:cNvPr id="624643" name="Rectangle 4"/>
          <p:cNvSpPr>
            <a:spLocks noChangeArrowheads="1"/>
          </p:cNvSpPr>
          <p:nvPr/>
        </p:nvSpPr>
        <p:spPr bwMode="auto">
          <a:xfrm>
            <a:off x="2308255" y="3429000"/>
            <a:ext cx="7775575" cy="57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但是，异常情况迟早要发生！</a:t>
            </a:r>
          </a:p>
        </p:txBody>
      </p:sp>
      <p:pic>
        <p:nvPicPr>
          <p:cNvPr id="624644" name="Picture 5" descr="hibuilding1_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9464" y="2420938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5" name="Picture 6" descr="hom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350" y="2349501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4295775" y="2505076"/>
            <a:ext cx="4032250" cy="549275"/>
          </a:xfrm>
          <a:prstGeom prst="rightArrow">
            <a:avLst>
              <a:gd name="adj1" fmla="val 50000"/>
              <a:gd name="adj2" fmla="val 18352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一路畅通</a:t>
            </a:r>
          </a:p>
        </p:txBody>
      </p:sp>
      <p:pic>
        <p:nvPicPr>
          <p:cNvPr id="624647" name="Picture 8" descr="hom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7350" y="4365626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8" name="Picture 9" descr="hibuilding1_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9464" y="4424363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4295776" y="4581526"/>
            <a:ext cx="3889375" cy="576263"/>
          </a:xfrm>
          <a:prstGeom prst="rightArrow">
            <a:avLst>
              <a:gd name="adj1" fmla="val 50000"/>
              <a:gd name="adj2" fmla="val 1687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zh-CN" b="1"/>
          </a:p>
        </p:txBody>
      </p:sp>
      <p:sp>
        <p:nvSpPr>
          <p:cNvPr id="179211" name="AutoShape 11"/>
          <p:cNvSpPr>
            <a:spLocks noChangeArrowheads="1"/>
          </p:cNvSpPr>
          <p:nvPr/>
        </p:nvSpPr>
        <p:spPr bwMode="gray">
          <a:xfrm>
            <a:off x="5230814" y="42227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堵车！</a:t>
            </a:r>
          </a:p>
        </p:txBody>
      </p:sp>
      <p:sp>
        <p:nvSpPr>
          <p:cNvPr id="179212" name="AutoShape 12"/>
          <p:cNvSpPr>
            <a:spLocks noChangeArrowheads="1"/>
          </p:cNvSpPr>
          <p:nvPr/>
        </p:nvSpPr>
        <p:spPr bwMode="gray">
          <a:xfrm>
            <a:off x="5230814" y="5086350"/>
            <a:ext cx="1081087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撞车！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9" name="Rectangle 10"/>
          <p:cNvSpPr>
            <a:spLocks noGrp="1" noChangeArrowheads="1"/>
          </p:cNvSpPr>
          <p:nvPr>
            <p:ph type="title"/>
          </p:nvPr>
        </p:nvSpPr>
        <p:spPr>
          <a:xfrm>
            <a:off x="8832304" y="285728"/>
            <a:ext cx="1656308" cy="523220"/>
          </a:xfrm>
        </p:spPr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653314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99150"/>
            <a:ext cx="7645398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除了系统自动抛出异常外，有些问题需要程序员自行抛出异常 </a:t>
            </a:r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2595539" y="2388944"/>
            <a:ext cx="7466013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public class Person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private String name = "";   // </a:t>
            </a:r>
            <a:r>
              <a:rPr lang="zh-CN" altLang="en-US" b="1" dirty="0">
                <a:cs typeface="Times New Roman" panose="02020603050405020304" pitchFamily="18" charset="0"/>
              </a:rPr>
              <a:t>姓名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private </a:t>
            </a:r>
            <a:r>
              <a:rPr lang="en-US" altLang="zh-CN" b="1" dirty="0" err="1"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cs typeface="Times New Roman" panose="02020603050405020304" pitchFamily="18" charset="0"/>
              </a:rPr>
              <a:t> age = 0;   // </a:t>
            </a:r>
            <a:r>
              <a:rPr lang="zh-CN" altLang="en-US" b="1" dirty="0">
                <a:cs typeface="Times New Roman" panose="02020603050405020304" pitchFamily="18" charset="0"/>
              </a:rPr>
              <a:t>年龄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private String sex = "</a:t>
            </a:r>
            <a:r>
              <a:rPr lang="zh-CN" altLang="en-US" b="1" dirty="0">
                <a:cs typeface="Times New Roman" panose="02020603050405020304" pitchFamily="18" charset="0"/>
              </a:rPr>
              <a:t>男</a:t>
            </a:r>
            <a:r>
              <a:rPr lang="en-US" altLang="zh-CN" b="1" dirty="0">
                <a:cs typeface="Times New Roman" panose="02020603050405020304" pitchFamily="18" charset="0"/>
              </a:rPr>
              <a:t>";  // </a:t>
            </a:r>
            <a:r>
              <a:rPr lang="zh-CN" altLang="en-US" b="1" dirty="0">
                <a:cs typeface="Times New Roman" panose="02020603050405020304" pitchFamily="18" charset="0"/>
              </a:rPr>
              <a:t>性别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zh-CN" altLang="en-US" b="1" dirty="0"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public void </a:t>
            </a:r>
            <a:r>
              <a:rPr lang="en-US" altLang="zh-CN" b="1" dirty="0" err="1">
                <a:cs typeface="Times New Roman" panose="02020603050405020304" pitchFamily="18" charset="0"/>
              </a:rPr>
              <a:t>setSex</a:t>
            </a:r>
            <a:r>
              <a:rPr lang="en-US" altLang="zh-CN" b="1" dirty="0">
                <a:cs typeface="Times New Roman" panose="02020603050405020304" pitchFamily="18" charset="0"/>
              </a:rPr>
              <a:t>(String sex)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throws Exception </a:t>
            </a:r>
            <a:r>
              <a:rPr lang="en-US" altLang="zh-CN" b="1" dirty="0">
                <a:cs typeface="Times New Roman" panose="02020603050405020304" pitchFamily="18" charset="0"/>
              </a:rPr>
              <a:t>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if ("</a:t>
            </a:r>
            <a:r>
              <a:rPr lang="zh-CN" altLang="en-US" b="1" dirty="0">
                <a:cs typeface="Times New Roman" panose="02020603050405020304" pitchFamily="18" charset="0"/>
              </a:rPr>
              <a:t>男</a:t>
            </a:r>
            <a:r>
              <a:rPr lang="en-US" altLang="zh-CN" b="1" dirty="0">
                <a:cs typeface="Times New Roman" panose="02020603050405020304" pitchFamily="18" charset="0"/>
              </a:rPr>
              <a:t>".equals(sex) || "</a:t>
            </a:r>
            <a:r>
              <a:rPr lang="zh-CN" altLang="en-US" b="1" dirty="0"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cs typeface="Times New Roman" panose="02020603050405020304" pitchFamily="18" charset="0"/>
              </a:rPr>
              <a:t>".equals(sex))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	this.sex = sex;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else {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throw new Exception(“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性别必须是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男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或者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\"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！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");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	}</a:t>
            </a:r>
          </a:p>
          <a:p>
            <a:pPr defTabSz="444500" fontAlgn="b">
              <a:buClr>
                <a:schemeClr val="folHlink"/>
              </a:buClr>
              <a:buSzPct val="60000"/>
            </a:pPr>
            <a:r>
              <a:rPr lang="en-US" altLang="zh-CN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8524893" y="3719313"/>
            <a:ext cx="1146741" cy="408623"/>
          </a:xfrm>
          <a:prstGeom prst="wedgeRoundRectCallout">
            <a:avLst>
              <a:gd name="adj1" fmla="val 23257"/>
              <a:gd name="adj2" fmla="val 496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抛出异常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rot="5400000" flipH="1" flipV="1">
            <a:off x="8739206" y="4361460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81422" y="4581128"/>
            <a:ext cx="600079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20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127BB-9CD7-42E7-967C-EB3D449E9C9E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096000" y="533400"/>
            <a:ext cx="4572000" cy="5943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public class </a:t>
            </a:r>
            <a:r>
              <a:rPr lang="zh-CN" altLang="en-US" sz="2400" b="1">
                <a:latin typeface="Times New Roman" panose="02020603050405020304" pitchFamily="18" charset="0"/>
              </a:rPr>
              <a:t>村长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public static void main(String args[])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{  </a:t>
            </a:r>
            <a:r>
              <a:rPr lang="zh-CN" altLang="en-US" sz="2400" b="1">
                <a:latin typeface="Times New Roman" panose="02020603050405020304" pitchFamily="18" charset="0"/>
              </a:rPr>
              <a:t>村会计  </a:t>
            </a:r>
            <a:r>
              <a:rPr lang="en-US" altLang="zh-CN" sz="2400" b="1">
                <a:latin typeface="Times New Roman" panose="02020603050405020304" pitchFamily="18" charset="0"/>
              </a:rPr>
              <a:t>a=new </a:t>
            </a:r>
            <a:r>
              <a:rPr lang="zh-CN" altLang="en-US" sz="2400" b="1">
                <a:latin typeface="Times New Roman" panose="02020603050405020304" pitchFamily="18" charset="0"/>
              </a:rPr>
              <a:t>村会计</a:t>
            </a:r>
            <a:r>
              <a:rPr lang="en-US" altLang="zh-CN" sz="2400" b="1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try{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   a.</a:t>
            </a:r>
            <a:r>
              <a:rPr lang="zh-CN" altLang="en-US" sz="2400" b="1">
                <a:latin typeface="Times New Roman" panose="02020603050405020304" pitchFamily="18" charset="0"/>
              </a:rPr>
              <a:t>打白条</a:t>
            </a:r>
            <a:r>
              <a:rPr lang="en-US" altLang="zh-CN" sz="2400" b="1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catch(</a:t>
            </a:r>
            <a:r>
              <a:rPr lang="zh-CN" altLang="en-US" sz="2400" b="1">
                <a:latin typeface="Times New Roman" panose="02020603050405020304" pitchFamily="18" charset="0"/>
              </a:rPr>
              <a:t>农民不满异常  </a:t>
            </a:r>
            <a:r>
              <a:rPr lang="en-US" altLang="zh-CN" sz="2400" b="1">
                <a:latin typeface="Times New Roman" panose="02020603050405020304" pitchFamily="18" charset="0"/>
              </a:rPr>
              <a:t>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      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catch(</a:t>
            </a:r>
            <a:r>
              <a:rPr lang="zh-CN" altLang="en-US" sz="2400" b="1">
                <a:latin typeface="Times New Roman" panose="02020603050405020304" pitchFamily="18" charset="0"/>
              </a:rPr>
              <a:t>农民上访异常  </a:t>
            </a:r>
            <a:r>
              <a:rPr lang="en-US" altLang="zh-CN" sz="2400" b="1">
                <a:latin typeface="Times New Roman" panose="02020603050405020304" pitchFamily="18" charset="0"/>
              </a:rPr>
              <a:t>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      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}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-147625" y="0"/>
            <a:ext cx="3892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/>
              <a:t>为什么要抛出异常？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752600" y="908051"/>
            <a:ext cx="4915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抛出异常也相当于</a:t>
            </a:r>
            <a:r>
              <a:rPr lang="zh-CN" altLang="en-US" sz="2400" b="1" dirty="0"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推卸责任</a:t>
            </a:r>
            <a:r>
              <a:rPr lang="zh-CN" altLang="en-US" sz="2400" b="1" dirty="0">
                <a:latin typeface="Times New Roman" panose="02020603050405020304" pitchFamily="18" charset="0"/>
              </a:rPr>
              <a:t>”</a:t>
            </a:r>
            <a:r>
              <a:rPr lang="zh-CN" altLang="en-US" sz="2400" b="1" dirty="0"/>
              <a:t> 。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676400" y="1447801"/>
            <a:ext cx="4038600" cy="4733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 class </a:t>
            </a:r>
            <a:r>
              <a:rPr lang="zh-CN" altLang="en-US" sz="2000" b="1" dirty="0">
                <a:latin typeface="Times New Roman" panose="02020603050405020304" pitchFamily="18" charset="0"/>
              </a:rPr>
              <a:t>村会计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public void </a:t>
            </a:r>
            <a:r>
              <a:rPr lang="zh-CN" altLang="en-US" sz="2000" b="1" dirty="0">
                <a:latin typeface="Times New Roman" panose="02020603050405020304" pitchFamily="18" charset="0"/>
              </a:rPr>
              <a:t>打白条</a:t>
            </a:r>
            <a:r>
              <a:rPr lang="en-US" altLang="zh-CN" sz="2000" b="1" dirty="0">
                <a:latin typeface="Times New Roman" panose="02020603050405020304" pitchFamily="18" charset="0"/>
              </a:rPr>
              <a:t>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throws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农民不满异常，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农民上访异常</a:t>
            </a:r>
            <a:r>
              <a:rPr lang="zh-CN" altLang="en-US" sz="2000" b="1" dirty="0">
                <a:latin typeface="Times New Roman" panose="02020603050405020304" pitchFamily="18" charset="0"/>
              </a:rPr>
              <a:t>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打白条的活动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</a:t>
            </a:r>
            <a:r>
              <a:rPr lang="zh-CN" altLang="en-US" sz="2000" b="1" dirty="0">
                <a:latin typeface="Times New Roman" panose="02020603050405020304" pitchFamily="18" charset="0"/>
              </a:rPr>
              <a:t>挨骂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throw new </a:t>
            </a:r>
            <a:r>
              <a:rPr lang="zh-CN" altLang="en-US" sz="2000" b="1" dirty="0">
                <a:latin typeface="Times New Roman" panose="02020603050405020304" pitchFamily="18" charset="0"/>
              </a:rPr>
              <a:t>农民不满异常</a:t>
            </a:r>
            <a:r>
              <a:rPr lang="en-US" altLang="zh-CN" sz="2000" b="1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if(</a:t>
            </a:r>
            <a:r>
              <a:rPr lang="zh-CN" altLang="en-US" sz="2000" b="1" dirty="0">
                <a:latin typeface="Times New Roman" panose="02020603050405020304" pitchFamily="18" charset="0"/>
              </a:rPr>
              <a:t>告状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throw new </a:t>
            </a:r>
            <a:r>
              <a:rPr lang="zh-CN" altLang="en-US" sz="2000" b="1" dirty="0">
                <a:latin typeface="Times New Roman" panose="02020603050405020304" pitchFamily="18" charset="0"/>
              </a:rPr>
              <a:t>农民上访异常</a:t>
            </a:r>
            <a:r>
              <a:rPr lang="en-US" altLang="zh-CN" sz="2000" b="1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133600" y="5410200"/>
            <a:ext cx="2971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不是我的责任我不管，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找村长去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5486400" y="3810000"/>
            <a:ext cx="1447800" cy="304800"/>
          </a:xfrm>
          <a:prstGeom prst="line">
            <a:avLst/>
          </a:prstGeom>
          <a:noFill/>
          <a:ln w="603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5486400" y="4724400"/>
            <a:ext cx="1524000" cy="152400"/>
          </a:xfrm>
          <a:prstGeom prst="line">
            <a:avLst/>
          </a:prstGeom>
          <a:noFill/>
          <a:ln w="603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620000" y="5486400"/>
            <a:ext cx="2514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这些异常系统不提供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，所以要我们自己定义</a:t>
            </a: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8153400" y="4953000"/>
            <a:ext cx="76200" cy="533400"/>
          </a:xfrm>
          <a:prstGeom prst="line">
            <a:avLst/>
          </a:prstGeom>
          <a:noFill/>
          <a:ln w="603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 flipV="1">
            <a:off x="8839200" y="3733800"/>
            <a:ext cx="457200" cy="1752600"/>
          </a:xfrm>
          <a:prstGeom prst="line">
            <a:avLst/>
          </a:prstGeom>
          <a:noFill/>
          <a:ln w="603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1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8636" y="285728"/>
            <a:ext cx="2679976" cy="523220"/>
          </a:xfrm>
        </p:spPr>
        <p:txBody>
          <a:bodyPr/>
          <a:lstStyle/>
          <a:p>
            <a:r>
              <a:rPr lang="zh-CN" altLang="en-US" dirty="0"/>
              <a:t>异常的分类</a:t>
            </a:r>
            <a:r>
              <a:rPr lang="en-US" altLang="zh-CN" dirty="0"/>
              <a:t> </a:t>
            </a:r>
          </a:p>
        </p:txBody>
      </p:sp>
      <p:pic>
        <p:nvPicPr>
          <p:cNvPr id="655363" name="Picture 8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04" y="1752598"/>
            <a:ext cx="6429420" cy="4391046"/>
          </a:xfrm>
          <a:noFill/>
        </p:spPr>
      </p:pic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1777966" y="2000241"/>
            <a:ext cx="2103457" cy="776383"/>
          </a:xfrm>
          <a:prstGeom prst="wedgeRoundRectCallout">
            <a:avLst>
              <a:gd name="adj1" fmla="val 26050"/>
              <a:gd name="adj2" fmla="val 475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仅靠程序本身无法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恢复的严重错误 </a:t>
            </a:r>
          </a:p>
        </p:txBody>
      </p:sp>
      <p:sp>
        <p:nvSpPr>
          <p:cNvPr id="209930" name="AutoShape 10"/>
          <p:cNvSpPr>
            <a:spLocks noChangeArrowheads="1"/>
          </p:cNvSpPr>
          <p:nvPr/>
        </p:nvSpPr>
        <p:spPr bwMode="auto">
          <a:xfrm>
            <a:off x="3566580" y="1071547"/>
            <a:ext cx="1743603" cy="776383"/>
          </a:xfrm>
          <a:prstGeom prst="wedgeRoundRectCallout">
            <a:avLst>
              <a:gd name="adj1" fmla="val 21195"/>
              <a:gd name="adj2" fmla="val 507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Exception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Error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类的父类</a:t>
            </a:r>
          </a:p>
        </p:txBody>
      </p:sp>
      <p:sp>
        <p:nvSpPr>
          <p:cNvPr id="209931" name="AutoShape 11"/>
          <p:cNvSpPr>
            <a:spLocks noChangeArrowheads="1"/>
          </p:cNvSpPr>
          <p:nvPr/>
        </p:nvSpPr>
        <p:spPr bwMode="auto">
          <a:xfrm>
            <a:off x="6453190" y="1652486"/>
            <a:ext cx="2859842" cy="776383"/>
          </a:xfrm>
          <a:prstGeom prst="wedgeRoundRectCallout">
            <a:avLst>
              <a:gd name="adj1" fmla="val -30000"/>
              <a:gd name="adj2" fmla="val 49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应用程序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抛出和处理的非严重错误 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4524364" y="3571876"/>
            <a:ext cx="2428892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7440634" y="3643314"/>
            <a:ext cx="1584324" cy="50006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7896768" y="2652618"/>
            <a:ext cx="2342637" cy="776383"/>
          </a:xfrm>
          <a:prstGeom prst="wedgeRoundRectCallout">
            <a:avLst>
              <a:gd name="adj1" fmla="val 23896"/>
              <a:gd name="adj2" fmla="val 50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运行时异常，不要求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程序必须做出处理 </a:t>
            </a:r>
          </a:p>
        </p:txBody>
      </p:sp>
      <p:sp>
        <p:nvSpPr>
          <p:cNvPr id="209933" name="AutoShape 13"/>
          <p:cNvSpPr>
            <a:spLocks noChangeArrowheads="1"/>
          </p:cNvSpPr>
          <p:nvPr/>
        </p:nvSpPr>
        <p:spPr bwMode="auto">
          <a:xfrm>
            <a:off x="4863382" y="5438700"/>
            <a:ext cx="2375627" cy="776383"/>
          </a:xfrm>
          <a:prstGeom prst="wedgeRoundRectCallout">
            <a:avLst>
              <a:gd name="adj1" fmla="val 20873"/>
              <a:gd name="adj2" fmla="val -492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Checked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异常，程序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必须处理该类异常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rot="16200000" flipV="1">
            <a:off x="3488513" y="2821777"/>
            <a:ext cx="21431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16200000" flipV="1">
            <a:off x="4738680" y="2000241"/>
            <a:ext cx="714379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 flipH="1" flipV="1">
            <a:off x="7167570" y="271382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5400000" flipH="1" flipV="1">
            <a:off x="9024958" y="3429000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525290" y="5214950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22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JDK </a:t>
            </a:r>
            <a:r>
              <a:rPr lang="zh-CN" altLang="en-US" dirty="0"/>
              <a:t>中的异常类型不能满足程序的需要时，可以自定义异常类</a:t>
            </a:r>
            <a:endParaRPr lang="en-US" altLang="zh-CN" dirty="0"/>
          </a:p>
          <a:p>
            <a:r>
              <a:rPr lang="zh-CN" altLang="en-US" dirty="0"/>
              <a:t>使用自定义异常的步骤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56" y="285728"/>
            <a:ext cx="2088356" cy="523220"/>
          </a:xfrm>
        </p:spPr>
        <p:txBody>
          <a:bodyPr/>
          <a:lstStyle/>
          <a:p>
            <a:r>
              <a:rPr lang="zh-CN" altLang="en-US" dirty="0"/>
              <a:t>自定义异常</a:t>
            </a:r>
          </a:p>
        </p:txBody>
      </p:sp>
      <p:graphicFrame>
        <p:nvGraphicFramePr>
          <p:cNvPr id="9" name="图示 8"/>
          <p:cNvGraphicFramePr/>
          <p:nvPr/>
        </p:nvGraphicFramePr>
        <p:xfrm>
          <a:off x="2095472" y="2786058"/>
          <a:ext cx="8072494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238348" y="4357695"/>
            <a:ext cx="4643470" cy="715089"/>
          </a:xfrm>
          <a:prstGeom prst="wedgeRoundRectCallout">
            <a:avLst>
              <a:gd name="adj1" fmla="val -34030"/>
              <a:gd name="adj2" fmla="val -152121"/>
              <a:gd name="adj3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继承</a:t>
            </a:r>
            <a:r>
              <a:rPr lang="en-US" altLang="en-US" b="1" dirty="0" err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Throwable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类、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继承</a:t>
            </a:r>
            <a:r>
              <a:rPr lang="en-US" altLang="zh-CN" b="1" dirty="0" err="1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Excepion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或者</a:t>
            </a:r>
            <a:r>
              <a:rPr lang="en-US" altLang="zh-CN" b="1" dirty="0" err="1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RuntimeException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23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A7DE0-7A9D-45DA-B482-5F0114FC9DB7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2057401" y="609600"/>
            <a:ext cx="3068469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创建自己的异常</a:t>
            </a:r>
            <a:endParaRPr lang="zh-CN" altLang="en-US" sz="2400" dirty="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1828800" y="1447801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：计算两个数之和，当任意一个数超出范围时，抛出自己的例外。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905000" y="2590800"/>
            <a:ext cx="8458200" cy="2677656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public class NumberRangeException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extends 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public NumberRangeException(String msg)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super(msg);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87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6E311B-6D7F-48A5-8A22-ABF1FCCEFBDE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600200" y="304800"/>
            <a:ext cx="8915400" cy="6197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public int CalcAnswer(String str1, String str2)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throws NumberRangeException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int int1, int2;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int answer = 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try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int1 = Integer.parseInt(str1);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int2 = Integer.parseInt(str2);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if( (int1 &lt; 10) || (int1 &gt; 20) || (int2 &lt; 10) || (int2 &gt; 20)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NumberRangeException e = new NumberRangeException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("Numbers not within the specified range.");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                throw 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answer = int1 + int2;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}catch (NumberFormatException 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System.out.println( e.toString()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return answer;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9048750" y="908050"/>
            <a:ext cx="1366838" cy="31686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1703388" y="2205038"/>
            <a:ext cx="431800" cy="3529012"/>
          </a:xfrm>
          <a:prstGeom prst="curvedRightArrow">
            <a:avLst>
              <a:gd name="adj1" fmla="val 163456"/>
              <a:gd name="adj2" fmla="val 32691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1941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290EE-7883-4003-A5CD-A61F749021E8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981200" y="803276"/>
            <a:ext cx="8229600" cy="52165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public void getAnswer()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String answerStr;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try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int answer = CalcAnswer(“12”, “5”);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answerStr = String.valueOf(answer);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}catch (NumberRangeException 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answerStr = e.getMessage();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System.out.println(answerStr);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1703388" y="3213101"/>
            <a:ext cx="863600" cy="1152525"/>
          </a:xfrm>
          <a:prstGeom prst="curvedRightArrow">
            <a:avLst>
              <a:gd name="adj1" fmla="val 26691"/>
              <a:gd name="adj2" fmla="val 5338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2899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C9C35D-82D2-4044-B285-6203BD0C08B9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0" y="468425"/>
            <a:ext cx="3881438" cy="61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创建自己的异常</a:t>
            </a:r>
            <a:endParaRPr lang="zh-CN" altLang="en-US" sz="4000" dirty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0574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例</a:t>
            </a:r>
            <a:r>
              <a:rPr lang="en-US" altLang="zh-CN" sz="2400" b="1">
                <a:latin typeface="Arial" panose="020B0604020202020204" pitchFamily="34" charset="0"/>
              </a:rPr>
              <a:t>2</a:t>
            </a:r>
            <a:r>
              <a:rPr lang="zh-CN" altLang="en-US" sz="2400" b="1">
                <a:latin typeface="Arial" panose="020B0604020202020204" pitchFamily="34" charset="0"/>
              </a:rPr>
              <a:t>：在定义银行类时，若取钱数大于余额则作为异常处理</a:t>
            </a:r>
            <a:r>
              <a:rPr lang="en-US" altLang="zh-CN" sz="2400" b="1">
                <a:latin typeface="Arial" panose="020B0604020202020204" pitchFamily="34" charset="0"/>
              </a:rPr>
              <a:t>(InsufficientFundsException)</a:t>
            </a:r>
            <a:r>
              <a:rPr lang="zh-CN" altLang="en-US" sz="2400" b="1">
                <a:latin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endParaRPr lang="zh-CN" altLang="en-U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思路：</a:t>
            </a:r>
          </a:p>
          <a:p>
            <a:pPr lvl="1" eaLnBrk="1" hangingPunct="1">
              <a:spcBef>
                <a:spcPct val="0"/>
              </a:spcBef>
              <a:buClr>
                <a:schemeClr val="folHlink"/>
              </a:buClr>
              <a:buSzPct val="70000"/>
              <a:buFont typeface="Monotype Sorts" charset="2"/>
              <a:buChar char="n"/>
            </a:pPr>
            <a:r>
              <a:rPr lang="zh-CN" altLang="en-US" sz="2400" b="1">
                <a:latin typeface="Arial" panose="020B0604020202020204" pitchFamily="34" charset="0"/>
              </a:rPr>
              <a:t> 产生例外的条件是余额少于取额，因此是否抛出例外要先判断该条件。</a:t>
            </a:r>
          </a:p>
          <a:p>
            <a:pPr lvl="1" eaLnBrk="1" hangingPunct="1">
              <a:spcBef>
                <a:spcPct val="0"/>
              </a:spcBef>
              <a:buClr>
                <a:schemeClr val="folHlink"/>
              </a:buClr>
              <a:buSzPct val="70000"/>
              <a:buFont typeface="Monotype Sorts" charset="2"/>
              <a:buChar char="n"/>
            </a:pPr>
            <a:r>
              <a:rPr lang="zh-CN" altLang="en-US" sz="2400" b="1">
                <a:latin typeface="Arial" panose="020B0604020202020204" pitchFamily="34" charset="0"/>
              </a:rPr>
              <a:t> 确定产生例外的方法，应该在取钱方法（</a:t>
            </a:r>
            <a:r>
              <a:rPr lang="en-US" altLang="zh-CN" sz="2400" b="1">
                <a:latin typeface="Arial" panose="020B0604020202020204" pitchFamily="34" charset="0"/>
              </a:rPr>
              <a:t>withdrawal</a:t>
            </a:r>
            <a:r>
              <a:rPr lang="zh-CN" altLang="en-US" sz="2400" b="1">
                <a:latin typeface="Arial" panose="020B0604020202020204" pitchFamily="34" charset="0"/>
              </a:rPr>
              <a:t>）中产生例外</a:t>
            </a:r>
            <a:r>
              <a:rPr lang="en-US" altLang="zh-CN" sz="2400" b="1">
                <a:latin typeface="Arial" panose="020B0604020202020204" pitchFamily="34" charset="0"/>
              </a:rPr>
              <a:t>InsufficientFundsException </a:t>
            </a:r>
            <a:r>
              <a:rPr lang="zh-CN" altLang="en-US" sz="2400" b="1">
                <a:latin typeface="Arial" panose="020B0604020202020204" pitchFamily="34" charset="0"/>
              </a:rPr>
              <a:t>。</a:t>
            </a:r>
          </a:p>
          <a:p>
            <a:pPr lvl="1" eaLnBrk="1" hangingPunct="1">
              <a:spcBef>
                <a:spcPct val="0"/>
              </a:spcBef>
              <a:buClr>
                <a:schemeClr val="folHlink"/>
              </a:buClr>
              <a:buSzPct val="70000"/>
              <a:buFont typeface="Monotype Sorts" charset="2"/>
              <a:buChar char="n"/>
            </a:pPr>
            <a:r>
              <a:rPr lang="zh-CN" altLang="en-US" sz="2400" b="1">
                <a:latin typeface="Arial" panose="020B0604020202020204" pitchFamily="34" charset="0"/>
              </a:rPr>
              <a:t> 处理例外安排在调用</a:t>
            </a:r>
            <a:r>
              <a:rPr lang="en-US" altLang="zh-CN" sz="2400" b="1">
                <a:latin typeface="Arial" panose="020B0604020202020204" pitchFamily="34" charset="0"/>
              </a:rPr>
              <a:t>withdrawal</a:t>
            </a:r>
            <a:r>
              <a:rPr lang="zh-CN" altLang="en-US" sz="2400" b="1">
                <a:latin typeface="Arial" panose="020B0604020202020204" pitchFamily="34" charset="0"/>
              </a:rPr>
              <a:t>的时候，因此</a:t>
            </a:r>
            <a:r>
              <a:rPr lang="en-US" altLang="zh-CN" sz="2400" b="1">
                <a:latin typeface="Arial" panose="020B0604020202020204" pitchFamily="34" charset="0"/>
              </a:rPr>
              <a:t>withdrawal</a:t>
            </a:r>
            <a:r>
              <a:rPr lang="zh-CN" altLang="en-US" sz="2400" b="1">
                <a:latin typeface="Arial" panose="020B0604020202020204" pitchFamily="34" charset="0"/>
              </a:rPr>
              <a:t>方法要声明例外，由上级方法捕获并处理。</a:t>
            </a:r>
          </a:p>
        </p:txBody>
      </p:sp>
    </p:spTree>
    <p:extLst>
      <p:ext uri="{BB962C8B-B14F-4D97-AF65-F5344CB8AC3E}">
        <p14:creationId xmlns:p14="http://schemas.microsoft.com/office/powerpoint/2010/main" val="112079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2268A-EF15-421E-BAA5-74586D2E945C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905000" y="381001"/>
            <a:ext cx="8382000" cy="63709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public class InsufficientFundsException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extends Exception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private Bank  excepbank;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private double excepAmount;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InsufficientFundsException(Bank ba, double  dAmount)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excepbank = ba;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excepAmount = dAmount;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public String  excepMesagge()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String str = “The balance” + excepbank.getbalance() 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            “The withdrawal was”+excepAmount;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return str;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15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A9801C-145C-42A8-9B05-5532DE656FD0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600200" y="409576"/>
            <a:ext cx="8991600" cy="618966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class Bank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private double balance;  //</a:t>
            </a:r>
            <a:r>
              <a:rPr lang="zh-CN" altLang="en-US" sz="2000" b="1">
                <a:latin typeface="Times New Roman" panose="02020603050405020304" pitchFamily="18" charset="0"/>
              </a:rPr>
              <a:t>余额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</a:rPr>
              <a:t>public void deposite(double dAmount)   //</a:t>
            </a:r>
            <a:r>
              <a:rPr lang="zh-CN" altLang="en-US" sz="2000" b="1">
                <a:latin typeface="Times New Roman" panose="02020603050405020304" pitchFamily="18" charset="0"/>
              </a:rPr>
              <a:t>存钱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if(dAmount&gt;0.0)  balance += dAmount;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public void withdrawal(double dAmount)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throws InsufficientFundsException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if( balance&lt;dAmout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throw new InsufficientFundsException(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, dAmount);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}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balance = balance-dAmount;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public double getbalance()   //</a:t>
            </a:r>
            <a:r>
              <a:rPr lang="zh-CN" altLang="en-US" sz="2000" b="1">
                <a:latin typeface="Times New Roman" panose="02020603050405020304" pitchFamily="18" charset="0"/>
              </a:rPr>
              <a:t>获取余额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return balance;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48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2144" y="285728"/>
            <a:ext cx="3096468" cy="523220"/>
          </a:xfrm>
        </p:spPr>
        <p:txBody>
          <a:bodyPr/>
          <a:lstStyle/>
          <a:p>
            <a:r>
              <a:rPr lang="zh-CN" altLang="en-US" dirty="0"/>
              <a:t>程序中的异常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以下程序运行时会出现错误吗？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238348" y="2000240"/>
            <a:ext cx="7564438" cy="3725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Test1 {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args) {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 = new Scanner(System.in);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请输入被除数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:");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int num1 = in.nextInt();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请输入除数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:");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int num2 = in.nextInt();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System.out.println(String.format("%d / %d = %d", 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				num1, num2, num1/ num2));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感谢使用本程序！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13" name="组合 77"/>
          <p:cNvGrpSpPr/>
          <p:nvPr/>
        </p:nvGrpSpPr>
        <p:grpSpPr>
          <a:xfrm>
            <a:off x="1626194" y="857232"/>
            <a:ext cx="1469411" cy="400110"/>
            <a:chOff x="2962268" y="5103147"/>
            <a:chExt cx="1469411" cy="400110"/>
          </a:xfrm>
        </p:grpSpPr>
        <p:pic>
          <p:nvPicPr>
            <p:cNvPr id="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3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50270-E642-4A04-AC8A-7CB399850D82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828800" y="228600"/>
            <a:ext cx="8610600" cy="64008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public class ExceptionDemo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public static void main(String args[])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try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Bank ba = new Bank(50);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ba.withdrawal(100);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System.out.println(“Withdrawal successful!”);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}catch(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InsufficientFundsException </a:t>
            </a:r>
            <a:r>
              <a:rPr lang="en-US" altLang="zh-CN" sz="2400" b="1">
                <a:latin typeface="Times New Roman" panose="02020603050405020304" pitchFamily="18" charset="0"/>
              </a:rPr>
              <a:t> e){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System.out.println(e. excepMesagge());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2834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05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9FD00-9B33-4D7A-89A1-76EED34843FA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400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-15250" y="8400"/>
            <a:ext cx="8487514" cy="61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创建自己的异常（</a:t>
            </a:r>
            <a:r>
              <a:rPr lang="en-US" altLang="zh-CN" b="1">
                <a:latin typeface="宋体" panose="02010600030101010101" pitchFamily="2" charset="-122"/>
              </a:rPr>
              <a:t>AgeExceptionDemo.java</a:t>
            </a:r>
            <a:r>
              <a:rPr lang="zh-CN" altLang="en-US" b="1">
                <a:latin typeface="宋体" panose="02010600030101010101" pitchFamily="2" charset="-122"/>
              </a:rPr>
              <a:t>）</a:t>
            </a:r>
            <a:endParaRPr lang="zh-CN" altLang="en-US" sz="2400" dirty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284287"/>
            <a:ext cx="8351837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556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9239250" y="304334"/>
            <a:ext cx="971550" cy="523220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999656" y="1503363"/>
            <a:ext cx="357505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异常分类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异常处理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throws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throw</a:t>
            </a: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自定义异常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6" name="AutoShape 3"/>
          <p:cNvSpPr/>
          <p:nvPr/>
        </p:nvSpPr>
        <p:spPr bwMode="auto">
          <a:xfrm>
            <a:off x="4276039" y="2338543"/>
            <a:ext cx="179388" cy="14504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4439817" y="2405206"/>
            <a:ext cx="54887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try-catch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try-catch-finally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语句执行异常处理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try-catch-finally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中存在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语句的执行顺序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finally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块中语句不执行的情况</a:t>
            </a: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4871865" y="4135434"/>
            <a:ext cx="271885" cy="66171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1" y="3388930"/>
            <a:ext cx="1115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异常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2495601" y="1620838"/>
            <a:ext cx="487908" cy="353635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4225504" y="1329690"/>
            <a:ext cx="214313" cy="731159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39817" y="1229851"/>
            <a:ext cx="55852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Checked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异常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必须捕获或者声明抛出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运行时异常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不要求必须捕获或者声明抛出</a:t>
            </a: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159897" y="4049778"/>
            <a:ext cx="54887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throws——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声明方法可能抛出的异常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throw——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手动抛出异常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32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9" name="Rectangle 10"/>
          <p:cNvSpPr>
            <a:spLocks noGrp="1" noChangeArrowheads="1"/>
          </p:cNvSpPr>
          <p:nvPr>
            <p:ph type="title"/>
          </p:nvPr>
        </p:nvSpPr>
        <p:spPr>
          <a:xfrm>
            <a:off x="7320136" y="285728"/>
            <a:ext cx="3168476" cy="523220"/>
          </a:xfrm>
        </p:spPr>
        <p:txBody>
          <a:bodyPr/>
          <a:lstStyle/>
          <a:p>
            <a:r>
              <a:rPr lang="zh-CN" altLang="en-US"/>
              <a:t>程序中的异常</a:t>
            </a:r>
            <a:r>
              <a:rPr lang="en-US" altLang="zh-CN"/>
              <a:t>2-2</a:t>
            </a:r>
          </a:p>
        </p:txBody>
      </p:sp>
      <p:sp>
        <p:nvSpPr>
          <p:cNvPr id="6277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如何解决该问题呢？</a:t>
            </a:r>
          </a:p>
          <a:p>
            <a:pPr lvl="1"/>
            <a:endParaRPr lang="en-US" altLang="zh-CN" dirty="0"/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2238349" y="1928803"/>
            <a:ext cx="7885113" cy="46074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public class Test2 {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public static void main(String[] </a:t>
            </a:r>
            <a:r>
              <a:rPr lang="en-US" altLang="zh-CN" b="1" dirty="0" err="1">
                <a:latin typeface="+mn-lt"/>
              </a:rPr>
              <a:t>args</a:t>
            </a:r>
            <a:r>
              <a:rPr lang="en-US" altLang="zh-CN" b="1" dirty="0">
                <a:latin typeface="+mn-lt"/>
              </a:rPr>
              <a:t>) {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Scanner in = new Scanner(</a:t>
            </a:r>
            <a:r>
              <a:rPr lang="en-US" altLang="zh-CN" b="1" dirty="0" err="1">
                <a:latin typeface="+mn-lt"/>
              </a:rPr>
              <a:t>System.in</a:t>
            </a:r>
            <a:r>
              <a:rPr lang="en-US" altLang="zh-CN" b="1" dirty="0">
                <a:latin typeface="+mn-lt"/>
              </a:rPr>
              <a:t>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…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</a:t>
            </a:r>
            <a:r>
              <a:rPr lang="en-US" altLang="zh-CN" b="1" dirty="0" err="1">
                <a:latin typeface="+mn-lt"/>
              </a:rPr>
              <a:t>System.out.print</a:t>
            </a:r>
            <a:r>
              <a:rPr lang="en-US" altLang="zh-CN" b="1" dirty="0">
                <a:latin typeface="+mn-lt"/>
              </a:rPr>
              <a:t>("</a:t>
            </a:r>
            <a:r>
              <a:rPr lang="zh-CN" altLang="en-US" b="1" dirty="0">
                <a:latin typeface="+mn-lt"/>
              </a:rPr>
              <a:t>请输入除数</a:t>
            </a:r>
            <a:r>
              <a:rPr lang="en-US" altLang="zh-CN" b="1" dirty="0">
                <a:latin typeface="+mn-lt"/>
              </a:rPr>
              <a:t>:");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</a:t>
            </a:r>
            <a:r>
              <a:rPr lang="en-US" altLang="zh-CN" b="1" dirty="0" err="1">
                <a:latin typeface="+mn-lt"/>
              </a:rPr>
              <a:t>int</a:t>
            </a:r>
            <a:r>
              <a:rPr lang="en-US" altLang="zh-CN" b="1" dirty="0">
                <a:latin typeface="+mn-lt"/>
              </a:rPr>
              <a:t> num2 = 0;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if (</a:t>
            </a:r>
            <a:r>
              <a:rPr lang="en-US" altLang="zh-CN" b="1" dirty="0" err="1">
                <a:latin typeface="+mn-lt"/>
              </a:rPr>
              <a:t>in.hasNextInt</a:t>
            </a:r>
            <a:r>
              <a:rPr lang="en-US" altLang="zh-CN" b="1" dirty="0">
                <a:latin typeface="+mn-lt"/>
              </a:rPr>
              <a:t>()) { // </a:t>
            </a:r>
            <a:r>
              <a:rPr lang="zh-CN" altLang="en-US" b="1" dirty="0">
                <a:solidFill>
                  <a:srgbClr val="FF3300"/>
                </a:solidFill>
                <a:latin typeface="+mn-lt"/>
              </a:rPr>
              <a:t>如果输入的除数是整数</a:t>
            </a:r>
          </a:p>
          <a:p>
            <a:pPr defTabSz="457200">
              <a:lnSpc>
                <a:spcPct val="90000"/>
              </a:lnSpc>
            </a:pPr>
            <a:r>
              <a:rPr lang="zh-CN" altLang="en-US" b="1" dirty="0">
                <a:latin typeface="+mn-lt"/>
              </a:rPr>
              <a:t>			</a:t>
            </a:r>
            <a:r>
              <a:rPr lang="en-US" altLang="zh-CN" b="1" dirty="0">
                <a:latin typeface="+mn-lt"/>
              </a:rPr>
              <a:t>num2 = </a:t>
            </a:r>
            <a:r>
              <a:rPr lang="en-US" altLang="zh-CN" b="1" dirty="0" err="1">
                <a:latin typeface="+mn-lt"/>
              </a:rPr>
              <a:t>in.nextInt</a:t>
            </a:r>
            <a:r>
              <a:rPr lang="en-US" altLang="zh-CN" b="1" dirty="0">
                <a:latin typeface="+mn-lt"/>
              </a:rPr>
              <a:t>();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if (0 == num2) { // </a:t>
            </a:r>
            <a:r>
              <a:rPr lang="zh-CN" altLang="en-US" b="1" dirty="0">
                <a:solidFill>
                  <a:srgbClr val="FF3300"/>
                </a:solidFill>
                <a:latin typeface="+mn-lt"/>
              </a:rPr>
              <a:t>如果输入的除数是</a:t>
            </a:r>
            <a:r>
              <a:rPr lang="en-US" altLang="zh-CN" b="1" dirty="0">
                <a:solidFill>
                  <a:srgbClr val="FF3300"/>
                </a:solidFill>
                <a:latin typeface="+mn-lt"/>
              </a:rPr>
              <a:t>0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	</a:t>
            </a:r>
            <a:r>
              <a:rPr lang="en-US" altLang="zh-CN" b="1" dirty="0" err="1">
                <a:latin typeface="+mn-lt"/>
              </a:rPr>
              <a:t>System.err.println</a:t>
            </a:r>
            <a:r>
              <a:rPr lang="en-US" altLang="zh-CN" b="1" dirty="0">
                <a:latin typeface="+mn-lt"/>
              </a:rPr>
              <a:t>("</a:t>
            </a:r>
            <a:r>
              <a:rPr lang="zh-CN" altLang="en-US" b="1" dirty="0">
                <a:latin typeface="+mn-lt"/>
              </a:rPr>
              <a:t>输入的除数是</a:t>
            </a:r>
            <a:r>
              <a:rPr lang="en-US" altLang="zh-CN" b="1" dirty="0">
                <a:latin typeface="+mn-lt"/>
              </a:rPr>
              <a:t>0</a:t>
            </a:r>
            <a:r>
              <a:rPr lang="zh-CN" altLang="en-US" b="1" dirty="0">
                <a:latin typeface="+mn-lt"/>
              </a:rPr>
              <a:t>，程序退出。</a:t>
            </a:r>
            <a:r>
              <a:rPr lang="en-US" altLang="zh-CN" b="1" dirty="0">
                <a:latin typeface="+mn-lt"/>
              </a:rPr>
              <a:t>");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	</a:t>
            </a:r>
            <a:r>
              <a:rPr lang="en-US" altLang="zh-CN" b="1" dirty="0" err="1">
                <a:latin typeface="+mn-lt"/>
              </a:rPr>
              <a:t>System.exit</a:t>
            </a:r>
            <a:r>
              <a:rPr lang="en-US" altLang="zh-CN" b="1" dirty="0">
                <a:latin typeface="+mn-lt"/>
              </a:rPr>
              <a:t>(1);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}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} else { // </a:t>
            </a:r>
            <a:r>
              <a:rPr lang="zh-CN" altLang="en-US" b="1" dirty="0">
                <a:solidFill>
                  <a:srgbClr val="FF3300"/>
                </a:solidFill>
                <a:latin typeface="+mn-lt"/>
              </a:rPr>
              <a:t>如果输入的除数不是整数</a:t>
            </a:r>
          </a:p>
          <a:p>
            <a:pPr defTabSz="457200">
              <a:lnSpc>
                <a:spcPct val="90000"/>
              </a:lnSpc>
            </a:pPr>
            <a:r>
              <a:rPr lang="zh-CN" altLang="en-US" b="1" dirty="0">
                <a:latin typeface="+mn-lt"/>
              </a:rPr>
              <a:t>			</a:t>
            </a:r>
            <a:r>
              <a:rPr lang="en-US" altLang="zh-CN" b="1" dirty="0" err="1">
                <a:latin typeface="+mn-lt"/>
              </a:rPr>
              <a:t>System.err.println</a:t>
            </a:r>
            <a:r>
              <a:rPr lang="en-US" altLang="zh-CN" b="1" dirty="0">
                <a:latin typeface="+mn-lt"/>
              </a:rPr>
              <a:t>("</a:t>
            </a:r>
            <a:r>
              <a:rPr lang="zh-CN" altLang="en-US" b="1" dirty="0">
                <a:latin typeface="+mn-lt"/>
              </a:rPr>
              <a:t>输入的除数不是整数，程序退出。</a:t>
            </a:r>
            <a:r>
              <a:rPr lang="en-US" altLang="zh-CN" b="1" dirty="0">
                <a:latin typeface="+mn-lt"/>
              </a:rPr>
              <a:t>");</a:t>
            </a:r>
          </a:p>
          <a:p>
            <a:pPr defTabSz="457200">
              <a:lnSpc>
                <a:spcPct val="90000"/>
              </a:lnSpc>
            </a:pPr>
            <a:r>
              <a:rPr lang="en-US" altLang="zh-CN" b="1" dirty="0">
                <a:latin typeface="+mn-lt"/>
              </a:rPr>
              <a:t>			</a:t>
            </a:r>
            <a:r>
              <a:rPr lang="en-US" altLang="zh-CN" b="1" dirty="0" err="1">
                <a:latin typeface="+mn-lt"/>
              </a:rPr>
              <a:t>System.exit</a:t>
            </a:r>
            <a:r>
              <a:rPr lang="en-US" altLang="zh-CN" b="1" dirty="0">
                <a:latin typeface="+mn-lt"/>
              </a:rPr>
              <a:t>(1);</a:t>
            </a:r>
          </a:p>
          <a:p>
            <a:pPr defTabSz="457200">
              <a:lnSpc>
                <a:spcPct val="70000"/>
              </a:lnSpc>
            </a:pPr>
            <a:r>
              <a:rPr lang="en-US" altLang="zh-CN" b="1" dirty="0">
                <a:latin typeface="+mn-lt"/>
              </a:rPr>
              <a:t>		}</a:t>
            </a:r>
          </a:p>
          <a:p>
            <a:pPr defTabSz="457200">
              <a:lnSpc>
                <a:spcPct val="70000"/>
              </a:lnSpc>
            </a:pPr>
            <a:r>
              <a:rPr lang="en-US" altLang="zh-CN" b="1" dirty="0">
                <a:latin typeface="+mn-lt"/>
              </a:rPr>
              <a:t>		…</a:t>
            </a:r>
          </a:p>
          <a:p>
            <a:pPr defTabSz="457200">
              <a:lnSpc>
                <a:spcPct val="70000"/>
              </a:lnSpc>
            </a:pPr>
            <a:r>
              <a:rPr lang="en-US" altLang="zh-CN" b="1" dirty="0">
                <a:latin typeface="+mn-lt"/>
              </a:rPr>
              <a:t>	}</a:t>
            </a:r>
          </a:p>
          <a:p>
            <a:pPr defTabSz="457200">
              <a:lnSpc>
                <a:spcPct val="70000"/>
              </a:lnSpc>
            </a:pPr>
            <a:r>
              <a:rPr lang="en-US" altLang="zh-CN" b="1" dirty="0">
                <a:latin typeface="+mn-lt"/>
              </a:rPr>
              <a:t>}</a:t>
            </a:r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gray">
          <a:xfrm>
            <a:off x="6440946" y="1663056"/>
            <a:ext cx="344126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尝试通过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if-else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来解决异常问题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gray">
          <a:xfrm>
            <a:off x="6738942" y="5429264"/>
            <a:ext cx="3429024" cy="121444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1600" b="1" dirty="0"/>
              <a:t>弊端：</a:t>
            </a:r>
          </a:p>
          <a:p>
            <a:pPr algn="l" eaLnBrk="0" hangingPunct="0">
              <a:defRPr/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、代码臃肿 </a:t>
            </a:r>
          </a:p>
          <a:p>
            <a:pPr algn="l" eaLnBrk="0" hangingPunct="0">
              <a:defRPr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、程序员要花很大精力“堵漏洞”</a:t>
            </a:r>
          </a:p>
          <a:p>
            <a:pPr algn="l" eaLnBrk="0" hangingPunct="0">
              <a:defRPr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、程序员很难堵住所有“漏洞”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gray">
          <a:xfrm>
            <a:off x="3738546" y="5786454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使用异常机制</a:t>
            </a:r>
          </a:p>
        </p:txBody>
      </p:sp>
      <p:grpSp>
        <p:nvGrpSpPr>
          <p:cNvPr id="8" name="组合 58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4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57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16" y="285728"/>
            <a:ext cx="2106596" cy="523220"/>
          </a:xfrm>
        </p:spPr>
        <p:txBody>
          <a:bodyPr/>
          <a:lstStyle/>
          <a:p>
            <a:r>
              <a:rPr lang="zh-CN" altLang="en-US" dirty="0"/>
              <a:t>什么是异常</a:t>
            </a:r>
          </a:p>
        </p:txBody>
      </p:sp>
      <p:sp>
        <p:nvSpPr>
          <p:cNvPr id="6287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异常是指在程序的运行过程中所发生的不正常的事件，它会中断正在运行的程序</a:t>
            </a:r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6182519" y="3832226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绕行或者等待</a:t>
            </a:r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6182519" y="5199064"/>
            <a:ext cx="1700224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请求交警解决</a:t>
            </a: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gray">
          <a:xfrm>
            <a:off x="5381620" y="2357430"/>
            <a:ext cx="1132542" cy="51935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2208213" y="3068639"/>
            <a:ext cx="8229600" cy="865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生活中面对异常通常会这样处理</a:t>
            </a: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2927351" y="2293427"/>
            <a:ext cx="2447925" cy="689995"/>
          </a:xfrm>
          <a:prstGeom prst="rightArrow">
            <a:avLst>
              <a:gd name="adj1" fmla="val 50000"/>
              <a:gd name="adj2" fmla="val 11141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6526214" y="2276476"/>
            <a:ext cx="2376487" cy="723897"/>
          </a:xfrm>
          <a:prstGeom prst="rightArrow">
            <a:avLst>
              <a:gd name="adj1" fmla="val 50000"/>
              <a:gd name="adj2" fmla="val 10309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程序中断运行</a:t>
            </a:r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8975725" y="2350293"/>
            <a:ext cx="647700" cy="576263"/>
          </a:xfrm>
          <a:custGeom>
            <a:avLst/>
            <a:gdLst>
              <a:gd name="T0" fmla="*/ 323850 w 21600"/>
              <a:gd name="T1" fmla="*/ 0 h 21600"/>
              <a:gd name="T2" fmla="*/ 94846 w 21600"/>
              <a:gd name="T3" fmla="*/ 84385 h 21600"/>
              <a:gd name="T4" fmla="*/ 0 w 21600"/>
              <a:gd name="T5" fmla="*/ 288132 h 21600"/>
              <a:gd name="T6" fmla="*/ 94846 w 21600"/>
              <a:gd name="T7" fmla="*/ 491878 h 21600"/>
              <a:gd name="T8" fmla="*/ 323850 w 21600"/>
              <a:gd name="T9" fmla="*/ 576263 h 21600"/>
              <a:gd name="T10" fmla="*/ 552854 w 21600"/>
              <a:gd name="T11" fmla="*/ 491878 h 21600"/>
              <a:gd name="T12" fmla="*/ 647700 w 21600"/>
              <a:gd name="T13" fmla="*/ 288132 h 21600"/>
              <a:gd name="T14" fmla="*/ 552854 w 21600"/>
              <a:gd name="T15" fmla="*/ 8438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 b="0">
              <a:ea typeface="黑体" panose="02010609060101010101" pitchFamily="2" charset="-122"/>
            </a:endParaRPr>
          </a:p>
        </p:txBody>
      </p:sp>
      <p:pic>
        <p:nvPicPr>
          <p:cNvPr id="185355" name="Picture 11" descr="hibuilding1_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2083" y="4365625"/>
            <a:ext cx="12350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57" name="AutoShape 13"/>
          <p:cNvSpPr>
            <a:spLocks noChangeArrowheads="1"/>
          </p:cNvSpPr>
          <p:nvPr/>
        </p:nvSpPr>
        <p:spPr bwMode="gray">
          <a:xfrm>
            <a:off x="4438650" y="3849689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堵车！</a:t>
            </a:r>
          </a:p>
        </p:txBody>
      </p:sp>
      <p:cxnSp>
        <p:nvCxnSpPr>
          <p:cNvPr id="185358" name="AutoShape 14"/>
          <p:cNvCxnSpPr>
            <a:cxnSpLocks noChangeShapeType="1"/>
            <a:endCxn id="185357" idx="1"/>
          </p:cNvCxnSpPr>
          <p:nvPr/>
        </p:nvCxnSpPr>
        <p:spPr bwMode="auto">
          <a:xfrm flipV="1">
            <a:off x="3106739" y="4071946"/>
            <a:ext cx="1331911" cy="6238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59" name="AutoShape 15"/>
          <p:cNvCxnSpPr>
            <a:cxnSpLocks noChangeShapeType="1"/>
            <a:stCxn id="185357" idx="3"/>
            <a:endCxn id="185348" idx="1"/>
          </p:cNvCxnSpPr>
          <p:nvPr/>
        </p:nvCxnSpPr>
        <p:spPr bwMode="auto">
          <a:xfrm flipV="1">
            <a:off x="5406185" y="4054484"/>
            <a:ext cx="776335" cy="174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0" name="AutoShape 16"/>
          <p:cNvCxnSpPr>
            <a:cxnSpLocks noChangeShapeType="1"/>
          </p:cNvCxnSpPr>
          <p:nvPr/>
        </p:nvCxnSpPr>
        <p:spPr bwMode="auto">
          <a:xfrm>
            <a:off x="7881950" y="4071942"/>
            <a:ext cx="1000132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1" name="AutoShape 17"/>
          <p:cNvSpPr>
            <a:spLocks noChangeArrowheads="1"/>
          </p:cNvSpPr>
          <p:nvPr/>
        </p:nvSpPr>
        <p:spPr bwMode="gray">
          <a:xfrm>
            <a:off x="4438650" y="5157789"/>
            <a:ext cx="967535" cy="4445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撞车！</a:t>
            </a:r>
          </a:p>
        </p:txBody>
      </p:sp>
      <p:cxnSp>
        <p:nvCxnSpPr>
          <p:cNvPr id="185362" name="AutoShape 18"/>
          <p:cNvCxnSpPr>
            <a:cxnSpLocks noChangeShapeType="1"/>
          </p:cNvCxnSpPr>
          <p:nvPr/>
        </p:nvCxnSpPr>
        <p:spPr bwMode="auto">
          <a:xfrm>
            <a:off x="3119438" y="4716476"/>
            <a:ext cx="1331912" cy="6413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3" name="AutoShape 19"/>
          <p:cNvCxnSpPr>
            <a:cxnSpLocks noChangeShapeType="1"/>
            <a:stCxn id="185361" idx="3"/>
            <a:endCxn id="185349" idx="1"/>
          </p:cNvCxnSpPr>
          <p:nvPr/>
        </p:nvCxnSpPr>
        <p:spPr bwMode="auto">
          <a:xfrm>
            <a:off x="5406185" y="5380047"/>
            <a:ext cx="776335" cy="412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364" name="AutoShape 20"/>
          <p:cNvCxnSpPr>
            <a:cxnSpLocks noChangeShapeType="1"/>
          </p:cNvCxnSpPr>
          <p:nvPr/>
        </p:nvCxnSpPr>
        <p:spPr bwMode="auto">
          <a:xfrm flipV="1">
            <a:off x="7881950" y="5072074"/>
            <a:ext cx="1000132" cy="3730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365" name="AutoShape 21"/>
          <p:cNvSpPr>
            <a:spLocks noChangeArrowheads="1"/>
          </p:cNvSpPr>
          <p:nvPr/>
        </p:nvSpPr>
        <p:spPr bwMode="auto">
          <a:xfrm>
            <a:off x="3648075" y="5805488"/>
            <a:ext cx="5099050" cy="8636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生活中，根据不同的异常进行相应的处理，而不会就此中断我们的生活</a:t>
            </a:r>
          </a:p>
        </p:txBody>
      </p:sp>
      <p:pic>
        <p:nvPicPr>
          <p:cNvPr id="185356" name="Picture 12" descr="hom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3906" y="4221164"/>
            <a:ext cx="1187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5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2" name="Rectangle 9"/>
          <p:cNvSpPr>
            <a:spLocks noGrp="1" noChangeArrowheads="1"/>
          </p:cNvSpPr>
          <p:nvPr>
            <p:ph type="title"/>
          </p:nvPr>
        </p:nvSpPr>
        <p:spPr>
          <a:xfrm>
            <a:off x="7464426" y="285728"/>
            <a:ext cx="3024187" cy="523220"/>
          </a:xfrm>
        </p:spPr>
        <p:txBody>
          <a:bodyPr/>
          <a:lstStyle/>
          <a:p>
            <a:r>
              <a:rPr lang="zh-CN" altLang="en-US"/>
              <a:t>什么是异常处理</a:t>
            </a:r>
          </a:p>
        </p:txBody>
      </p:sp>
      <p:sp>
        <p:nvSpPr>
          <p:cNvPr id="6307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编程语言使用异常处理机制为程序提供了错误处理的能力</a:t>
            </a:r>
          </a:p>
        </p:txBody>
      </p:sp>
      <p:sp>
        <p:nvSpPr>
          <p:cNvPr id="187396" name="AutoShape 4"/>
          <p:cNvSpPr>
            <a:spLocks noChangeArrowheads="1"/>
          </p:cNvSpPr>
          <p:nvPr/>
        </p:nvSpPr>
        <p:spPr bwMode="gray">
          <a:xfrm>
            <a:off x="2711450" y="2986047"/>
            <a:ext cx="2408618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程序中预先设置好 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对付异常的处理办法 </a:t>
            </a:r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gray">
          <a:xfrm>
            <a:off x="7464426" y="3152900"/>
            <a:ext cx="808665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 </a:t>
            </a: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5303839" y="2991644"/>
            <a:ext cx="2136279" cy="765186"/>
          </a:xfrm>
          <a:prstGeom prst="rightArrow">
            <a:avLst>
              <a:gd name="adj1" fmla="val 50000"/>
              <a:gd name="adj2" fmla="val 917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程序运行</a:t>
            </a:r>
          </a:p>
        </p:txBody>
      </p:sp>
      <p:sp>
        <p:nvSpPr>
          <p:cNvPr id="187399" name="AutoShape 7"/>
          <p:cNvSpPr>
            <a:spLocks noChangeArrowheads="1"/>
          </p:cNvSpPr>
          <p:nvPr/>
        </p:nvSpPr>
        <p:spPr bwMode="auto">
          <a:xfrm>
            <a:off x="5951538" y="4306888"/>
            <a:ext cx="3359172" cy="765186"/>
          </a:xfrm>
          <a:prstGeom prst="rightArrow">
            <a:avLst>
              <a:gd name="adj1" fmla="val 50000"/>
              <a:gd name="adj2" fmla="val 144292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处理完毕，程序继续运行</a:t>
            </a:r>
          </a:p>
        </p:txBody>
      </p:sp>
      <p:sp>
        <p:nvSpPr>
          <p:cNvPr id="187400" name="AutoShape 8"/>
          <p:cNvSpPr>
            <a:spLocks noChangeArrowheads="1"/>
          </p:cNvSpPr>
          <p:nvPr/>
        </p:nvSpPr>
        <p:spPr bwMode="auto">
          <a:xfrm>
            <a:off x="2566988" y="4306888"/>
            <a:ext cx="3359172" cy="765186"/>
          </a:xfrm>
          <a:prstGeom prst="rightArrow">
            <a:avLst>
              <a:gd name="adj1" fmla="val 50000"/>
              <a:gd name="adj2" fmla="val 14002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对异常进行处理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6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3"/>
          <p:cNvSpPr>
            <a:spLocks noGrp="1" noChangeArrowheads="1"/>
          </p:cNvSpPr>
          <p:nvPr>
            <p:ph idx="1"/>
          </p:nvPr>
        </p:nvSpPr>
        <p:spPr>
          <a:xfrm>
            <a:off x="2280001" y="1213201"/>
            <a:ext cx="8039071" cy="93820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的异常处理是通过</a:t>
            </a:r>
            <a:r>
              <a:rPr lang="en-US" altLang="zh-CN" dirty="0"/>
              <a:t>5</a:t>
            </a:r>
            <a:r>
              <a:rPr lang="zh-CN" altLang="en-US" dirty="0"/>
              <a:t>个关键字来实现的：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、 </a:t>
            </a:r>
            <a:r>
              <a:rPr lang="en-US" altLang="zh-CN" dirty="0">
                <a:solidFill>
                  <a:srgbClr val="FF0000"/>
                </a:solidFill>
              </a:rPr>
              <a:t>finally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throws</a:t>
            </a:r>
          </a:p>
        </p:txBody>
      </p:sp>
      <p:sp>
        <p:nvSpPr>
          <p:cNvPr id="632848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中如何进行异常处理</a:t>
            </a:r>
          </a:p>
        </p:txBody>
      </p:sp>
      <p:sp>
        <p:nvSpPr>
          <p:cNvPr id="189444" name="AutoShape 4"/>
          <p:cNvSpPr>
            <a:spLocks noChangeArrowheads="1"/>
          </p:cNvSpPr>
          <p:nvPr/>
        </p:nvSpPr>
        <p:spPr bwMode="gray">
          <a:xfrm>
            <a:off x="3595671" y="2305998"/>
            <a:ext cx="127870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捕获异常 </a:t>
            </a:r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 flipH="1">
            <a:off x="2279651" y="3944939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 flipH="1">
            <a:off x="2279651" y="3082926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try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flipH="1">
            <a:off x="2279651" y="4883151"/>
            <a:ext cx="1152525" cy="549275"/>
          </a:xfrm>
          <a:prstGeom prst="leftArrow">
            <a:avLst>
              <a:gd name="adj1" fmla="val 50000"/>
              <a:gd name="adj2" fmla="val 524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finally</a:t>
            </a:r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gray">
          <a:xfrm>
            <a:off x="3503613" y="2997200"/>
            <a:ext cx="2411412" cy="71913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执行可能产生 </a:t>
            </a:r>
          </a:p>
          <a:p>
            <a:pPr algn="l" eaLnBrk="0" hangingPunct="0">
              <a:defRPr/>
            </a:pPr>
            <a:r>
              <a:rPr lang="zh-CN" altLang="en-US" b="1" dirty="0"/>
              <a:t>异常的代码 </a:t>
            </a:r>
          </a:p>
        </p:txBody>
      </p:sp>
      <p:sp>
        <p:nvSpPr>
          <p:cNvPr id="189449" name="AutoShape 9"/>
          <p:cNvSpPr>
            <a:spLocks noChangeArrowheads="1"/>
          </p:cNvSpPr>
          <p:nvPr/>
        </p:nvSpPr>
        <p:spPr bwMode="gray">
          <a:xfrm>
            <a:off x="3503613" y="3859214"/>
            <a:ext cx="2411412" cy="71913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捕获异常 </a:t>
            </a:r>
          </a:p>
        </p:txBody>
      </p:sp>
      <p:sp>
        <p:nvSpPr>
          <p:cNvPr id="189450" name="AutoShape 10"/>
          <p:cNvSpPr>
            <a:spLocks noChangeArrowheads="1"/>
          </p:cNvSpPr>
          <p:nvPr/>
        </p:nvSpPr>
        <p:spPr bwMode="gray">
          <a:xfrm>
            <a:off x="3503614" y="4725988"/>
            <a:ext cx="2376487" cy="8636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  <a:p>
            <a:pPr algn="l" eaLnBrk="0" hangingPunct="0">
              <a:defRPr/>
            </a:pPr>
            <a:r>
              <a:rPr lang="zh-CN" altLang="en-US" b="1" dirty="0"/>
              <a:t>无论是否发生异常，</a:t>
            </a:r>
          </a:p>
          <a:p>
            <a:pPr algn="l" eaLnBrk="0" hangingPunct="0">
              <a:defRPr/>
            </a:pPr>
            <a:r>
              <a:rPr lang="zh-CN" altLang="en-US" b="1" dirty="0"/>
              <a:t>代码总能执行</a:t>
            </a:r>
          </a:p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89451" name="AutoShape 11"/>
          <p:cNvSpPr>
            <a:spLocks noChangeArrowheads="1"/>
          </p:cNvSpPr>
          <p:nvPr/>
        </p:nvSpPr>
        <p:spPr bwMode="gray">
          <a:xfrm>
            <a:off x="8558214" y="3652838"/>
            <a:ext cx="1800225" cy="9001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手动抛出异常 </a:t>
            </a:r>
          </a:p>
        </p:txBody>
      </p:sp>
      <p:sp>
        <p:nvSpPr>
          <p:cNvPr id="189453" name="AutoShape 13"/>
          <p:cNvSpPr>
            <a:spLocks noChangeArrowheads="1"/>
          </p:cNvSpPr>
          <p:nvPr/>
        </p:nvSpPr>
        <p:spPr bwMode="auto">
          <a:xfrm>
            <a:off x="8667751" y="2932113"/>
            <a:ext cx="167957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</a:t>
            </a:r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gray">
          <a:xfrm>
            <a:off x="6324600" y="3651251"/>
            <a:ext cx="1944688" cy="9001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声明方法可能要</a:t>
            </a:r>
          </a:p>
          <a:p>
            <a:pPr algn="l" eaLnBrk="0" hangingPunct="0">
              <a:defRPr/>
            </a:pPr>
            <a:r>
              <a:rPr lang="zh-CN" altLang="en-US" b="1" dirty="0"/>
              <a:t>抛出的各种异常 </a:t>
            </a:r>
          </a:p>
        </p:txBody>
      </p:sp>
      <p:sp>
        <p:nvSpPr>
          <p:cNvPr id="189456" name="AutoShape 16"/>
          <p:cNvSpPr>
            <a:spLocks noChangeArrowheads="1"/>
          </p:cNvSpPr>
          <p:nvPr/>
        </p:nvSpPr>
        <p:spPr bwMode="auto">
          <a:xfrm>
            <a:off x="6310313" y="2914651"/>
            <a:ext cx="1916112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/>
              <a:t>throws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6545249" y="2305998"/>
            <a:ext cx="121272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声明异常 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gray">
          <a:xfrm>
            <a:off x="8902702" y="2305998"/>
            <a:ext cx="121272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抛出异常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7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7" name="Rectangle 8"/>
          <p:cNvSpPr>
            <a:spLocks noGrp="1" noChangeArrowheads="1"/>
          </p:cNvSpPr>
          <p:nvPr>
            <p:ph idx="1"/>
          </p:nvPr>
        </p:nvSpPr>
        <p:spPr>
          <a:xfrm>
            <a:off x="2280000" y="1213200"/>
            <a:ext cx="7645398" cy="5010170"/>
          </a:xfrm>
          <a:noFill/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</a:p>
        </p:txBody>
      </p:sp>
      <p:sp>
        <p:nvSpPr>
          <p:cNvPr id="191491" name="AutoShape 3"/>
          <p:cNvSpPr>
            <a:spLocks noChangeArrowheads="1"/>
          </p:cNvSpPr>
          <p:nvPr/>
        </p:nvSpPr>
        <p:spPr bwMode="gray">
          <a:xfrm>
            <a:off x="6781800" y="2571745"/>
            <a:ext cx="2197100" cy="2657481"/>
          </a:xfrm>
          <a:prstGeom prst="roundRect">
            <a:avLst>
              <a:gd name="adj" fmla="val 1149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en-US" b="1" dirty="0"/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gray">
          <a:xfrm>
            <a:off x="7167570" y="2928935"/>
            <a:ext cx="1439862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sz="2400" b="1" dirty="0"/>
              <a:t>try</a:t>
            </a: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gray">
          <a:xfrm>
            <a:off x="7142163" y="4138622"/>
            <a:ext cx="1439862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400" b="1" dirty="0"/>
              <a:t>c</a:t>
            </a:r>
            <a:r>
              <a:rPr lang="en-US" altLang="en-US" sz="2400" b="1" dirty="0"/>
              <a:t>atch</a:t>
            </a:r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gray">
          <a:xfrm>
            <a:off x="6453190" y="5500703"/>
            <a:ext cx="2881312" cy="57150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 try-catch</a:t>
            </a:r>
            <a:r>
              <a:rPr lang="en-US" altLang="en-US" b="1" dirty="0"/>
              <a:t> </a:t>
            </a:r>
            <a:r>
              <a:rPr lang="zh-CN" altLang="en-US" b="1" dirty="0"/>
              <a:t>块后的代码段</a:t>
            </a:r>
          </a:p>
        </p:txBody>
      </p:sp>
      <p:sp>
        <p:nvSpPr>
          <p:cNvPr id="634886" name="AutoShape 7"/>
          <p:cNvSpPr>
            <a:spLocks noChangeArrowheads="1"/>
          </p:cNvSpPr>
          <p:nvPr/>
        </p:nvSpPr>
        <p:spPr bwMode="auto">
          <a:xfrm>
            <a:off x="1851025" y="2571744"/>
            <a:ext cx="445770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public void method(){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try</a:t>
            </a:r>
            <a:r>
              <a:rPr lang="en-US" altLang="zh-CN" b="1" dirty="0"/>
              <a:t> 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      // </a:t>
            </a:r>
            <a:r>
              <a:rPr lang="zh-CN" altLang="en-US" b="1" dirty="0"/>
              <a:t>代码段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此处不会产生异常</a:t>
            </a:r>
            <a:r>
              <a:rPr lang="en-US" altLang="zh-CN" b="1" dirty="0"/>
              <a:t>)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 </a:t>
            </a:r>
            <a:r>
              <a:rPr lang="en-US" altLang="zh-CN" b="1" dirty="0"/>
              <a:t>(</a:t>
            </a:r>
            <a:r>
              <a:rPr lang="zh-CN" altLang="en-US" b="1" dirty="0"/>
              <a:t>异常类型 </a:t>
            </a:r>
            <a:r>
              <a:rPr lang="en-US" altLang="zh-CN" b="1" dirty="0"/>
              <a:t>ex) {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      // </a:t>
            </a:r>
            <a:r>
              <a:rPr lang="zh-CN" altLang="en-US" b="1" dirty="0"/>
              <a:t>对异常进行处理的代码段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}</a:t>
            </a:r>
          </a:p>
          <a:p>
            <a:pPr lvl="1" algn="l">
              <a:lnSpc>
                <a:spcPct val="150000"/>
              </a:lnSpc>
            </a:pPr>
            <a:r>
              <a:rPr lang="en-US" altLang="zh-CN" b="1" dirty="0"/>
              <a:t>// </a:t>
            </a:r>
            <a:r>
              <a:rPr lang="zh-CN" altLang="en-US" b="1" dirty="0"/>
              <a:t>代码段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}</a:t>
            </a:r>
          </a:p>
        </p:txBody>
      </p:sp>
      <p:sp>
        <p:nvSpPr>
          <p:cNvPr id="634892" name="Rectangle 13"/>
          <p:cNvSpPr>
            <a:spLocks noGrp="1" noChangeArrowheads="1"/>
          </p:cNvSpPr>
          <p:nvPr>
            <p:ph type="title"/>
          </p:nvPr>
        </p:nvSpPr>
        <p:spPr>
          <a:xfrm>
            <a:off x="7536160" y="285728"/>
            <a:ext cx="2952452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5-1</a:t>
            </a: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1889100" y="3641728"/>
            <a:ext cx="563563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1860551" y="5284800"/>
            <a:ext cx="563563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1499" name="AutoShape 11"/>
          <p:cNvSpPr>
            <a:spLocks noChangeArrowheads="1"/>
          </p:cNvSpPr>
          <p:nvPr/>
        </p:nvSpPr>
        <p:spPr bwMode="gray">
          <a:xfrm>
            <a:off x="3086110" y="2214555"/>
            <a:ext cx="21286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第一种情况 ：正常</a:t>
            </a:r>
          </a:p>
        </p:txBody>
      </p:sp>
      <p:sp>
        <p:nvSpPr>
          <p:cNvPr id="13" name="Freeform 12"/>
          <p:cNvSpPr/>
          <p:nvPr/>
        </p:nvSpPr>
        <p:spPr bwMode="auto">
          <a:xfrm rot="5400000" flipV="1">
            <a:off x="6060281" y="3821909"/>
            <a:ext cx="2214578" cy="1143008"/>
          </a:xfrm>
          <a:prstGeom prst="arc">
            <a:avLst>
              <a:gd name="adj1" fmla="val 10930154"/>
              <a:gd name="adj2" fmla="val 21325007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8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64" name="Rectangle 1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try-catch</a:t>
            </a:r>
            <a:r>
              <a:rPr lang="zh-CN" altLang="en-US" dirty="0"/>
              <a:t>块捕获异常，分为三种情况</a:t>
            </a:r>
          </a:p>
        </p:txBody>
      </p:sp>
      <p:sp>
        <p:nvSpPr>
          <p:cNvPr id="194563" name="AutoShape 3"/>
          <p:cNvSpPr>
            <a:spLocks noChangeArrowheads="1"/>
          </p:cNvSpPr>
          <p:nvPr/>
        </p:nvSpPr>
        <p:spPr bwMode="gray">
          <a:xfrm>
            <a:off x="6132513" y="2781301"/>
            <a:ext cx="2197100" cy="2719402"/>
          </a:xfrm>
          <a:prstGeom prst="roundRect">
            <a:avLst>
              <a:gd name="adj" fmla="val 1033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endParaRPr lang="en-US" altLang="zh-CN" b="1" dirty="0"/>
          </a:p>
        </p:txBody>
      </p:sp>
      <p:sp>
        <p:nvSpPr>
          <p:cNvPr id="194564" name="AutoShape 4"/>
          <p:cNvSpPr>
            <a:spLocks noChangeArrowheads="1"/>
          </p:cNvSpPr>
          <p:nvPr/>
        </p:nvSpPr>
        <p:spPr bwMode="gray">
          <a:xfrm>
            <a:off x="6492876" y="3067050"/>
            <a:ext cx="1246199" cy="576264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en-US" b="1" dirty="0"/>
              <a:t>try</a:t>
            </a:r>
          </a:p>
        </p:txBody>
      </p:sp>
      <p:sp>
        <p:nvSpPr>
          <p:cNvPr id="194566" name="AutoShape 6"/>
          <p:cNvSpPr>
            <a:spLocks noChangeArrowheads="1"/>
          </p:cNvSpPr>
          <p:nvPr/>
        </p:nvSpPr>
        <p:spPr bwMode="gray">
          <a:xfrm>
            <a:off x="8904290" y="4221164"/>
            <a:ext cx="1335115" cy="56515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异常类型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匹配 </a:t>
            </a:r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gray">
          <a:xfrm>
            <a:off x="6238877" y="5572140"/>
            <a:ext cx="2071702" cy="64294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/>
              <a:t>try-catch</a:t>
            </a:r>
            <a:r>
              <a:rPr lang="en-US" altLang="en-US" b="1" dirty="0"/>
              <a:t> </a:t>
            </a:r>
            <a:r>
              <a:rPr lang="zh-CN" altLang="en-US" b="1" dirty="0"/>
              <a:t>块后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的代码段</a:t>
            </a:r>
          </a:p>
        </p:txBody>
      </p:sp>
      <p:cxnSp>
        <p:nvCxnSpPr>
          <p:cNvPr id="194569" name="AutoShape 9"/>
          <p:cNvCxnSpPr>
            <a:cxnSpLocks noChangeShapeType="1"/>
            <a:stCxn id="194566" idx="1"/>
            <a:endCxn id="194565" idx="3"/>
          </p:cNvCxnSpPr>
          <p:nvPr/>
        </p:nvCxnSpPr>
        <p:spPr bwMode="auto">
          <a:xfrm rot="10800000" flipV="1">
            <a:off x="7739076" y="4503743"/>
            <a:ext cx="1165215" cy="1428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570" name="AutoShape 10"/>
          <p:cNvCxnSpPr>
            <a:cxnSpLocks noChangeShapeType="1"/>
            <a:stCxn id="194564" idx="3"/>
            <a:endCxn id="194579" idx="1"/>
          </p:cNvCxnSpPr>
          <p:nvPr/>
        </p:nvCxnSpPr>
        <p:spPr bwMode="auto">
          <a:xfrm>
            <a:off x="7739075" y="3355183"/>
            <a:ext cx="1136639" cy="2174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71" name="Text Box 11"/>
          <p:cNvSpPr txBox="1">
            <a:spLocks noChangeArrowheads="1"/>
          </p:cNvSpPr>
          <p:nvPr/>
        </p:nvSpPr>
        <p:spPr bwMode="auto">
          <a:xfrm rot="-687340">
            <a:off x="7617894" y="4575176"/>
            <a:ext cx="14779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进入</a:t>
            </a:r>
            <a:r>
              <a:rPr lang="en-US" altLang="zh-CN" sz="1600" b="1" dirty="0">
                <a:solidFill>
                  <a:srgbClr val="C00000"/>
                </a:solidFill>
                <a:ea typeface="黑体" panose="02010609060101010101" pitchFamily="2" charset="-122"/>
              </a:rPr>
              <a:t>catch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块</a:t>
            </a:r>
          </a:p>
        </p:txBody>
      </p:sp>
      <p:sp>
        <p:nvSpPr>
          <p:cNvPr id="637963" name="AutoShape 12"/>
          <p:cNvSpPr>
            <a:spLocks noChangeArrowheads="1"/>
          </p:cNvSpPr>
          <p:nvPr/>
        </p:nvSpPr>
        <p:spPr bwMode="auto">
          <a:xfrm>
            <a:off x="1846264" y="2571744"/>
            <a:ext cx="4035422" cy="38361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method(){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try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产生异常的代码段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  <a:r>
              <a:rPr lang="en-US" altLang="zh-CN" b="1" dirty="0">
                <a:solidFill>
                  <a:srgbClr val="FF0000"/>
                </a:solidFill>
              </a:rPr>
              <a:t>catch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异常类型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ex) {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对异常进行处理的代码段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代码段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37976" name="Rectangle 26"/>
          <p:cNvSpPr>
            <a:spLocks noGrp="1" noChangeArrowheads="1"/>
          </p:cNvSpPr>
          <p:nvPr>
            <p:ph type="title"/>
          </p:nvPr>
        </p:nvSpPr>
        <p:spPr>
          <a:xfrm>
            <a:off x="7596198" y="285728"/>
            <a:ext cx="2892414" cy="523220"/>
          </a:xfrm>
        </p:spPr>
        <p:txBody>
          <a:bodyPr/>
          <a:lstStyle/>
          <a:p>
            <a:r>
              <a:rPr lang="en-US" altLang="zh-CN" dirty="0"/>
              <a:t>try-catch</a:t>
            </a:r>
            <a:r>
              <a:rPr lang="zh-CN" altLang="en-US" dirty="0"/>
              <a:t>块</a:t>
            </a:r>
            <a:r>
              <a:rPr lang="en-US" altLang="zh-CN" dirty="0"/>
              <a:t>5-2</a:t>
            </a:r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>
            <a:off x="1877986" y="385762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>
            <a:off x="1841443" y="350043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1841443" y="4964127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7" name="Line 17"/>
          <p:cNvSpPr>
            <a:spLocks noChangeShapeType="1"/>
          </p:cNvSpPr>
          <p:nvPr/>
        </p:nvSpPr>
        <p:spPr bwMode="auto">
          <a:xfrm>
            <a:off x="1841443" y="5643578"/>
            <a:ext cx="5016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78" name="AutoShape 18"/>
          <p:cNvSpPr>
            <a:spLocks noChangeArrowheads="1"/>
          </p:cNvSpPr>
          <p:nvPr/>
        </p:nvSpPr>
        <p:spPr bwMode="gray">
          <a:xfrm>
            <a:off x="2640014" y="2163122"/>
            <a:ext cx="259802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第二种情况：出现异常 </a:t>
            </a:r>
          </a:p>
        </p:txBody>
      </p:sp>
      <p:sp>
        <p:nvSpPr>
          <p:cNvPr id="194579" name="AutoShape 19"/>
          <p:cNvSpPr>
            <a:spLocks noChangeArrowheads="1"/>
          </p:cNvSpPr>
          <p:nvPr/>
        </p:nvSpPr>
        <p:spPr bwMode="gray">
          <a:xfrm>
            <a:off x="8875714" y="3284538"/>
            <a:ext cx="1363691" cy="5762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产生异常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对象 </a:t>
            </a:r>
          </a:p>
        </p:txBody>
      </p:sp>
      <p:cxnSp>
        <p:nvCxnSpPr>
          <p:cNvPr id="194580" name="AutoShape 20"/>
          <p:cNvCxnSpPr>
            <a:cxnSpLocks noChangeShapeType="1"/>
            <a:stCxn id="194579" idx="2"/>
            <a:endCxn id="194566" idx="0"/>
          </p:cNvCxnSpPr>
          <p:nvPr/>
        </p:nvCxnSpPr>
        <p:spPr bwMode="auto">
          <a:xfrm rot="16200000" flipH="1">
            <a:off x="9384523" y="4033837"/>
            <a:ext cx="360363" cy="142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7096133" y="5072074"/>
            <a:ext cx="1477963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程序继续执行</a:t>
            </a:r>
          </a:p>
        </p:txBody>
      </p:sp>
      <p:sp>
        <p:nvSpPr>
          <p:cNvPr id="194582" name="AutoShape 22"/>
          <p:cNvSpPr>
            <a:spLocks noChangeArrowheads="1"/>
          </p:cNvSpPr>
          <p:nvPr/>
        </p:nvSpPr>
        <p:spPr bwMode="auto">
          <a:xfrm>
            <a:off x="6734128" y="1866800"/>
            <a:ext cx="3505276" cy="776383"/>
          </a:xfrm>
          <a:prstGeom prst="wedgeRoundRectCallout">
            <a:avLst>
              <a:gd name="adj1" fmla="val 22038"/>
              <a:gd name="adj2" fmla="val 526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异常是一种特殊的对象，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类型为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java.lang.Exception或其子类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94583" name="Line 23"/>
          <p:cNvSpPr>
            <a:spLocks noChangeShapeType="1"/>
          </p:cNvSpPr>
          <p:nvPr/>
        </p:nvSpPr>
        <p:spPr bwMode="auto">
          <a:xfrm>
            <a:off x="1841443" y="4572008"/>
            <a:ext cx="503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 rot="814890">
            <a:off x="7622143" y="3068638"/>
            <a:ext cx="12239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1600" b="1" dirty="0">
                <a:solidFill>
                  <a:srgbClr val="C00000"/>
                </a:solidFill>
                <a:ea typeface="黑体" panose="02010609060101010101" pitchFamily="2" charset="-122"/>
              </a:rPr>
              <a:t>发生异常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6811174" y="5285594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565" name="AutoShape 5"/>
          <p:cNvSpPr>
            <a:spLocks noChangeArrowheads="1"/>
          </p:cNvSpPr>
          <p:nvPr/>
        </p:nvSpPr>
        <p:spPr bwMode="gray">
          <a:xfrm>
            <a:off x="6492876" y="4364038"/>
            <a:ext cx="1246199" cy="56516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c</a:t>
            </a:r>
            <a:r>
              <a:rPr lang="en-US" altLang="en-US" b="1" dirty="0"/>
              <a:t>atch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  <a:t>9</a:t>
            </a:fld>
            <a:r>
              <a:rPr lang="en-US" altLang="zh-CN"/>
              <a:t>/53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736c1ad6-2cd9-42a1-9b83-1d9d2b4480c3}"/>
</p:tagLst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3165</Words>
  <Application>Microsoft Office PowerPoint</Application>
  <PresentationFormat>宽屏</PresentationFormat>
  <Paragraphs>607</Paragraphs>
  <Slides>32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Monotype Sorts</vt:lpstr>
      <vt:lpstr>黑体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PowerPoint 演示文稿</vt:lpstr>
      <vt:lpstr>生活中的异常 </vt:lpstr>
      <vt:lpstr>程序中的异常2-1</vt:lpstr>
      <vt:lpstr>程序中的异常2-2</vt:lpstr>
      <vt:lpstr>什么是异常</vt:lpstr>
      <vt:lpstr>什么是异常处理</vt:lpstr>
      <vt:lpstr>Java中如何进行异常处理</vt:lpstr>
      <vt:lpstr>try-catch块5-1</vt:lpstr>
      <vt:lpstr>try-catch块5-2</vt:lpstr>
      <vt:lpstr>try-catch块5-3</vt:lpstr>
      <vt:lpstr>try-catch块5-4</vt:lpstr>
      <vt:lpstr>try-catch块5-5</vt:lpstr>
      <vt:lpstr>常见的异常类型 </vt:lpstr>
      <vt:lpstr>try-catch-finally 2-1</vt:lpstr>
      <vt:lpstr>try-catch-finally 2-2</vt:lpstr>
      <vt:lpstr>多重catch块 </vt:lpstr>
      <vt:lpstr>声明异常</vt:lpstr>
      <vt:lpstr>PowerPoint 演示文稿</vt:lpstr>
      <vt:lpstr>PowerPoint 演示文稿</vt:lpstr>
      <vt:lpstr>抛出异常</vt:lpstr>
      <vt:lpstr>PowerPoint 演示文稿</vt:lpstr>
      <vt:lpstr>异常的分类 </vt:lpstr>
      <vt:lpstr>自定义异常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葛 馨木</cp:lastModifiedBy>
  <cp:revision>967</cp:revision>
  <dcterms:created xsi:type="dcterms:W3CDTF">2006-03-08T06:55:00Z</dcterms:created>
  <dcterms:modified xsi:type="dcterms:W3CDTF">2023-04-12T04:24:44Z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