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704" r:id="rId2"/>
    <p:sldId id="7706" r:id="rId3"/>
    <p:sldId id="7707" r:id="rId4"/>
    <p:sldId id="7708" r:id="rId5"/>
    <p:sldId id="7709" r:id="rId6"/>
    <p:sldId id="7710" r:id="rId7"/>
    <p:sldId id="77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6567D1-BFC8-4FD4-8FD8-BFE1A6F94167}">
          <p14:sldIdLst>
            <p14:sldId id="7704"/>
            <p14:sldId id="7706"/>
            <p14:sldId id="7707"/>
            <p14:sldId id="7708"/>
            <p14:sldId id="7709"/>
            <p14:sldId id="7710"/>
            <p14:sldId id="7714"/>
          </p14:sldIdLst>
        </p14:section>
        <p14:section name="无标题节" id="{61BFAF33-E447-45AC-AAF5-8378DE95981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4A1FC"/>
    <a:srgbClr val="FF9800"/>
    <a:srgbClr val="73A1FC"/>
    <a:srgbClr val="DB380D"/>
    <a:srgbClr val="1A87CA"/>
    <a:srgbClr val="58B6E5"/>
    <a:srgbClr val="FFBA55"/>
    <a:srgbClr val="FEE8B3"/>
    <a:srgbClr val="FEA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0DA7-D139-4DE6-9827-9DD498F02190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E075-0B28-4C3D-94E4-83CF2DAD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3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5875" y="-27305"/>
            <a:ext cx="12208510" cy="6911975"/>
          </a:xfrm>
          <a:prstGeom prst="rect">
            <a:avLst/>
          </a:prstGeom>
          <a:solidFill>
            <a:srgbClr val="74A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93040" y="216535"/>
            <a:ext cx="11776075" cy="6407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220" y="1186815"/>
            <a:ext cx="10857865" cy="5253355"/>
          </a:xfrm>
        </p:spPr>
        <p:txBody>
          <a:bodyPr vert="horz" lIns="90000" tIns="46800" rIns="90000" bIns="46800" rtlCol="0">
            <a:normAutofit/>
          </a:bodyPr>
          <a:lstStyle>
            <a:lvl1pPr marL="371475" indent="-371475">
              <a:buClr>
                <a:srgbClr val="1A87CA"/>
              </a:buClr>
              <a:buSzPct val="100000"/>
              <a:buFont typeface="Wingdings" panose="05000000000000000000" charset="0"/>
              <a:buChar char="n"/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37870" indent="-374650">
              <a:buClr>
                <a:srgbClr val="FF0000"/>
              </a:buClr>
              <a:buFont typeface="Wingdings" panose="05000000000000000000" charset="0"/>
              <a:buChar char="p"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1095375" indent="-365760">
              <a:buClr>
                <a:srgbClr val="FF9800"/>
              </a:buClr>
              <a:buFont typeface="Wingdings" panose="05000000000000000000" charset="0"/>
              <a:buChar char="u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59535" indent="-262890">
              <a:buClr>
                <a:srgbClr val="00B050"/>
              </a:buClr>
              <a:buFont typeface="Wingdings" panose="05000000000000000000" charset="0"/>
              <a:buChar char="Ø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700530" indent="-245745">
              <a:buClr>
                <a:srgbClr val="1A87CA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9961033" y="4100195"/>
            <a:ext cx="2007080" cy="2520000"/>
          </a:xfrm>
          <a:prstGeom prst="rect">
            <a:avLst/>
          </a:prstGeom>
        </p:spPr>
      </p:pic>
      <p:sp>
        <p:nvSpPr>
          <p:cNvPr id="53" name="标题 52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55" name="直接连接符 54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61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1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2022-03-28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84553" y="4337685"/>
            <a:ext cx="2007797" cy="2520000"/>
          </a:xfrm>
          <a:prstGeom prst="rect">
            <a:avLst/>
          </a:prstGeom>
        </p:spPr>
      </p:pic>
      <p:sp>
        <p:nvSpPr>
          <p:cNvPr id="2" name="标题 1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4" name="直接连接符 3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直接连接符 7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10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4" name="直接连接符 3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直接连接符 7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10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9560" y="1890395"/>
            <a:ext cx="7827645" cy="1812290"/>
          </a:xfrm>
        </p:spPr>
        <p:txBody>
          <a:bodyPr anchor="b"/>
          <a:lstStyle>
            <a:lvl1pPr algn="ctr">
              <a:defRPr kumimoji="0" lang="zh-CN" altLang="en-US" sz="5200" b="1" i="0" u="none" strike="noStrike" kern="1200" cap="none" spc="0" normalizeH="0" baseline="0" noProof="1" dirty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zihun35hao-jindianyahei" panose="00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98925" y="4246880"/>
            <a:ext cx="7830185" cy="542925"/>
          </a:xfrm>
        </p:spPr>
        <p:txBody>
          <a:bodyPr/>
          <a:lstStyle>
            <a:lvl1pPr marL="0" indent="0" algn="ctr">
              <a:buNone/>
              <a:defRPr kumimoji="0" lang="zh-CN" altLang="en-US" sz="2400" b="0" i="0" u="none" strike="noStrike" kern="1200" cap="none" spc="0" normalizeH="0" baseline="0" noProof="1">
                <a:solidFill>
                  <a:srgbClr val="1A87C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矩形 15"/>
          <p:cNvSpPr/>
          <p:nvPr userDrawn="1"/>
        </p:nvSpPr>
        <p:spPr>
          <a:xfrm rot="5400000">
            <a:off x="7955280" y="88265"/>
            <a:ext cx="118745" cy="7828915"/>
          </a:xfrm>
          <a:prstGeom prst="rect">
            <a:avLst/>
          </a:prstGeom>
          <a:solidFill>
            <a:srgbClr val="1A8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1A87CA"/>
              </a:solidFill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4075" y="4460240"/>
            <a:ext cx="2853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6" name="图片 5" descr="java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475" y="630555"/>
            <a:ext cx="3027045" cy="382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704340" y="1219200"/>
            <a:ext cx="9799320" cy="1056640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kumimoji="0" lang="en-US" altLang="zh-CN" sz="6000" b="1" i="0" u="none" strike="noStrike" kern="1200" cap="none" spc="0" normalizeH="0" baseline="0" noProof="1" dirty="0">
                <a:solidFill>
                  <a:srgbClr val="1A87C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zihun35hao-jindianyahei" panose="00000500000000000000" pitchFamily="2" charset="-122"/>
              </a:defRPr>
            </a:lvl1pPr>
          </a:lstStyle>
          <a:p>
            <a:r>
              <a:rPr lang="zh-CN" altLang="en-US" dirty="0"/>
              <a:t>章号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704260" y="2275795"/>
            <a:ext cx="9799200" cy="1472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10000"/>
              </a:lnSpc>
              <a:buNone/>
              <a:defRPr sz="4800" b="0" spc="20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>
                <a:sym typeface="+mn-ea"/>
              </a:rPr>
              <a:t>章标题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rot="5400000">
            <a:off x="7686040" y="-1418590"/>
            <a:ext cx="76200" cy="7560945"/>
          </a:xfrm>
          <a:prstGeom prst="rect">
            <a:avLst/>
          </a:prstGeom>
          <a:solidFill>
            <a:srgbClr val="1A8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1A87CA"/>
              </a:solidFill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94007" y="4671695"/>
            <a:ext cx="476165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12" name="图片 11" descr="java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200" y="3263265"/>
            <a:ext cx="3324013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0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57867" y="1779812"/>
            <a:ext cx="2035092" cy="1529573"/>
          </a:xfrm>
          <a:prstGeom prst="ellipse">
            <a:avLst/>
          </a:prstGeom>
          <a:solidFill>
            <a:srgbClr val="1A87CA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cs typeface="Times New Roman" panose="02020603050405020304" pitchFamily="18" charset="0"/>
                <a:sym typeface="zihun35hao-jindianyahei" panose="00000500000000000000" pitchFamily="2" charset="-122"/>
              </a:rPr>
              <a:t>目</a:t>
            </a:r>
            <a:endParaRPr lang="zh-CN" altLang="zh-CN" sz="7200" b="1" kern="0" dirty="0">
              <a:latin typeface="zihun35hao-jindianyahei" panose="00000500000000000000" pitchFamily="2" charset="-122"/>
              <a:ea typeface="zihun35hao-jindianyahei" panose="00000500000000000000" pitchFamily="2" charset="-122"/>
              <a:cs typeface="Times New Roman" panose="02020603050405020304" pitchFamily="18" charset="0"/>
              <a:sym typeface="zihun35hao-jindianyahei" panose="00000500000000000000" pitchFamily="2" charset="-122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275719" y="2921186"/>
            <a:ext cx="1234475" cy="927828"/>
          </a:xfrm>
          <a:prstGeom prst="ellipse">
            <a:avLst/>
          </a:prstGeom>
          <a:solidFill>
            <a:srgbClr val="1A87CA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sym typeface="zihun35hao-jindianyahei" panose="00000500000000000000" pitchFamily="2" charset="-122"/>
              </a:rPr>
              <a:t>录</a:t>
            </a:r>
            <a:endParaRPr lang="zh-CN" altLang="zh-CN" sz="4400" kern="0" dirty="0"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5093" y="5205730"/>
            <a:ext cx="4114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图片 3" descr="java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200" y="3263265"/>
            <a:ext cx="2871893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0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00717" y="1733457"/>
            <a:ext cx="2035092" cy="1529573"/>
          </a:xfrm>
          <a:prstGeom prst="ellipse">
            <a:avLst/>
          </a:prstGeom>
          <a:solidFill>
            <a:srgbClr val="1A87CA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cs typeface="Times New Roman" panose="02020603050405020304" pitchFamily="18" charset="0"/>
                <a:sym typeface="zihun35hao-jindianyahei" panose="00000500000000000000" pitchFamily="2" charset="-122"/>
              </a:rPr>
              <a:t>目</a:t>
            </a:r>
            <a:endParaRPr lang="zh-CN" altLang="zh-CN" sz="7200" b="1" kern="0" dirty="0">
              <a:latin typeface="zihun35hao-jindianyahei" panose="00000500000000000000" pitchFamily="2" charset="-122"/>
              <a:ea typeface="zihun35hao-jindianyahei" panose="00000500000000000000" pitchFamily="2" charset="-122"/>
              <a:cs typeface="Times New Roman" panose="02020603050405020304" pitchFamily="18" charset="0"/>
              <a:sym typeface="zihun35hao-jindianyahei" panose="00000500000000000000" pitchFamily="2" charset="-122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275719" y="2921186"/>
            <a:ext cx="1234475" cy="927828"/>
          </a:xfrm>
          <a:prstGeom prst="ellipse">
            <a:avLst/>
          </a:prstGeom>
          <a:solidFill>
            <a:srgbClr val="1A87CA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sym typeface="zihun35hao-jindianyahei" panose="00000500000000000000" pitchFamily="2" charset="-122"/>
              </a:rPr>
              <a:t>录</a:t>
            </a:r>
            <a:endParaRPr lang="zh-CN" altLang="zh-CN" sz="4400" kern="0" dirty="0"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5093" y="5205730"/>
            <a:ext cx="4114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图片 3" descr="java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03200" y="3263265"/>
            <a:ext cx="2871893" cy="338836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33353" y="747395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2800" b="1">
                <a:solidFill>
                  <a:srgbClr val="1A87CA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2989" y="750206"/>
            <a:ext cx="739775" cy="4413537"/>
            <a:chOff x="6158612" y="1197246"/>
            <a:chExt cx="554831" cy="4413537"/>
          </a:xfrm>
        </p:grpSpPr>
        <p:grpSp>
          <p:nvGrpSpPr>
            <p:cNvPr id="13" name="组合 12"/>
            <p:cNvGrpSpPr/>
            <p:nvPr/>
          </p:nvGrpSpPr>
          <p:grpSpPr>
            <a:xfrm>
              <a:off x="6158612" y="1197246"/>
              <a:ext cx="554831" cy="767715"/>
              <a:chOff x="7430736" y="1051915"/>
              <a:chExt cx="554831" cy="767715"/>
            </a:xfrm>
          </p:grpSpPr>
          <p:sp>
            <p:nvSpPr>
              <p:cNvPr id="14" name="椭圆 1"/>
              <p:cNvSpPr>
                <a:spLocks noChangeArrowheads="1"/>
              </p:cNvSpPr>
              <p:nvPr/>
            </p:nvSpPr>
            <p:spPr bwMode="auto">
              <a:xfrm>
                <a:off x="7430736" y="1051915"/>
                <a:ext cx="554831" cy="767715"/>
              </a:xfrm>
              <a:prstGeom prst="ellipse">
                <a:avLst/>
              </a:prstGeom>
              <a:solidFill>
                <a:srgbClr val="1A87CA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15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1134371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158612" y="2412520"/>
              <a:ext cx="554831" cy="767715"/>
              <a:chOff x="7430736" y="2342072"/>
              <a:chExt cx="554831" cy="767715"/>
            </a:xfrm>
          </p:grpSpPr>
          <p:sp>
            <p:nvSpPr>
              <p:cNvPr id="24" name="椭圆 1"/>
              <p:cNvSpPr>
                <a:spLocks noChangeArrowheads="1"/>
              </p:cNvSpPr>
              <p:nvPr/>
            </p:nvSpPr>
            <p:spPr bwMode="auto">
              <a:xfrm>
                <a:off x="7430736" y="2342072"/>
                <a:ext cx="554831" cy="767715"/>
              </a:xfrm>
              <a:prstGeom prst="ellipse">
                <a:avLst/>
              </a:prstGeom>
              <a:solidFill>
                <a:srgbClr val="DB380D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28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2424528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158612" y="3627793"/>
              <a:ext cx="554831" cy="767715"/>
              <a:chOff x="7430736" y="3685272"/>
              <a:chExt cx="554831" cy="767715"/>
            </a:xfrm>
          </p:grpSpPr>
          <p:sp>
            <p:nvSpPr>
              <p:cNvPr id="30" name="椭圆 1"/>
              <p:cNvSpPr>
                <a:spLocks noChangeArrowheads="1"/>
              </p:cNvSpPr>
              <p:nvPr/>
            </p:nvSpPr>
            <p:spPr bwMode="auto">
              <a:xfrm>
                <a:off x="7430736" y="3685272"/>
                <a:ext cx="554831" cy="767715"/>
              </a:xfrm>
              <a:prstGeom prst="ellipse">
                <a:avLst/>
              </a:prstGeom>
              <a:solidFill>
                <a:srgbClr val="FBB404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31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3767729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158612" y="4843068"/>
              <a:ext cx="554831" cy="767715"/>
              <a:chOff x="7430736" y="5034475"/>
              <a:chExt cx="554831" cy="767715"/>
            </a:xfrm>
          </p:grpSpPr>
          <p:sp>
            <p:nvSpPr>
              <p:cNvPr id="33" name="椭圆 1"/>
              <p:cNvSpPr>
                <a:spLocks noChangeArrowheads="1"/>
              </p:cNvSpPr>
              <p:nvPr/>
            </p:nvSpPr>
            <p:spPr bwMode="auto">
              <a:xfrm>
                <a:off x="7430736" y="5034475"/>
                <a:ext cx="554831" cy="767715"/>
              </a:xfrm>
              <a:prstGeom prst="ellipse">
                <a:avLst/>
              </a:prstGeom>
              <a:solidFill>
                <a:srgbClr val="74A1FC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34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5116931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</p:grpSp>
      <p:sp>
        <p:nvSpPr>
          <p:cNvPr id="35" name="内容占位符 34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6933353" y="196723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4" hasCustomPrompt="1"/>
            <p:custDataLst>
              <p:tags r:id="rId5"/>
            </p:custDataLst>
          </p:nvPr>
        </p:nvSpPr>
        <p:spPr>
          <a:xfrm>
            <a:off x="6913880" y="317627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idx="15" hasCustomPrompt="1"/>
            <p:custDataLst>
              <p:tags r:id="rId6"/>
            </p:custDataLst>
          </p:nvPr>
        </p:nvSpPr>
        <p:spPr>
          <a:xfrm>
            <a:off x="6913880" y="438912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枚举</a:t>
            </a:r>
            <a:r>
              <a:rPr lang="zh-CN" altLang="en-US" smtClean="0"/>
              <a:t>类型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枚举的定义</a:t>
            </a:r>
          </a:p>
          <a:p>
            <a:r>
              <a:rPr lang="zh-CN" altLang="en-US"/>
              <a:t>Enum类</a:t>
            </a:r>
          </a:p>
          <a:p>
            <a:r>
              <a:rPr lang="zh-CN" altLang="en-US"/>
              <a:t>枚举的应用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3940" y="239644"/>
            <a:ext cx="1815218" cy="710067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/>
              <a:t>枚举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枚举的引入</a:t>
            </a:r>
          </a:p>
          <a:p>
            <a:pPr lvl="1"/>
            <a:r>
              <a:rPr lang="zh-CN" altLang="en-US">
                <a:sym typeface="+mn-ea"/>
              </a:rPr>
              <a:t>举例：定义课程类(Course)，课程包含级别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level)属性。</a:t>
            </a:r>
            <a:r>
              <a:rPr lang="en-US" altLang="zh-CN">
                <a:sym typeface="+mn-ea"/>
              </a:rPr>
              <a:t>level</a:t>
            </a:r>
            <a:r>
              <a:rPr lang="zh-CN" altLang="en-US">
                <a:sym typeface="+mn-ea"/>
              </a:rPr>
              <a:t>分为三个等级：</a:t>
            </a:r>
            <a:r>
              <a:rPr lang="en-US" altLang="zh-CN">
                <a:sym typeface="+mn-ea"/>
              </a:rPr>
              <a:t>EASY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MIDDLE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HARD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2"/>
            <a:r>
              <a:rPr lang="zh-CN" altLang="en-US"/>
              <a:t>特点：级别是有限的、可枚举的。</a:t>
            </a:r>
          </a:p>
          <a:p>
            <a:pPr lvl="2"/>
            <a:r>
              <a:rPr lang="zh-CN" altLang="en-US"/>
              <a:t>如何实现？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3940" y="239644"/>
            <a:ext cx="3971257" cy="710067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枚举的定义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枚举的引入</a:t>
            </a:r>
          </a:p>
          <a:p>
            <a:pPr lvl="1"/>
            <a:r>
              <a:rPr lang="zh-CN" altLang="en-US"/>
              <a:t>当需要定义一组常量，这些常量是</a:t>
            </a:r>
            <a:r>
              <a:rPr lang="zh-CN" altLang="en-US">
                <a:sym typeface="+mn-ea"/>
              </a:rPr>
              <a:t>有限的、可枚举的</a:t>
            </a:r>
            <a:r>
              <a:rPr lang="zh-CN" altLang="en-US"/>
              <a:t>。</a:t>
            </a:r>
          </a:p>
          <a:p>
            <a:pPr lvl="2"/>
            <a:r>
              <a:rPr lang="zh-CN" altLang="en-US"/>
              <a:t>方法一：定义为常量</a:t>
            </a:r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3"/>
            <a:r>
              <a:rPr lang="zh-CN" altLang="en-US"/>
              <a:t>不足：不能体现出这一组常量为有限的、确定的。</a:t>
            </a:r>
          </a:p>
          <a:p>
            <a:pPr lvl="2"/>
            <a:endParaRPr lang="zh-CN" altLang="en-US"/>
          </a:p>
          <a:p>
            <a:pPr lvl="2"/>
            <a:r>
              <a:rPr lang="zh-CN" altLang="en-US">
                <a:solidFill>
                  <a:srgbClr val="0070C0"/>
                </a:solidFill>
              </a:rPr>
              <a:t>方法二：定义为枚举类型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3940" y="239644"/>
            <a:ext cx="3971257" cy="710067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枚举的定义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2415" y="2998470"/>
            <a:ext cx="5039995" cy="1291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/>
              <a:t>public static final int EASY=1;</a:t>
            </a:r>
          </a:p>
          <a:p>
            <a:r>
              <a:rPr lang="zh-CN" altLang="en-US" sz="2600"/>
              <a:t>public static final int MIDDLE=2;</a:t>
            </a:r>
          </a:p>
          <a:p>
            <a:r>
              <a:rPr lang="zh-CN" altLang="en-US" sz="2600"/>
              <a:t>public static final int HARD=3;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12415" y="4395470"/>
            <a:ext cx="5039995" cy="49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600">
                <a:solidFill>
                  <a:schemeClr val="dk1"/>
                </a:solidFill>
              </a:rPr>
              <a:t>int level=</a:t>
            </a:r>
            <a:r>
              <a:rPr lang="zh-CN" altLang="en-US" sz="2600">
                <a:solidFill>
                  <a:schemeClr val="dk1"/>
                </a:solidFill>
                <a:sym typeface="+mn-ea"/>
              </a:rPr>
              <a:t>EASY;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0245" y="1186815"/>
            <a:ext cx="11068050" cy="5746115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/>
              <a:t>枚举类型的定义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说明</a:t>
            </a:r>
          </a:p>
          <a:p>
            <a:pPr lvl="1"/>
            <a:r>
              <a:rPr lang="zh-CN" altLang="en-US"/>
              <a:t>在Java中，被 enum 关键字修饰的类型就是枚举类型。</a:t>
            </a:r>
          </a:p>
          <a:p>
            <a:pPr lvl="1"/>
            <a:r>
              <a:rPr lang="zh-CN" altLang="en-US">
                <a:sym typeface="+mn-ea"/>
              </a:rPr>
              <a:t>enum是定义枚举类型的关键字，将各种常量写在{}里面</a:t>
            </a:r>
          </a:p>
          <a:p>
            <a:pPr lvl="1"/>
            <a:r>
              <a:rPr lang="zh-CN" altLang="en-US">
                <a:sym typeface="+mn-ea"/>
              </a:rPr>
              <a:t>各常量并用逗号(,)隔开。最后一个常量后可以加”;”，也可以省略。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3940" y="239644"/>
            <a:ext cx="3971257" cy="710067"/>
          </a:xfrm>
        </p:spPr>
        <p:txBody>
          <a:bodyPr/>
          <a:lstStyle/>
          <a:p>
            <a:pPr algn="l"/>
            <a:r>
              <a:rPr lang="en-US" altLang="zh-CN" dirty="0" smtClean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枚举的定义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13940" y="2167255"/>
            <a:ext cx="7162165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enum</a:t>
            </a:r>
            <a:r>
              <a:rPr lang="zh-CN" altLang="en-US" sz="2800">
                <a:sym typeface="+mn-ea"/>
              </a:rPr>
              <a:t> Level{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   </a:t>
            </a:r>
            <a:r>
              <a:rPr lang="zh-CN" altLang="en-US" sz="2800">
                <a:sym typeface="+mn-ea"/>
              </a:rPr>
              <a:t>EASY,MIDDLE,HARD;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}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42770" y="1060450"/>
            <a:ext cx="8403590" cy="5253355"/>
          </a:xfrm>
        </p:spPr>
        <p:txBody>
          <a:bodyPr/>
          <a:lstStyle/>
          <a:p>
            <a:r>
              <a:rPr lang="zh-CN" altLang="en-US"/>
              <a:t>枚举的使用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3940" y="239644"/>
            <a:ext cx="3971257" cy="710067"/>
          </a:xfrm>
        </p:spPr>
        <p:txBody>
          <a:bodyPr/>
          <a:lstStyle/>
          <a:p>
            <a:pPr algn="l"/>
            <a:r>
              <a:rPr lang="en-US" altLang="zh-CN" dirty="0" smtClean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枚举的定义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4700" y="1780540"/>
            <a:ext cx="6889750" cy="4799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class Course{</a:t>
            </a:r>
          </a:p>
          <a:p>
            <a:r>
              <a:rPr lang="zh-CN" altLang="en-US"/>
              <a:t>	private String name;</a:t>
            </a:r>
          </a:p>
          <a:p>
            <a:r>
              <a:rPr lang="zh-CN" altLang="en-US"/>
              <a:t>	private </a:t>
            </a:r>
            <a:r>
              <a:rPr lang="zh-CN" altLang="en-US">
                <a:solidFill>
                  <a:srgbClr val="FF0000"/>
                </a:solidFill>
              </a:rPr>
              <a:t>Level  level</a:t>
            </a:r>
            <a:r>
              <a:rPr lang="zh-CN" altLang="en-US"/>
              <a:t>;</a:t>
            </a:r>
          </a:p>
          <a:p>
            <a:r>
              <a:rPr lang="zh-CN" altLang="en-US"/>
              <a:t>	public Level getLevel() {</a:t>
            </a:r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return level</a:t>
            </a:r>
            <a:r>
              <a:rPr lang="zh-CN" altLang="en-US"/>
              <a:t>;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	public void setLevel(</a:t>
            </a:r>
            <a:r>
              <a:rPr lang="zh-CN" altLang="en-US">
                <a:solidFill>
                  <a:srgbClr val="FF0000"/>
                </a:solidFill>
              </a:rPr>
              <a:t>Level level</a:t>
            </a:r>
            <a:r>
              <a:rPr lang="zh-CN" altLang="en-US"/>
              <a:t>) {</a:t>
            </a:r>
          </a:p>
          <a:p>
            <a:r>
              <a:rPr lang="zh-CN" altLang="en-US"/>
              <a:t>		this.level = level;</a:t>
            </a:r>
          </a:p>
          <a:p>
            <a:r>
              <a:rPr lang="zh-CN" altLang="en-US"/>
              <a:t>	}	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public class TestCourse{</a:t>
            </a:r>
          </a:p>
          <a:p>
            <a:r>
              <a:rPr lang="zh-CN" altLang="en-US"/>
              <a:t>	public static void main(String args[]) {</a:t>
            </a:r>
          </a:p>
          <a:p>
            <a:r>
              <a:rPr lang="zh-CN" altLang="en-US"/>
              <a:t>		Course c=new Course();</a:t>
            </a:r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c.setLevel(Level.EASY)</a:t>
            </a:r>
            <a:r>
              <a:rPr lang="zh-CN" altLang="en-US"/>
              <a:t>;</a:t>
            </a:r>
          </a:p>
          <a:p>
            <a:r>
              <a:rPr lang="en-US" altLang="zh-CN"/>
              <a:t>		</a:t>
            </a:r>
            <a:r>
              <a:rPr lang="zh-CN" altLang="en-US">
                <a:solidFill>
                  <a:schemeClr val="accent3"/>
                </a:solidFill>
              </a:rPr>
              <a:t>c.setLevel(4);</a:t>
            </a:r>
            <a:r>
              <a:rPr lang="en-US" altLang="zh-CN">
                <a:solidFill>
                  <a:schemeClr val="accent3"/>
                </a:solidFill>
              </a:rPr>
              <a:t>//</a:t>
            </a:r>
            <a:r>
              <a:rPr lang="zh-CN" altLang="en-US">
                <a:solidFill>
                  <a:schemeClr val="accent3"/>
                </a:solidFill>
              </a:rPr>
              <a:t>语法错误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56270" y="1309370"/>
            <a:ext cx="2725420" cy="5077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说明：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定义枚举类型的变量：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枚举类型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枚举变量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 altLang="en-US"/>
              <a:t>如：Level level;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枚举常量的表示形式：</a:t>
            </a:r>
            <a:r>
              <a:rPr lang="zh-CN" altLang="en-US">
                <a:solidFill>
                  <a:srgbClr val="FF0000"/>
                </a:solidFill>
              </a:rPr>
              <a:t>枚举类型.枚举常量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如：Level.MIDDLE、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为枚举变量赋值：level=Level.MIDDLE;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level只允许赋值为枚举常量，否则会有语法错误。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switch</a:t>
            </a:r>
            <a:r>
              <a:rPr lang="zh-CN" altLang="en-US"/>
              <a:t>配合使用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3940" y="239644"/>
            <a:ext cx="3971257" cy="710067"/>
          </a:xfrm>
        </p:spPr>
        <p:txBody>
          <a:bodyPr/>
          <a:lstStyle/>
          <a:p>
            <a:pPr algn="l"/>
            <a:r>
              <a:rPr lang="en-US" altLang="zh-CN" dirty="0" smtClean="0"/>
              <a:t>1.2 </a:t>
            </a:r>
            <a:r>
              <a:rPr lang="zh-CN" altLang="en-US" dirty="0"/>
              <a:t>枚举的应用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2865" y="2059305"/>
            <a:ext cx="8823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如：</a:t>
            </a:r>
          </a:p>
          <a:p>
            <a:r>
              <a:rPr lang="zh-CN" altLang="en-US" sz="2600"/>
              <a:t>switch(level) {</a:t>
            </a:r>
          </a:p>
          <a:p>
            <a:r>
              <a:rPr lang="en-US" altLang="zh-CN" sz="2600"/>
              <a:t>	</a:t>
            </a:r>
            <a:r>
              <a:rPr lang="zh-CN" altLang="en-US" sz="2600">
                <a:solidFill>
                  <a:srgbClr val="FF0000"/>
                </a:solidFill>
              </a:rPr>
              <a:t>case EASY</a:t>
            </a:r>
            <a:r>
              <a:rPr lang="zh-CN" altLang="en-US" sz="2600"/>
              <a:t>:</a:t>
            </a:r>
          </a:p>
          <a:p>
            <a:r>
              <a:rPr lang="en-US" altLang="zh-CN" sz="2600"/>
              <a:t>		</a:t>
            </a:r>
            <a:r>
              <a:rPr lang="zh-CN" altLang="en-US" sz="2600"/>
              <a:t>System.out.println("适合于初学者"); break;</a:t>
            </a:r>
          </a:p>
          <a:p>
            <a:r>
              <a:rPr lang="zh-CN" altLang="en-US" sz="2600"/>
              <a:t>	case MIDDLE:</a:t>
            </a:r>
          </a:p>
          <a:p>
            <a:r>
              <a:rPr lang="en-US" altLang="zh-CN" sz="2600"/>
              <a:t>		... ...</a:t>
            </a:r>
            <a:endParaRPr lang="zh-CN" altLang="en-US" sz="2600"/>
          </a:p>
          <a:p>
            <a:r>
              <a:rPr lang="zh-CN" altLang="en-US" sz="2600"/>
              <a:t>	case HARD:		</a:t>
            </a:r>
          </a:p>
          <a:p>
            <a:r>
              <a:rPr lang="en-US" altLang="zh-CN" sz="2600"/>
              <a:t>		... ...</a:t>
            </a:r>
            <a:endParaRPr lang="zh-CN" altLang="en-US" sz="2600"/>
          </a:p>
          <a:p>
            <a:r>
              <a:rPr lang="zh-CN" altLang="en-US" sz="26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299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zihun35hao-jindianyahei</vt:lpstr>
      <vt:lpstr>等线</vt:lpstr>
      <vt:lpstr>黑体</vt:lpstr>
      <vt:lpstr>宋体</vt:lpstr>
      <vt:lpstr>微软雅黑</vt:lpstr>
      <vt:lpstr>Agency FB</vt:lpstr>
      <vt:lpstr>Arial</vt:lpstr>
      <vt:lpstr>Calibri</vt:lpstr>
      <vt:lpstr>Times New Roman</vt:lpstr>
      <vt:lpstr>Wingdings</vt:lpstr>
      <vt:lpstr>1_自定义设计方案</vt:lpstr>
      <vt:lpstr>PowerPoint 演示文稿</vt:lpstr>
      <vt:lpstr>1 枚举</vt:lpstr>
      <vt:lpstr>1.1 枚举的定义</vt:lpstr>
      <vt:lpstr>1.1 枚举的定义</vt:lpstr>
      <vt:lpstr>1.1 枚举的定义</vt:lpstr>
      <vt:lpstr>1.1 枚举的定义</vt:lpstr>
      <vt:lpstr>1.2 枚举的应用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220</cp:revision>
  <dcterms:created xsi:type="dcterms:W3CDTF">2018-06-04T02:41:00Z</dcterms:created>
  <dcterms:modified xsi:type="dcterms:W3CDTF">2022-03-28T07:54:14Z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01BC1817F9C74E16B99358DE2B90C30A</vt:lpwstr>
  </property>
  <property fmtid="{D5CDD505-2E9C-101B-9397-08002B2CF9AE}" pid="3" name="KSOProductBuildVer">
    <vt:lpwstr>2052-11.1.0.11194</vt:lpwstr>
  </property>
</Properties>
</file>