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9" r:id="rId3"/>
    <p:sldId id="258" r:id="rId5"/>
    <p:sldId id="329" r:id="rId6"/>
    <p:sldId id="330" r:id="rId7"/>
    <p:sldId id="555" r:id="rId8"/>
    <p:sldId id="556" r:id="rId9"/>
    <p:sldId id="557" r:id="rId10"/>
    <p:sldId id="558" r:id="rId11"/>
    <p:sldId id="559" r:id="rId12"/>
    <p:sldId id="560" r:id="rId13"/>
    <p:sldId id="503" r:id="rId14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 jian" initials="kj" lastIdx="1" clrIdx="0"/>
  <p:cmAuthor id="2" name="David G" initials="DG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8"/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7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385" y="291465"/>
            <a:ext cx="1379220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2540" y="6558915"/>
            <a:ext cx="9151620" cy="328295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88720" y="795655"/>
            <a:ext cx="7957820" cy="171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s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340" y="92710"/>
            <a:ext cx="571500" cy="106997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518543" y="6584950"/>
            <a:ext cx="4145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吉林大学计算机学院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Linux</a:t>
            </a:r>
            <a:r>
              <a:rPr lang="zh-CN" altLang="en-US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教学团队课件</a:t>
            </a:r>
            <a:r>
              <a:rPr lang="en-US" altLang="zh-CN" sz="1200" dirty="0">
                <a:ln w="10160">
                  <a:noFill/>
                  <a:prstDash val="solid"/>
                </a:ln>
                <a:solidFill>
                  <a:schemeClr val="bg1">
                    <a:alpha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jelly version 1.4.1</a:t>
            </a:r>
            <a:endParaRPr lang="en-US" altLang="zh-CN" sz="1200" dirty="0">
              <a:ln w="10160">
                <a:noFill/>
                <a:prstDash val="solid"/>
              </a:ln>
              <a:solidFill>
                <a:schemeClr val="bg1">
                  <a:alpha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PA_直接连接符 17"/>
          <p:cNvCxnSpPr/>
          <p:nvPr>
            <p:custDataLst>
              <p:tags r:id="rId1"/>
            </p:custDataLst>
          </p:nvPr>
        </p:nvCxnSpPr>
        <p:spPr>
          <a:xfrm>
            <a:off x="1331530" y="5109177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2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3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_淘宝网chenying0907出品 22"/>
          <p:cNvSpPr txBox="1"/>
          <p:nvPr>
            <p:custDataLst>
              <p:tags r:id="rId4"/>
            </p:custDataLst>
          </p:nvPr>
        </p:nvSpPr>
        <p:spPr>
          <a:xfrm>
            <a:off x="2874010" y="4377055"/>
            <a:ext cx="4808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主讲人：郭东   教授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5"/>
            </p:custDataLst>
          </p:nvPr>
        </p:nvSpPr>
        <p:spPr>
          <a:xfrm>
            <a:off x="4886960" y="6233160"/>
            <a:ext cx="3011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guodong@jlu.edu.cn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PA_淘宝网chenying0907出品 21"/>
          <p:cNvSpPr txBox="1"/>
          <p:nvPr>
            <p:custDataLst>
              <p:tags r:id="rId6"/>
            </p:custDataLst>
          </p:nvPr>
        </p:nvSpPr>
        <p:spPr>
          <a:xfrm>
            <a:off x="2727494" y="2576830"/>
            <a:ext cx="54349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Linux </a:t>
            </a: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665" y="2001520"/>
            <a:ext cx="1157605" cy="2165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50315" y="2414905"/>
          <a:ext cx="660844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00"/>
                <a:gridCol w="4385945"/>
              </a:tblGrid>
              <a:tr h="4724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通配符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*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匹配任意数量的任意字符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？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个任意字符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[         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[^        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[A-Z]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匹配一个大写字母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A2.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基本正则表达式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8085" y="1931035"/>
            <a:ext cx="70377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以下为符号为通配符，仔细体会差别</a:t>
            </a:r>
            <a:endParaRPr lang="zh-CN" altLang="en-US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67460" y="1332230"/>
            <a:ext cx="6609080" cy="523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正则表达式与通配符的区别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2725" y="38766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70350" y="38614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0995" y="43484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04030" y="43484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97685" y="38766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34560" y="385826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24685" y="43573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77130" y="43357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PA_直接连接符 19"/>
          <p:cNvCxnSpPr/>
          <p:nvPr>
            <p:custDataLst>
              <p:tags r:id="rId1"/>
            </p:custDataLst>
          </p:nvPr>
        </p:nvCxnSpPr>
        <p:spPr>
          <a:xfrm>
            <a:off x="1332164" y="1978909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2"/>
            </p:custDataLst>
          </p:nvPr>
        </p:nvCxnSpPr>
        <p:spPr>
          <a:xfrm>
            <a:off x="1331528" y="4122092"/>
            <a:ext cx="6480048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_淘宝网chenying0907出品 21"/>
          <p:cNvSpPr txBox="1"/>
          <p:nvPr>
            <p:custDataLst>
              <p:tags r:id="rId3"/>
            </p:custDataLst>
          </p:nvPr>
        </p:nvSpPr>
        <p:spPr>
          <a:xfrm>
            <a:off x="1158875" y="2616835"/>
            <a:ext cx="6731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The End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110" y="6265275"/>
            <a:ext cx="74501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2023 Jilin University CCST Linux Teaching Team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530860" y="2883535"/>
            <a:ext cx="1282700" cy="1232535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endParaRPr lang="en-US" altLang="zh-CN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1985010" y="3049911"/>
            <a:ext cx="3902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053455" y="0"/>
            <a:ext cx="327469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7031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061075" y="-6350"/>
            <a:ext cx="1472565" cy="876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18730" y="5851525"/>
            <a:ext cx="1709420" cy="1006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085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7045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7499168" y="2377149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回忆旧知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085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7031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7499168" y="3321538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拓展新知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7085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7031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7499168" y="4265927"/>
            <a:ext cx="178937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新知详解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A1.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4125" y="1143000"/>
            <a:ext cx="1324610" cy="8743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89250" y="1149985"/>
            <a:ext cx="527050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使用单个字符串来描述、匹配一系列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某个句法规则的字符串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4034" y="3198907"/>
            <a:ext cx="6905896" cy="58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正则表达式的组成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 rot="5400000">
            <a:off x="4483406" y="3421789"/>
            <a:ext cx="235632" cy="2490923"/>
          </a:xfrm>
          <a:prstGeom prst="leftBrace">
            <a:avLst>
              <a:gd name="adj1" fmla="val 8439"/>
              <a:gd name="adj2" fmla="val 50356"/>
            </a:avLst>
          </a:prstGeom>
          <a:ln w="38100"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3185" y="4846955"/>
            <a:ext cx="1442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13045" y="4845685"/>
            <a:ext cx="1146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76500" y="5997575"/>
            <a:ext cx="1741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b c 1 2 3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23897" y="6006973"/>
            <a:ext cx="17240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 .  [ ]  ^ $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311370" y="5288382"/>
            <a:ext cx="1" cy="688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5880240" y="5307224"/>
            <a:ext cx="2" cy="625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742317" y="3780410"/>
            <a:ext cx="17068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对话气泡: 矩形 8"/>
          <p:cNvSpPr/>
          <p:nvPr/>
        </p:nvSpPr>
        <p:spPr>
          <a:xfrm>
            <a:off x="4116070" y="754380"/>
            <a:ext cx="365125" cy="388620"/>
          </a:xfrm>
          <a:prstGeom prst="wedgeRectCallout">
            <a:avLst>
              <a:gd name="adj1" fmla="val -116956"/>
              <a:gd name="adj2" fmla="val 7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对话气泡: 矩形 8"/>
          <p:cNvSpPr/>
          <p:nvPr/>
        </p:nvSpPr>
        <p:spPr>
          <a:xfrm>
            <a:off x="7379970" y="781685"/>
            <a:ext cx="365125" cy="388620"/>
          </a:xfrm>
          <a:prstGeom prst="wedgeRectCallout">
            <a:avLst>
              <a:gd name="adj1" fmla="val -116956"/>
              <a:gd name="adj2" fmla="val 7924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13"/>
          <p:cNvSpPr/>
          <p:nvPr/>
        </p:nvSpPr>
        <p:spPr>
          <a:xfrm>
            <a:off x="1254125" y="2294255"/>
            <a:ext cx="1325245" cy="6000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909570" y="2179320"/>
            <a:ext cx="52298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通常被用来检索、替换那些匹配某个模式的文本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对话气泡: 矩形 8"/>
          <p:cNvSpPr/>
          <p:nvPr/>
        </p:nvSpPr>
        <p:spPr>
          <a:xfrm>
            <a:off x="3742055" y="5196205"/>
            <a:ext cx="1530985" cy="523240"/>
          </a:xfrm>
          <a:prstGeom prst="wedgeRectCallout">
            <a:avLst>
              <a:gd name="adj1" fmla="val -70042"/>
              <a:gd name="adj2" fmla="val 1307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对话气泡: 矩形 8"/>
          <p:cNvSpPr/>
          <p:nvPr/>
        </p:nvSpPr>
        <p:spPr>
          <a:xfrm>
            <a:off x="6309360" y="5196205"/>
            <a:ext cx="1530985" cy="523240"/>
          </a:xfrm>
          <a:prstGeom prst="wedgeRectCallout">
            <a:avLst>
              <a:gd name="adj1" fmla="val -70042"/>
              <a:gd name="adj2" fmla="val 13076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特殊含义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5" grpId="0" bldLvl="0" animBg="1"/>
      <p:bldP spid="2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6825" y="853440"/>
            <a:ext cx="6991985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所有支持正则表达式的程序都兼容基本正则表达</a:t>
            </a:r>
            <a:r>
              <a:rPr lang="zh-CN" alt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en-US" sz="24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09700" y="2065020"/>
          <a:ext cx="660844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605"/>
                <a:gridCol w="4815840"/>
              </a:tblGrid>
              <a:tr h="4724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字符本身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.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匹配任意一个字符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✽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匹配任意多个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（包括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        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匹配中括号中任意一个字符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[^          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匹配除中括号中字符以外的任意一个字符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[A-Za-z]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匹配任意一个大小写字母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[0-9]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匹配一个数字字符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A2.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基本正则表达式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25800" y="1582420"/>
            <a:ext cx="1322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普通字符</a:t>
            </a:r>
            <a:endParaRPr lang="zh-CN" altLang="en-US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46555" y="159766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409700" y="25692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21180" y="399986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90950" y="25622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09700" y="354076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57115" y="354076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06220" y="399986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718945" y="44589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058035" y="44589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40635" y="16129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6825" y="1224915"/>
            <a:ext cx="6991985" cy="645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所有支持正则表达式的程序都兼容基本正则表达</a:t>
            </a:r>
            <a:r>
              <a:rPr lang="zh-CN" alt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en-US" sz="2400" dirty="0" err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09700" y="2436495"/>
          <a:ext cx="660844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00"/>
                <a:gridCol w="4385945"/>
              </a:tblGrid>
              <a:tr h="4724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匹配行首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匹配行尾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\{m\}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\{m,n\}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\{m,\}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匹配至少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\&lt;               \&gt;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精确匹配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这个单词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A2.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基本正则表达式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25800" y="1953895"/>
            <a:ext cx="1322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普通字符</a:t>
            </a:r>
            <a:endParaRPr lang="zh-CN" altLang="en-US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46555" y="19691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41450" y="39122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01870" y="38957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30655" y="437134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28750" y="48304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40635" y="19843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01590" y="437134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87950" y="48469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0375" y="52895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71395" y="52895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83740" y="52895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40635" y="52895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2330" y="53009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13350" y="53009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25695" y="53009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82590" y="53009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81100" y="2005965"/>
          <a:ext cx="6837045" cy="328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35"/>
                <a:gridCol w="4537710"/>
              </a:tblGrid>
              <a:tr h="54673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可匹配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UL*nix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ULnix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ULLnix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c.t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cut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aa.*bb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aabb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aaasdfbb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^$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一个空行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\&lt;UNIX\&gt;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A2.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基本正则表达式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81735" y="1332411"/>
            <a:ext cx="6810103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基本正则表达式示例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68095" y="2717165"/>
          <a:ext cx="660844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00"/>
                <a:gridCol w="4385945"/>
              </a:tblGrid>
              <a:tr h="4724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[[:alnum:]]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匹配一个数字或字母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[[:alpha:]]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匹配一个字母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[[:digit:]]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匹配一个数字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[[:upper:]]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匹配一个大写字母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[[:lower:]]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匹配一个小写字母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[[:blank:]]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匹配一个空格或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Tab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[[:print:]]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匹配一个可打印字符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A2.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基本正则表达式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68095" y="1913255"/>
            <a:ext cx="66090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POSIX 正则表达式用来匹配字符集中的其中一个字符</a:t>
            </a:r>
            <a:endParaRPr lang="zh-CN" altLang="en-US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它主要用来消除不同字符编码之间的差异</a:t>
            </a:r>
            <a:endParaRPr lang="zh-CN" altLang="en-US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67460" y="1332230"/>
            <a:ext cx="6609080" cy="5232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标准正则表达式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50315" y="2414905"/>
          <a:ext cx="660844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00"/>
                <a:gridCol w="4385945"/>
              </a:tblGrid>
              <a:tr h="4724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|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?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+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匹配至少一个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{m}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{m,n}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{m,}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匹配至少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                  )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匹配字符串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A2.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基本正则表达式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8085" y="1931035"/>
            <a:ext cx="70377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扩展正则表达式仅在部分程序中支持，例如 egrep、awk 等</a:t>
            </a:r>
            <a:endParaRPr lang="zh-CN" altLang="en-US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67460" y="1332230"/>
            <a:ext cx="6609080" cy="5232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扩展正则表达式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82065" y="29381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0545" y="29533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0195" y="292036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5365" y="29356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4605" y="34296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41240" y="33851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8255" y="38944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30470" y="38614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7935" y="438912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60475" y="48183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0155" y="53009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21200" y="43484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14900" y="48133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12690" y="52844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86205" y="57715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17675" y="57715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74900" y="57740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46605" y="57740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87900" y="57613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19370" y="575564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48300" y="57638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79770" y="57581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◯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81100" y="2201545"/>
          <a:ext cx="6837045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335"/>
                <a:gridCol w="4537710"/>
              </a:tblGrid>
              <a:tr h="54673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正则表达式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可匹配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| B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A123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B234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ABA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Un+ix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Unnix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Unnnix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(RE)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REGULAR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淘宝网chenying0907出品 4"/>
          <p:cNvSpPr txBox="1"/>
          <p:nvPr/>
        </p:nvSpPr>
        <p:spPr>
          <a:xfrm>
            <a:off x="1181735" y="259715"/>
            <a:ext cx="557979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A2.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基本正则表达式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81735" y="1527991"/>
            <a:ext cx="6810103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扩展基本正则表达式示例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KSO_WM_UNIT_TABLE_BEAUTIFY" val="smartTable{a8fb58c9-7b68-4767-9002-813595cb2879}"/>
  <p:tag name="TABLE_ENDDRAG_ORIGIN_RECT" val="520*223"/>
  <p:tag name="TABLE_ENDDRAG_RECT" val="111*162*520*223"/>
</p:tagLst>
</file>

<file path=ppt/tags/tag11.xml><?xml version="1.0" encoding="utf-8"?>
<p:tagLst xmlns:p="http://schemas.openxmlformats.org/presentationml/2006/main">
  <p:tag name="KSO_WM_UNIT_TABLE_BEAUTIFY" val="smartTable{a8fb58c9-7b68-4767-9002-813595cb2879}"/>
  <p:tag name="TABLE_ENDDRAG_ORIGIN_RECT" val="520*223"/>
  <p:tag name="TABLE_ENDDRAG_RECT" val="111*162*520*223"/>
</p:tagLst>
</file>

<file path=ppt/tags/tag12.xml><?xml version="1.0" encoding="utf-8"?>
<p:tagLst xmlns:p="http://schemas.openxmlformats.org/presentationml/2006/main">
  <p:tag name="KSO_WM_UNIT_TABLE_BEAUTIFY" val="smartTable{a8fb58c9-7b68-4767-9002-813595cb2879}"/>
  <p:tag name="TABLE_ENDDRAG_ORIGIN_RECT" val="538*172"/>
  <p:tag name="TABLE_ENDDRAG_RECT" val="93*168*538*172"/>
</p:tagLst>
</file>

<file path=ppt/tags/tag13.xml><?xml version="1.0" encoding="utf-8"?>
<p:tagLst xmlns:p="http://schemas.openxmlformats.org/presentationml/2006/main">
  <p:tag name="KSO_WM_UNIT_TABLE_BEAUTIFY" val="smartTable{a8fb58c9-7b68-4767-9002-813595cb2879}"/>
  <p:tag name="TABLE_ENDDRAG_ORIGIN_RECT" val="520*223"/>
  <p:tag name="TABLE_ENDDRAG_RECT" val="111*162*520*223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KSO_WPP_MARK_KEY" val="70e10402-ee21-41e0-899b-086eff81828c"/>
  <p:tag name="COMMONDATA" val="eyJoZGlkIjoiODU4NzNkMDU5NzRkNWFiOGI1ZjVkMGQ0MmJjYmJmYjEifQ==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KSO_WM_UNIT_TABLE_BEAUTIFY" val="smartTable{a8fb58c9-7b68-4767-9002-813595cb2879}"/>
  <p:tag name="TABLE_ENDDRAG_ORIGIN_RECT" val="520*223"/>
  <p:tag name="TABLE_ENDDRAG_RECT" val="111*162*520*223"/>
</p:tagLst>
</file>

<file path=ppt/tags/tag8.xml><?xml version="1.0" encoding="utf-8"?>
<p:tagLst xmlns:p="http://schemas.openxmlformats.org/presentationml/2006/main">
  <p:tag name="KSO_WM_UNIT_TABLE_BEAUTIFY" val="smartTable{a8fb58c9-7b68-4767-9002-813595cb2879}"/>
  <p:tag name="TABLE_ENDDRAG_ORIGIN_RECT" val="520*223"/>
  <p:tag name="TABLE_ENDDRAG_RECT" val="111*162*520*223"/>
</p:tagLst>
</file>

<file path=ppt/tags/tag9.xml><?xml version="1.0" encoding="utf-8"?>
<p:tagLst xmlns:p="http://schemas.openxmlformats.org/presentationml/2006/main">
  <p:tag name="KSO_WM_UNIT_TABLE_BEAUTIFY" val="smartTable{a8fb58c9-7b68-4767-9002-813595cb2879}"/>
  <p:tag name="TABLE_ENDDRAG_ORIGIN_RECT" val="538*172"/>
  <p:tag name="TABLE_ENDDRAG_RECT" val="93*168*538*17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WPS 演示</Application>
  <PresentationFormat>全屏显示(4:3)</PresentationFormat>
  <Paragraphs>388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果冻</cp:lastModifiedBy>
  <cp:revision>769</cp:revision>
  <dcterms:created xsi:type="dcterms:W3CDTF">2016-04-09T13:02:00Z</dcterms:created>
  <dcterms:modified xsi:type="dcterms:W3CDTF">2023-04-11T14:08:06Z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47544480B0814F69B1F916D39E87A43D</vt:lpwstr>
  </property>
</Properties>
</file>