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3" r:id="rId3"/>
    <p:sldId id="436" r:id="rId5"/>
    <p:sldId id="437" r:id="rId6"/>
    <p:sldId id="425" r:id="rId7"/>
    <p:sldId id="469" r:id="rId8"/>
    <p:sldId id="449" r:id="rId9"/>
    <p:sldId id="450" r:id="rId10"/>
    <p:sldId id="452" r:id="rId11"/>
    <p:sldId id="451" r:id="rId12"/>
    <p:sldId id="326" r:id="rId13"/>
    <p:sldId id="458" r:id="rId14"/>
    <p:sldId id="462" r:id="rId15"/>
    <p:sldId id="356" r:id="rId16"/>
    <p:sldId id="456" r:id="rId17"/>
    <p:sldId id="466" r:id="rId18"/>
    <p:sldId id="468" r:id="rId19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153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6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开源精神：共治共享；打破垄断、开放创新；鼓励奉献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开源精神：共治共享；打破垄断、开放创新；鼓励奉献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947803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3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5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3219450" y="2577465"/>
            <a:ext cx="4592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49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49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课程内容与学习建议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淘宝网chenying0907出品 6"/>
          <p:cNvSpPr/>
          <p:nvPr/>
        </p:nvSpPr>
        <p:spPr>
          <a:xfrm>
            <a:off x="640681" y="2617253"/>
            <a:ext cx="1653713" cy="9251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淘宝网chenying0907出品 1"/>
          <p:cNvGrpSpPr/>
          <p:nvPr/>
        </p:nvGrpSpPr>
        <p:grpSpPr>
          <a:xfrm>
            <a:off x="2683237" y="1142178"/>
            <a:ext cx="5165090" cy="688340"/>
            <a:chOff x="5463" y="3075"/>
            <a:chExt cx="8134" cy="1084"/>
          </a:xfrm>
        </p:grpSpPr>
        <p:sp>
          <p:nvSpPr>
            <p:cNvPr id="24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的基本概念与特征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淘宝网chenying0907出品 2"/>
          <p:cNvGrpSpPr/>
          <p:nvPr/>
        </p:nvGrpSpPr>
        <p:grpSpPr>
          <a:xfrm>
            <a:off x="2683237" y="2199453"/>
            <a:ext cx="5165725" cy="688340"/>
            <a:chOff x="5463" y="4740"/>
            <a:chExt cx="8135" cy="1084"/>
          </a:xfrm>
        </p:grpSpPr>
        <p:sp>
          <p:nvSpPr>
            <p:cNvPr id="2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基本使用和操作方式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淘宝网chenying0907出品 3"/>
          <p:cNvGrpSpPr/>
          <p:nvPr/>
        </p:nvGrpSpPr>
        <p:grpSpPr>
          <a:xfrm>
            <a:off x="2683237" y="3256728"/>
            <a:ext cx="5165090" cy="688340"/>
            <a:chOff x="5463" y="6405"/>
            <a:chExt cx="8134" cy="1084"/>
          </a:xfrm>
        </p:grpSpPr>
        <p:sp>
          <p:nvSpPr>
            <p:cNvPr id="30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各种命令与工具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淘宝网chenying0907出品 4"/>
          <p:cNvGrpSpPr/>
          <p:nvPr/>
        </p:nvGrpSpPr>
        <p:grpSpPr>
          <a:xfrm>
            <a:off x="2683237" y="4339170"/>
            <a:ext cx="5165090" cy="688340"/>
            <a:chOff x="5463" y="8070"/>
            <a:chExt cx="8134" cy="1084"/>
          </a:xfrm>
        </p:grpSpPr>
        <p:sp>
          <p:nvSpPr>
            <p:cNvPr id="33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系统的管理与配置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淘宝网chenying0907出品 4"/>
          <p:cNvGrpSpPr/>
          <p:nvPr/>
        </p:nvGrpSpPr>
        <p:grpSpPr>
          <a:xfrm>
            <a:off x="2683872" y="5380803"/>
            <a:ext cx="5165090" cy="688340"/>
            <a:chOff x="5463" y="8070"/>
            <a:chExt cx="8134" cy="1084"/>
          </a:xfrm>
        </p:grpSpPr>
        <p:sp>
          <p:nvSpPr>
            <p:cNvPr id="3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及程序设计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课程内容与学习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263140" y="1353185"/>
            <a:ext cx="6594475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华为专家讲座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3" y="1360656"/>
            <a:ext cx="1868053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融入内容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79327" y="5677535"/>
            <a:ext cx="3212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开源实践课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2022.7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810" y="5677503"/>
            <a:ext cx="292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人工智能工程实践课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2022.3.28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765" y="2190750"/>
            <a:ext cx="4592320" cy="336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146300"/>
            <a:ext cx="2530475" cy="340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课程内容与学习建议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346325" y="1139190"/>
            <a:ext cx="6594475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华为专家讲座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618698" y="1139041"/>
            <a:ext cx="1868053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融入内容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72715" y="621919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开源实践课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2022.7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2012315"/>
            <a:ext cx="7145655" cy="4206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1855" y="1706880"/>
            <a:ext cx="7313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openEuler创新实践课Linux From Scratch(LFS)实践内容仓库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[2]</a:t>
            </a:r>
            <a:endParaRPr lang="en-US" altLang="zh-CN" baseline="30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346" y="1940569"/>
            <a:ext cx="8214204" cy="34150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理论和实践相结合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即时反馈、实验观察、命令使用形成肌肉记忆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自行完善学习环境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理解云计算、虚拟化技术、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软硬件管理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完善知识地图，探索领域方向新边疆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向内linux学深学透；向外应用Linux解决其他领域问题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课程内容与学习建议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362200" y="1352941"/>
            <a:ext cx="653151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3" y="1360656"/>
            <a:ext cx="196494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1132" y="608517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IDE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48724" y="6103099"/>
            <a:ext cx="110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607" y="5295115"/>
            <a:ext cx="16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Window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6781" y="570661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GUI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4184" y="5316668"/>
            <a:ext cx="3876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openEuler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CentOS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8318" y="571563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课程内容与学习建议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362200" y="1352941"/>
            <a:ext cx="653151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学习核心点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3" y="1360656"/>
            <a:ext cx="196494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535088" y="2257928"/>
            <a:ext cx="8134778" cy="39281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学习核心点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Clr>
                <a:srgbClr val="184098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一种精神三要点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一种精神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开源精神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三要点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 algn="l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 algn="l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457200" algn="l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8545" y="1511300"/>
            <a:ext cx="74314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[1]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基金会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年度报告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0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https://project.linuxfoundation.org/hubfs/Reports/2021_LF_Annual_Report_010222.pdf?hsLang=en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[2]  openEuler / lfs-course. 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https://gitee.com/openeuler/lfs-course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99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818005" y="1371600"/>
            <a:ext cx="7075805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为什么学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535305" y="1370965"/>
            <a:ext cx="1446530" cy="561340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3667" y="6083300"/>
            <a:ext cx="3157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Linux基金会2021年度报告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</a:t>
            </a:r>
            <a:endParaRPr lang="en-US" altLang="zh-CN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1" descr="在这里插入图片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0" y="2219643"/>
            <a:ext cx="5274310" cy="37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00054" y="2170430"/>
            <a:ext cx="283527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85% 的智能手机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使用基于 Linux 内核的安卓系统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 100 万的 Web 服务器中 96% 都运行在 Linux 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 500 的超级计算机全都运行Linux操作系统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96% 的云计算基础设施运行在Linux 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梯形 10"/>
          <p:cNvSpPr/>
          <p:nvPr/>
        </p:nvSpPr>
        <p:spPr>
          <a:xfrm>
            <a:off x="632768" y="6021388"/>
            <a:ext cx="2654935" cy="462915"/>
          </a:xfrm>
          <a:prstGeom prst="trapezoi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43664" y="5986145"/>
            <a:ext cx="115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78869" y="5547360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ABCD5M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818005" y="1371600"/>
            <a:ext cx="7075805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为什么学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535305" y="1370965"/>
            <a:ext cx="1446530" cy="561340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15" y="3342640"/>
            <a:ext cx="1666875" cy="421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3795" y="33210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必会基本功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415" y="4588510"/>
            <a:ext cx="1649730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3795" y="45726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领域广阔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352290" y="3577590"/>
            <a:ext cx="309245" cy="25622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44720" y="338137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左大括号 12"/>
          <p:cNvSpPr/>
          <p:nvPr>
            <p:custDataLst>
              <p:tags r:id="rId2"/>
            </p:custDataLst>
          </p:nvPr>
        </p:nvSpPr>
        <p:spPr>
          <a:xfrm>
            <a:off x="5448935" y="3281680"/>
            <a:ext cx="309245" cy="582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4744720" y="4711700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861050" y="317436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5861050" y="358076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>
            <p:custDataLst>
              <p:tags r:id="rId6"/>
            </p:custDataLst>
          </p:nvPr>
        </p:nvSpPr>
        <p:spPr>
          <a:xfrm>
            <a:off x="6123305" y="4117975"/>
            <a:ext cx="309245" cy="15716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4744720" y="592772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6467475" y="543877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467475" y="39300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6467475" y="466153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6467475" y="430339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6467475" y="502983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526415" y="2383790"/>
            <a:ext cx="1666875" cy="421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2423795" y="2354580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开源，适合于教育教学，深刻理解操作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6" grpId="1" animBg="1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341880" y="1371600"/>
            <a:ext cx="6551930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535513" y="136065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课程情况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5630" y="2259965"/>
            <a:ext cx="1462405" cy="1462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4615" y="2223770"/>
            <a:ext cx="2961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吉林大学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创新示范课程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09290" y="3180080"/>
            <a:ext cx="18110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2021年立项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" y="3982720"/>
            <a:ext cx="1454150" cy="149352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784850" y="2447925"/>
            <a:ext cx="610235" cy="3403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84950" y="2259965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培养一流本科课程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84950" y="2628265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提升人才培养质量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468880" y="3982720"/>
            <a:ext cx="5064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教育部--华为智能基座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产教融合协同育人基地项目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合作课程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3" y="2223770"/>
            <a:ext cx="1522730" cy="149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02285" y="5574030"/>
            <a:ext cx="1880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教程、案例、</a:t>
            </a:r>
            <a:endParaRPr lang="zh-CN" altLang="en-US" b="1" dirty="0"/>
          </a:p>
          <a:p>
            <a:pPr algn="ctr"/>
            <a:r>
              <a:rPr lang="zh-CN" altLang="en-US" b="1" dirty="0"/>
              <a:t>课程与操作</a:t>
            </a:r>
            <a:r>
              <a:rPr lang="zh-CN" altLang="en-US" b="1" dirty="0">
                <a:sym typeface="+mn-ea"/>
              </a:rPr>
              <a:t>系统</a:t>
            </a:r>
            <a:endParaRPr lang="zh-CN" altLang="en-US" b="1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964" y="3699828"/>
            <a:ext cx="1562735" cy="1562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084" y="3350913"/>
            <a:ext cx="2717813" cy="541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6519" y="2096169"/>
            <a:ext cx="2219079" cy="1776025"/>
          </a:xfrm>
          <a:prstGeom prst="rect">
            <a:avLst/>
          </a:prstGeom>
        </p:spPr>
      </p:pic>
      <p:cxnSp>
        <p:nvCxnSpPr>
          <p:cNvPr id="24" name="直接箭头连接符 23"/>
          <p:cNvCxnSpPr>
            <a:endCxn id="27" idx="3"/>
          </p:cNvCxnSpPr>
          <p:nvPr/>
        </p:nvCxnSpPr>
        <p:spPr>
          <a:xfrm flipH="1" flipV="1">
            <a:off x="2736341" y="2186305"/>
            <a:ext cx="461554" cy="15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90010" y="2001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716354" y="2537014"/>
            <a:ext cx="487589" cy="1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70625" y="2379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64029" y="2764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701791" y="2813490"/>
            <a:ext cx="546438" cy="15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15452" y="2148840"/>
            <a:ext cx="249061" cy="1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495153" y="2589548"/>
            <a:ext cx="560877" cy="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90921" y="2857836"/>
            <a:ext cx="373592" cy="19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72358" y="1971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91070" y="2433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465" y="2854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65019" y="2563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65019" y="2100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65019" y="3487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即时反馈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82366" y="4951215"/>
            <a:ext cx="626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通过产学研协同为计算产业推广及高质量发展奠定人才基础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2634615" y="5595457"/>
            <a:ext cx="1051610" cy="91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15507" y="5519373"/>
            <a:ext cx="885949" cy="99073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737" y="5494491"/>
            <a:ext cx="925924" cy="990738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2943" y="5556132"/>
            <a:ext cx="1658346" cy="839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505" y="1979295"/>
            <a:ext cx="1984375" cy="1365885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7965019" y="3025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闯关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bldLvl="0" animBg="1"/>
      <p:bldP spid="13" grpId="1" animBg="1"/>
      <p:bldP spid="13" grpId="2" animBg="1"/>
      <p:bldP spid="15" grpId="0"/>
      <p:bldP spid="15" grpId="1"/>
      <p:bldP spid="16" grpId="0"/>
      <p:bldP spid="16" grpId="1"/>
      <p:bldP spid="25" grpId="0"/>
      <p:bldP spid="27" grpId="0"/>
      <p:bldP spid="33" grpId="0"/>
      <p:bldP spid="34" grpId="0"/>
      <p:bldP spid="44" grpId="0"/>
      <p:bldP spid="45" grpId="0"/>
      <p:bldP spid="46" grpId="0"/>
      <p:bldP spid="47" grpId="0"/>
      <p:bldP spid="48" grpId="0"/>
      <p:bldP spid="49" grpId="0"/>
      <p:bldP spid="53" grpId="0"/>
      <p:bldP spid="5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341880" y="1371600"/>
            <a:ext cx="6551930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535513" y="136065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课程情况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" y="2859140"/>
            <a:ext cx="3874797" cy="3273214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69525" y="2164889"/>
            <a:ext cx="680495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吉林大学智能基座产教融合协同育人基地奖</a:t>
            </a:r>
            <a:r>
              <a:rPr lang="zh-CN" altLang="en-US" sz="2400" b="1" cap="none" spc="0" dirty="0">
                <a:ln w="0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学金</a:t>
            </a:r>
            <a:endParaRPr lang="zh-CN" altLang="en-US" sz="2400" b="1" cap="none" spc="0" dirty="0">
              <a:ln w="0"/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01" y="4381216"/>
            <a:ext cx="447737" cy="16194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78" y="2959572"/>
            <a:ext cx="4438984" cy="3172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513" y="2253986"/>
            <a:ext cx="8214204" cy="42926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教学模式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线下线上混合教学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线上：学习教学视频、参加线上测验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、线上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200" dirty="0">
                <a:latin typeface="+mn-ea"/>
              </a:rPr>
              <a:t>线下课程开始前</a:t>
            </a:r>
            <a:r>
              <a:rPr lang="zh-CN" altLang="en-US" sz="2200" dirty="0">
                <a:latin typeface="+mn-ea"/>
              </a:rPr>
              <a:t>，</a:t>
            </a:r>
            <a:r>
              <a:rPr lang="zh-CN" altLang="zh-CN" sz="2200" dirty="0">
                <a:latin typeface="+mn-ea"/>
              </a:rPr>
              <a:t>完成对应内容线上视频观看</a:t>
            </a:r>
            <a:endParaRPr lang="zh-CN" altLang="zh-CN" sz="22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sz="2200" dirty="0">
                <a:latin typeface="+mn-ea"/>
              </a:rPr>
              <a:t>每周课后第</a:t>
            </a:r>
            <a:r>
              <a:rPr lang="en-US" sz="2200" dirty="0">
                <a:latin typeface="+mn-ea"/>
              </a:rPr>
              <a:t>2</a:t>
            </a:r>
            <a:r>
              <a:rPr sz="2200" dirty="0">
                <a:latin typeface="+mn-ea"/>
              </a:rPr>
              <a:t>天</a:t>
            </a:r>
            <a:r>
              <a:rPr lang="zh-CN" sz="2200" dirty="0">
                <a:latin typeface="+mn-ea"/>
              </a:rPr>
              <a:t>（周</a:t>
            </a:r>
            <a:r>
              <a:rPr lang="zh-CN" sz="2200" dirty="0">
                <a:latin typeface="+mn-ea"/>
              </a:rPr>
              <a:t>四），</a:t>
            </a:r>
            <a:r>
              <a:rPr sz="2200" dirty="0">
                <a:latin typeface="+mn-ea"/>
              </a:rPr>
              <a:t>进行周课后测验（可答1次，有效期1天，共8次）</a:t>
            </a:r>
            <a:endParaRPr sz="22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200" dirty="0">
                <a:latin typeface="+mn-ea"/>
              </a:rPr>
              <a:t>期末</a:t>
            </a:r>
            <a:r>
              <a:rPr lang="zh-CN" altLang="en-US" sz="2200" dirty="0">
                <a:latin typeface="+mn-ea"/>
              </a:rPr>
              <a:t>，</a:t>
            </a:r>
            <a:r>
              <a:rPr lang="zh-CN" altLang="zh-CN" sz="2200" dirty="0">
                <a:latin typeface="+mn-ea"/>
              </a:rPr>
              <a:t>进行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次线上测试（可重复答，每次有效期</a:t>
            </a:r>
            <a:r>
              <a:rPr lang="en-US" altLang="zh-CN" sz="2200" dirty="0">
                <a:latin typeface="+mn-ea"/>
              </a:rPr>
              <a:t>14</a:t>
            </a:r>
            <a:r>
              <a:rPr lang="zh-CN" altLang="zh-CN" sz="2200" dirty="0">
                <a:latin typeface="+mn-ea"/>
              </a:rPr>
              <a:t>天）</a:t>
            </a:r>
            <a:endParaRPr lang="zh-CN" altLang="zh-CN" sz="22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sz="2200" dirty="0">
                <a:latin typeface="+mn-ea"/>
              </a:rPr>
              <a:t>线上提出学习中的问题或者解答同学提出的问题</a:t>
            </a:r>
            <a:r>
              <a:rPr lang="zh-CN" altLang="zh-CN" sz="2200" dirty="0">
                <a:latin typeface="+mn-ea"/>
              </a:rPr>
              <a:t>（至少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个）</a:t>
            </a:r>
            <a:endParaRPr lang="zh-CN" altLang="zh-CN" sz="2200" dirty="0">
              <a:latin typeface="+mn-ea"/>
            </a:endParaRPr>
          </a:p>
        </p:txBody>
      </p:sp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课程安排与考核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473234" y="1579367"/>
            <a:ext cx="6420480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教学模式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2" y="1578373"/>
            <a:ext cx="206835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513" y="2253986"/>
            <a:ext cx="8214204" cy="341503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线下线上混合教学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：课堂学习、互动、签到，课后完成实践作业，实验课上机实验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latin typeface="+mn-ea"/>
              </a:rPr>
              <a:t>课上</a:t>
            </a:r>
            <a:r>
              <a:rPr lang="zh-CN" altLang="en-US" sz="2400" dirty="0">
                <a:latin typeface="+mn-ea"/>
              </a:rPr>
              <a:t>，听课</a:t>
            </a:r>
            <a:r>
              <a:rPr lang="zh-CN" altLang="zh-CN" sz="2400" dirty="0">
                <a:latin typeface="+mn-ea"/>
              </a:rPr>
              <a:t>签到</a:t>
            </a:r>
            <a:endParaRPr lang="zh-CN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latin typeface="+mn-ea"/>
              </a:rPr>
              <a:t>课后</a:t>
            </a:r>
            <a:r>
              <a:rPr lang="zh-CN" altLang="en-US" sz="2400" dirty="0">
                <a:latin typeface="+mn-ea"/>
              </a:rPr>
              <a:t>，完成</a:t>
            </a:r>
            <a:r>
              <a:rPr lang="zh-CN" altLang="zh-CN" sz="2400" dirty="0">
                <a:latin typeface="+mn-ea"/>
              </a:rPr>
              <a:t>实践作业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天内完成）</a:t>
            </a:r>
            <a:endParaRPr lang="zh-CN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latin typeface="+mn-ea"/>
              </a:rPr>
              <a:t>实验课，完成即时反馈、闯关得分式的实验项目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课程安排与考核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473234" y="1579367"/>
            <a:ext cx="6420480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教学模式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2" y="1578373"/>
            <a:ext cx="206835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课程安排与考核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281645" y="1581541"/>
            <a:ext cx="6594651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学时、教学平台与考核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3" y="1589256"/>
            <a:ext cx="1868053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294623" y="26101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4815" y="2199640"/>
            <a:ext cx="83356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课程考核及成绩评定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（总分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分，平时分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，期末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5513" y="2975332"/>
          <a:ext cx="7921327" cy="3311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921"/>
                <a:gridCol w="2229395"/>
                <a:gridCol w="722542"/>
                <a:gridCol w="1463309"/>
                <a:gridCol w="2834160"/>
              </a:tblGrid>
              <a:tr h="1402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平时考核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兼顾知识考核和能力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考核，素质考核贯穿始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终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线上学习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线上互动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课堂互动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课后测验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线上视频学习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线上互动提问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课后测验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期末测验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课堂签到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54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实验考核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兼顾能力考核和知识考核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实验考核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实践作业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实验课上考核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课后实践作业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54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期末考核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知识、能力、素质全面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考核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期末考试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考试卷面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8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课程安排与考核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2281645" y="1352941"/>
            <a:ext cx="6594651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教材与参考资料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平行四边形 52"/>
          <p:cNvSpPr/>
          <p:nvPr/>
        </p:nvSpPr>
        <p:spPr>
          <a:xfrm>
            <a:off x="535513" y="1360656"/>
            <a:ext cx="1868053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img3.imgtn.bdimg.com/it/u=1364068756,56240740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4.imgtn.bdimg.com/it/u=2112630838,3151956562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http://img4.imgtn.bdimg.com/it/u=2058246689,3446925957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260" y="2228215"/>
            <a:ext cx="2510155" cy="3524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35" y="2236470"/>
            <a:ext cx="248920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2202180"/>
            <a:ext cx="2487295" cy="35318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7159" y="60031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96971" y="60031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实验练习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16459" y="60034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KSO_WM_UNIT_PLACING_PICTURE_USER_VIEWPORT" val="{&quot;height&quot;:7500,&quot;width&quot;:7500}"/>
</p:tagLst>
</file>

<file path=ppt/tags/tag24.xml><?xml version="1.0" encoding="utf-8"?>
<p:tagLst xmlns:p="http://schemas.openxmlformats.org/presentationml/2006/main">
  <p:tag name="KSO_WM_UNIT_PLACING_PICTURE_USER_VIEWPORT" val="{&quot;height&quot;:1560.2173228346458,&quot;width&quot;:1395.195275590551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KSO_WM_UNIT_TABLE_BEAUTIFY" val="smartTable{d4b72ed8-5be8-492f-8ce6-e418ea189c02}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UNIT_PLACING_PICTURE_USER_VIEWPORT" val="{&quot;height&quot;:4221.781102362204,&quot;width&quot;:3006.9669291338582}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KSO_WM_DOC_GUID" val="{fafe5e33-253f-4af9-91bd-d7658d00895b}"/>
  <p:tag name="COMMONDATA" val="eyJoZGlkIjoiODU4NzNkMDU5NzRkNWFiOGI1ZjVkMGQ0MmJjYmJmYjEifQ=="/>
  <p:tag name="KSO_WPP_MARK_KEY" val="1258d917-fbd0-46e1-88b5-e57697ebd8f4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WPS 演示</Application>
  <PresentationFormat>全屏显示(4:3)</PresentationFormat>
  <Paragraphs>303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PingFang SC</vt:lpstr>
      <vt:lpstr>Segoe Print</vt:lpstr>
      <vt:lpstr>黑体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585</cp:revision>
  <cp:lastPrinted>2020-08-24T13:52:00Z</cp:lastPrinted>
  <dcterms:created xsi:type="dcterms:W3CDTF">2016-04-09T13:02:00Z</dcterms:created>
  <dcterms:modified xsi:type="dcterms:W3CDTF">2023-02-22T03:06:27Z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B6CD33F460034F1B9307A90B861FE6E6</vt:lpwstr>
  </property>
</Properties>
</file>