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1"/>
  </p:handoutMasterIdLst>
  <p:sldIdLst>
    <p:sldId id="439" r:id="rId3"/>
    <p:sldId id="258" r:id="rId5"/>
    <p:sldId id="256" r:id="rId6"/>
    <p:sldId id="329" r:id="rId7"/>
    <p:sldId id="330" r:id="rId8"/>
    <p:sldId id="331" r:id="rId9"/>
    <p:sldId id="332" r:id="rId10"/>
    <p:sldId id="334" r:id="rId11"/>
    <p:sldId id="333" r:id="rId12"/>
    <p:sldId id="336" r:id="rId13"/>
    <p:sldId id="335" r:id="rId14"/>
    <p:sldId id="369" r:id="rId15"/>
    <p:sldId id="366" r:id="rId16"/>
    <p:sldId id="367" r:id="rId17"/>
    <p:sldId id="370" r:id="rId18"/>
    <p:sldId id="504" r:id="rId19"/>
    <p:sldId id="554" r:id="rId20"/>
    <p:sldId id="555" r:id="rId21"/>
    <p:sldId id="373" r:id="rId22"/>
    <p:sldId id="371" r:id="rId23"/>
    <p:sldId id="375" r:id="rId24"/>
    <p:sldId id="372" r:id="rId25"/>
    <p:sldId id="368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440" r:id="rId35"/>
    <p:sldId id="384" r:id="rId36"/>
    <p:sldId id="385" r:id="rId37"/>
    <p:sldId id="386" r:id="rId38"/>
    <p:sldId id="388" r:id="rId39"/>
    <p:sldId id="259" r:id="rId40"/>
    <p:sldId id="390" r:id="rId41"/>
    <p:sldId id="391" r:id="rId42"/>
    <p:sldId id="392" r:id="rId43"/>
    <p:sldId id="393" r:id="rId44"/>
    <p:sldId id="394" r:id="rId45"/>
    <p:sldId id="395" r:id="rId46"/>
    <p:sldId id="396" r:id="rId47"/>
    <p:sldId id="398" r:id="rId48"/>
    <p:sldId id="399" r:id="rId49"/>
    <p:sldId id="400" r:id="rId50"/>
    <p:sldId id="441" r:id="rId51"/>
    <p:sldId id="401" r:id="rId52"/>
    <p:sldId id="402" r:id="rId53"/>
    <p:sldId id="403" r:id="rId54"/>
    <p:sldId id="404" r:id="rId55"/>
    <p:sldId id="413" r:id="rId56"/>
    <p:sldId id="414" r:id="rId57"/>
    <p:sldId id="415" r:id="rId58"/>
    <p:sldId id="416" r:id="rId59"/>
    <p:sldId id="417" r:id="rId60"/>
    <p:sldId id="418" r:id="rId61"/>
    <p:sldId id="419" r:id="rId62"/>
    <p:sldId id="420" r:id="rId63"/>
    <p:sldId id="421" r:id="rId64"/>
    <p:sldId id="423" r:id="rId65"/>
    <p:sldId id="424" r:id="rId66"/>
    <p:sldId id="425" r:id="rId67"/>
    <p:sldId id="426" r:id="rId68"/>
    <p:sldId id="427" r:id="rId69"/>
    <p:sldId id="605" r:id="rId70"/>
  </p:sldIdLst>
  <p:sldSz cx="9144000" cy="6858000" type="screen4x3"/>
  <p:notesSz cx="6858000" cy="9144000"/>
  <p:custDataLst>
    <p:tags r:id="rId7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 jian" initials="kj" lastIdx="1" clrIdx="0"/>
  <p:cmAuthor id="2" name="David G" initials="DG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EA8"/>
    <a:srgbClr val="1F4E79"/>
    <a:srgbClr val="3D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6" Type="http://schemas.openxmlformats.org/officeDocument/2006/relationships/tags" Target="tags/tag13.xml"/><Relationship Id="rId75" Type="http://schemas.openxmlformats.org/officeDocument/2006/relationships/commentAuthors" Target="commentAuthors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handoutMaster" Target="handoutMasters/handoutMaster1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385" y="291465"/>
            <a:ext cx="1379220" cy="1391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2540" y="6558915"/>
            <a:ext cx="915162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188720" y="795655"/>
            <a:ext cx="7957820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s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1340" y="92710"/>
            <a:ext cx="571500" cy="106997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502033" y="6584950"/>
            <a:ext cx="41459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jelly version 1.4.1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PA_直接连接符 17"/>
          <p:cNvCxnSpPr/>
          <p:nvPr>
            <p:custDataLst>
              <p:tags r:id="rId1"/>
            </p:custDataLst>
          </p:nvPr>
        </p:nvCxnSpPr>
        <p:spPr>
          <a:xfrm>
            <a:off x="1331530" y="5109177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2"/>
            </p:custDataLst>
          </p:nvPr>
        </p:nvCxnSpPr>
        <p:spPr>
          <a:xfrm>
            <a:off x="1332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3"/>
            </p:custDataLst>
          </p:nvPr>
        </p:nvCxnSpPr>
        <p:spPr>
          <a:xfrm>
            <a:off x="1331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_淘宝网chenying0907出品 22"/>
          <p:cNvSpPr txBox="1"/>
          <p:nvPr>
            <p:custDataLst>
              <p:tags r:id="rId4"/>
            </p:custDataLst>
          </p:nvPr>
        </p:nvSpPr>
        <p:spPr>
          <a:xfrm>
            <a:off x="2874010" y="4377055"/>
            <a:ext cx="4808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主讲人：郭东   教授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_淘宝网chenying0907出品 23"/>
          <p:cNvSpPr txBox="1"/>
          <p:nvPr>
            <p:custDataLst>
              <p:tags r:id="rId5"/>
            </p:custDataLst>
          </p:nvPr>
        </p:nvSpPr>
        <p:spPr>
          <a:xfrm>
            <a:off x="4886960" y="6233160"/>
            <a:ext cx="3011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guodong@jlu.edu.cn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_淘宝网chenying0907出品 21"/>
          <p:cNvSpPr txBox="1"/>
          <p:nvPr>
            <p:custDataLst>
              <p:tags r:id="rId6"/>
            </p:custDataLst>
          </p:nvPr>
        </p:nvSpPr>
        <p:spPr>
          <a:xfrm>
            <a:off x="2727494" y="2576830"/>
            <a:ext cx="54349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Linux </a:t>
            </a:r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s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1665" y="2001520"/>
            <a:ext cx="1157605" cy="2165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10.1.2  执行脚本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735" y="1863755"/>
            <a:ext cx="6780530" cy="3782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 -l  won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u+x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won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 -l  won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./won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1735" y="1176508"/>
            <a:ext cx="270138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脚本执行实例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对话气泡: 矩形 3"/>
          <p:cNvSpPr/>
          <p:nvPr/>
        </p:nvSpPr>
        <p:spPr>
          <a:xfrm>
            <a:off x="2170227" y="5356121"/>
            <a:ext cx="2316480" cy="581057"/>
          </a:xfrm>
          <a:prstGeom prst="wedgeRectCallout">
            <a:avLst>
              <a:gd name="adj1" fmla="val -63918"/>
              <a:gd name="adj2" fmla="val -8287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为什么要加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4001" y="2510115"/>
            <a:ext cx="7386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-r-- 1 David student 64 Apr 18 15:45 won 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524001" y="4162570"/>
            <a:ext cx="7386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rwxrw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-r-- 1 David student 64 Apr 18 15:45 won 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编写更多的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shell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735" y="1182826"/>
            <a:ext cx="7744551" cy="3351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增加命令的脚本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won2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–n won2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date               # displays current date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who | wc -l     # displays # of users logged in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 pwd               # displays current working directory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./won2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编写更多的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shell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8972" y="1705209"/>
            <a:ext cx="8665028" cy="452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   echo                    # skip a line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   echo  -e  "Date and Time:\c"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    date                     # displays current date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 echo  -e  "Number of users on the system:\c"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  who |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-l           # displays # of users logged in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  echo -e "Your current directory:\c"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# displays current working directory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  echo                     # skip a line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2695" y="1048893"/>
            <a:ext cx="40710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有明确提示信息的脚本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won3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10.2.1  使用特殊字符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735" y="808102"/>
            <a:ext cx="6780530" cy="5670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使用转义符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-e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\n\n\n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-e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nHello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-e  “\07\07WARNING”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-e  “\032”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80719" y="1545387"/>
          <a:ext cx="7671692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622"/>
                <a:gridCol w="610807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扩展符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退格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\c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在输出串尾不产生新行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\n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回车并产生一个新行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回车但不产生新行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制表符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\0n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后面跟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位八进制数，代表字符的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ASCII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码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10.2.2  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退出系统的方式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9485" y="2105680"/>
            <a:ext cx="6780530" cy="3351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 bye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u+x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bye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./bye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1735" y="1280160"/>
            <a:ext cx="1596299" cy="71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2501" y="1201267"/>
            <a:ext cx="41017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43792" y="1657976"/>
            <a:ext cx="41017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Ctrl - d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5174" y="4973624"/>
            <a:ext cx="322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没有退出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shell!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5174" y="5509122"/>
            <a:ext cx="61526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创建的子进程中运行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0771" y="6031206"/>
            <a:ext cx="61526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，必须在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自身环境中运行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20080" y="3357446"/>
            <a:ext cx="2549207" cy="1603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91562" y="2729508"/>
            <a:ext cx="2464526" cy="14295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572000" y="3374643"/>
            <a:ext cx="2013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- running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61942" y="3847625"/>
            <a:ext cx="439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28746" y="3157391"/>
            <a:ext cx="1992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executing  bye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40771" y="3406377"/>
            <a:ext cx="62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exit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72000" y="3379724"/>
            <a:ext cx="2396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- sleeping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19750" y="3828970"/>
            <a:ext cx="963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./bye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481358" y="2716246"/>
            <a:ext cx="2558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sub-shell - running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 animBg="1"/>
      <p:bldP spid="10" grpId="1" animBg="1"/>
      <p:bldP spid="11" grpId="0" animBg="1"/>
      <p:bldP spid="11" grpId="1" animBg="1"/>
      <p:bldP spid="12" grpId="0"/>
      <p:bldP spid="12" grpId="1"/>
      <p:bldP spid="12" grpId="2"/>
      <p:bldP spid="15" grpId="0"/>
      <p:bldP spid="15" grpId="1"/>
      <p:bldP spid="15" grpId="2"/>
      <p:bldP spid="15" grpId="3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0" grpId="2"/>
      <p:bldP spid="21" grpId="0"/>
      <p:bldP spid="2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10.2.3  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执行命令：点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(.)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0442" y="5317093"/>
            <a:ext cx="6780530" cy="581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bye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1297577" y="1419385"/>
            <a:ext cx="592183" cy="4616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65099" y="1408493"/>
            <a:ext cx="57238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在当前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中执行脚本，而不创建子进程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97577" y="2158010"/>
            <a:ext cx="7019109" cy="58105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内部命令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测试脚本程序时使用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7576" y="2969622"/>
            <a:ext cx="2821578" cy="5810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62992" y="3033445"/>
            <a:ext cx="41017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  .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bash_profile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97576" y="6022592"/>
            <a:ext cx="322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退出当前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shell!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4992" y="3734734"/>
            <a:ext cx="4563293" cy="1624702"/>
          </a:xfrm>
          <a:prstGeom prst="rect">
            <a:avLst/>
          </a:prstGeom>
        </p:spPr>
      </p:pic>
      <p:sp>
        <p:nvSpPr>
          <p:cNvPr id="7" name="箭头: 右 6"/>
          <p:cNvSpPr/>
          <p:nvPr/>
        </p:nvSpPr>
        <p:spPr>
          <a:xfrm>
            <a:off x="3257005" y="5551072"/>
            <a:ext cx="957943" cy="27489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824547" y="5357165"/>
            <a:ext cx="2203271" cy="581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10.2.3  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执行命令：点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(.)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19785" y="1484774"/>
            <a:ext cx="363937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三种执行脚本方式的比较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56173" y="2538817"/>
          <a:ext cx="7248163" cy="2537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044"/>
                <a:gridCol w="1158240"/>
                <a:gridCol w="1132115"/>
                <a:gridCol w="1854925"/>
                <a:gridCol w="1767839"/>
              </a:tblGrid>
              <a:tr h="262981">
                <a:tc rowSpan="2">
                  <a:txBody>
                    <a:bodyPr/>
                    <a:lstStyle/>
                    <a:p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执行位置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执行权限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脚本文件定位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262981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有路径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无路径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25962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不需要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按路径定位文件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当前目录；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PATH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变量路径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25962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可执行文件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按路径定位文件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PATH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变量路径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25962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.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shell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不需要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按路径定位文件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当前目录；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PATH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变量路径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10.2.3  执行命令：点(.)命令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11530" y="873904"/>
            <a:ext cx="363937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三种执行脚本方式的比较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1540" y="2139950"/>
            <a:ext cx="7553325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0">
              <a:lnSpc>
                <a:spcPct val="10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hello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0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0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58085" y="4582160"/>
            <a:ext cx="662305" cy="360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91540" y="3405505"/>
            <a:ext cx="4376746" cy="490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命令和可执行文件执行脚本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43075" y="4064635"/>
            <a:ext cx="6650355" cy="398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  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70355" y="5090795"/>
            <a:ext cx="1117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子进程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73680" y="5106035"/>
            <a:ext cx="458089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1540" y="4048125"/>
            <a:ext cx="793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31795" y="5104130"/>
            <a:ext cx="1387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 hello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87265" y="5976620"/>
            <a:ext cx="116967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53000" y="5961380"/>
            <a:ext cx="918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82080" y="512127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203065" y="5544185"/>
            <a:ext cx="532765" cy="335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5956300" y="5570220"/>
            <a:ext cx="532765" cy="352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499485" y="5974080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子进程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7200265" y="4556125"/>
            <a:ext cx="869950" cy="5346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91539" y="1685925"/>
            <a:ext cx="4376745" cy="44577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47875" y="4074160"/>
            <a:ext cx="16656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bash  process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animBg="1"/>
      <p:bldP spid="14" grpId="0"/>
      <p:bldP spid="14" grpId="1"/>
      <p:bldP spid="14" grpId="2"/>
      <p:bldP spid="16" grpId="0" animBg="1"/>
      <p:bldP spid="16" grpId="1" animBg="1"/>
      <p:bldP spid="16" grpId="2" animBg="1"/>
      <p:bldP spid="17" grpId="0"/>
      <p:bldP spid="17" grpId="1"/>
      <p:bldP spid="19" grpId="0"/>
      <p:bldP spid="19" grpId="1"/>
      <p:bldP spid="19" grpId="2"/>
      <p:bldP spid="20" grpId="0" animBg="1"/>
      <p:bldP spid="20" grpId="1" animBg="1"/>
      <p:bldP spid="20" grpId="2" animBg="1"/>
      <p:bldP spid="10" grpId="0"/>
      <p:bldP spid="10" grpId="1"/>
      <p:bldP spid="10" grpId="2"/>
      <p:bldP spid="21" grpId="0"/>
      <p:bldP spid="21" grpId="1"/>
      <p:bldP spid="21" grpId="2"/>
      <p:bldP spid="24" grpId="0"/>
      <p:bldP spid="24" grpId="1"/>
      <p:bldP spid="24" grpId="2"/>
      <p:bldP spid="3" grpId="0"/>
      <p:bldP spid="3" grpId="1"/>
      <p:bldP spid="3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10.2.3  执行命令：点(.)命令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11530" y="873904"/>
            <a:ext cx="363937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三种执行脚本方式的比较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1540" y="2139950"/>
            <a:ext cx="7553325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0">
              <a:lnSpc>
                <a:spcPct val="10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hello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0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0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519159" y="4570008"/>
            <a:ext cx="662305" cy="360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91540" y="3405505"/>
            <a:ext cx="3491865" cy="490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执行脚本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43075" y="4064635"/>
            <a:ext cx="6650355" cy="398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  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32711" y="5116312"/>
            <a:ext cx="1117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子进程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18326" y="5106035"/>
            <a:ext cx="2525087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1540" y="4048125"/>
            <a:ext cx="793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31684" y="4083377"/>
            <a:ext cx="1387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 hello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54570" y="404812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6374130" y="4517390"/>
            <a:ext cx="869950" cy="5346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91540" y="1685925"/>
            <a:ext cx="3491230" cy="44577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47875" y="4074160"/>
            <a:ext cx="1289071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   process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836342" y="5106035"/>
            <a:ext cx="67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animBg="1"/>
      <p:bldP spid="14" grpId="0"/>
      <p:bldP spid="14" grpId="1"/>
      <p:bldP spid="14" grpId="2"/>
      <p:bldP spid="16" grpId="0" animBg="1"/>
      <p:bldP spid="16" grpId="1" animBg="1"/>
      <p:bldP spid="16" grpId="2" animBg="1"/>
      <p:bldP spid="17" grpId="0"/>
      <p:bldP spid="17" grpId="1"/>
      <p:bldP spid="19" grpId="0"/>
      <p:bldP spid="19" grpId="1"/>
      <p:bldP spid="19" grpId="2"/>
      <p:bldP spid="21" grpId="0"/>
      <p:bldP spid="21" grpId="1"/>
      <p:bldP spid="21" grpId="2"/>
      <p:bldP spid="3" grpId="0"/>
      <p:bldP spid="3" grpId="1"/>
      <p:bldP spid="3" grpId="2"/>
      <p:bldP spid="26" grpId="0"/>
      <p:bldP spid="26" grpId="1"/>
      <p:bldP spid="26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10.2.3  执行命令：点(.)命令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1106" y="3214145"/>
            <a:ext cx="7182090" cy="2715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Your current directory:`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pwd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current directory: /home/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6331135" y="3821174"/>
            <a:ext cx="627014" cy="637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68388" y="4460226"/>
            <a:ext cx="218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/home/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david</a:t>
            </a:r>
            <a:endParaRPr lang="zh-CN" altLang="en-US" sz="2400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5172891" y="3831777"/>
            <a:ext cx="478972" cy="687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181735" y="1411363"/>
            <a:ext cx="1718219" cy="539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命令置换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26892" y="1360495"/>
            <a:ext cx="5694587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将一个命令的输出作为另一个命令的参数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1735" y="2211983"/>
            <a:ext cx="1745157" cy="539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79147" y="2131909"/>
            <a:ext cx="335198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command `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淘宝网chenying0907出品 9"/>
          <p:cNvSpPr/>
          <p:nvPr/>
        </p:nvSpPr>
        <p:spPr>
          <a:xfrm>
            <a:off x="530860" y="2883535"/>
            <a:ext cx="1282700" cy="1232535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</a:rPr>
              <a:t>10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淘宝网chenying0907出品 10"/>
          <p:cNvSpPr txBox="1"/>
          <p:nvPr/>
        </p:nvSpPr>
        <p:spPr>
          <a:xfrm>
            <a:off x="1985010" y="3049911"/>
            <a:ext cx="3902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5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6053455" y="0"/>
            <a:ext cx="327469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淘宝网chenying0907出品 12"/>
          <p:cNvSpPr/>
          <p:nvPr/>
        </p:nvSpPr>
        <p:spPr>
          <a:xfrm>
            <a:off x="7031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061075" y="-6350"/>
            <a:ext cx="1472565" cy="876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7618730" y="5851525"/>
            <a:ext cx="1709420" cy="10064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085081" y="206583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淘宝网chenying0907出品 24"/>
          <p:cNvSpPr/>
          <p:nvPr/>
        </p:nvSpPr>
        <p:spPr>
          <a:xfrm>
            <a:off x="7045717" y="296541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7499168" y="2377149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回忆旧知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085081" y="3045780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淘宝网chenying0907出品 27"/>
          <p:cNvSpPr/>
          <p:nvPr/>
        </p:nvSpPr>
        <p:spPr>
          <a:xfrm>
            <a:off x="7031081" y="392605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7499168" y="3321538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拓展新知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085081" y="4001248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淘宝网chenying0907出品 31"/>
          <p:cNvSpPr/>
          <p:nvPr/>
        </p:nvSpPr>
        <p:spPr>
          <a:xfrm>
            <a:off x="7031081" y="4880421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淘宝网chenying0907出品 32"/>
          <p:cNvSpPr txBox="1"/>
          <p:nvPr/>
        </p:nvSpPr>
        <p:spPr>
          <a:xfrm>
            <a:off x="7499168" y="4265927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新知详解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10.2.4  读取输入:read命令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735" y="2262363"/>
            <a:ext cx="6780530" cy="1410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 A B C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微软雅黑" panose="020B0503020204020204" pitchFamily="34" charset="-12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  ab   q5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80160" y="1244393"/>
            <a:ext cx="1532708" cy="5312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78622" y="1173866"/>
            <a:ext cx="541686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从标准输入设备读入字符串存入变量中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3071" y="1750977"/>
            <a:ext cx="541686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读取用户输入，存入一个到多个变量中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话气泡: 矩形 6"/>
          <p:cNvSpPr/>
          <p:nvPr/>
        </p:nvSpPr>
        <p:spPr>
          <a:xfrm>
            <a:off x="4206239" y="2401706"/>
            <a:ext cx="2830286" cy="463414"/>
          </a:xfrm>
          <a:prstGeom prst="wedgeRectCallout">
            <a:avLst>
              <a:gd name="adj1" fmla="val -77204"/>
              <a:gd name="adj2" fmla="val 43949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3071" y="3640440"/>
            <a:ext cx="6780530" cy="292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 -n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kb_read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 echo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 echo  -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e“Enter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your name:\c”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 read name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 echo  “Your name is $name”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  echo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10.2.4  读取输入:read命令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735" y="2938118"/>
            <a:ext cx="6780530" cy="3731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 VAR1  VAR2  VAR3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11  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234    56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$VAR3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234   56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 VAR1  VAR2  VAR3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123 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$VAR3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1942011" y="3361509"/>
            <a:ext cx="352337" cy="229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490771" y="3361509"/>
            <a:ext cx="626898" cy="267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3381604" y="3346634"/>
            <a:ext cx="728842" cy="282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826413" y="3849919"/>
            <a:ext cx="111038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1902462" y="5216434"/>
            <a:ext cx="675275" cy="251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676929" y="5216434"/>
            <a:ext cx="704675" cy="226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181735" y="1349829"/>
            <a:ext cx="7047865" cy="491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多变量输入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81735" y="1920843"/>
            <a:ext cx="788388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输入中第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个字符串存入第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个变量，第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个字符串存入第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个变量，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1735" y="2438494"/>
            <a:ext cx="748329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字符串数多于变量数，所有剩余字符存入最后一个变量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10.2.4  读取输入:read命令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734" y="1574461"/>
            <a:ext cx="7962266" cy="3969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 -n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read_test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   echo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   echo  -e“Type in a long sentence:\c”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   read     Word1 Word2 Rest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   echo  -e “$Word1 \n $Word2 \n $Rest”       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lain" startAt="9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“End of my act! :-) 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lain" startAt="9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编程基础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735" y="2767754"/>
            <a:ext cx="6780530" cy="3136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This script is to show the date and time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    # show the current date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微软雅黑" panose="020B0503020204020204" pitchFamily="34" charset="-122"/>
              <a:buNone/>
            </a:pP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1735" y="1341120"/>
            <a:ext cx="6821442" cy="5219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提供了用于脚本的命令和结构</a:t>
            </a:r>
            <a:endParaRPr lang="zh-CN" altLang="en-US" sz="2400" dirty="0"/>
          </a:p>
        </p:txBody>
      </p:sp>
      <p:sp>
        <p:nvSpPr>
          <p:cNvPr id="6" name="矩形: 圆角 5"/>
          <p:cNvSpPr/>
          <p:nvPr/>
        </p:nvSpPr>
        <p:spPr>
          <a:xfrm>
            <a:off x="1181735" y="2116183"/>
            <a:ext cx="638356" cy="5219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91632" y="2179610"/>
            <a:ext cx="6780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表示后面的内容为注释，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以后的字符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10.3.1  变量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0714" y="4703648"/>
            <a:ext cx="6780530" cy="1689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count=1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header=“The Main Menu”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BUG=insect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对话气泡: 圆角矩形 8"/>
          <p:cNvSpPr/>
          <p:nvPr/>
        </p:nvSpPr>
        <p:spPr>
          <a:xfrm>
            <a:off x="4943178" y="4603757"/>
            <a:ext cx="2859702" cy="752014"/>
          </a:xfrm>
          <a:prstGeom prst="wedgeRoundRectCallout">
            <a:avLst>
              <a:gd name="adj1" fmla="val -43363"/>
              <a:gd name="adj2" fmla="val 64505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字符串中包含空格，必须用引号括起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81735" y="1306286"/>
            <a:ext cx="7152367" cy="548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允许自定义变量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1735" y="2072640"/>
            <a:ext cx="1605008" cy="5478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变量定义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77331" y="2017902"/>
            <a:ext cx="225895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81735" y="2808183"/>
            <a:ext cx="7814219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不支持数据类型，赋给变量的值解释成字符串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变量名遵守与文件命名同样的语法规则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变量可以在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提示符下定义并使用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10.3.1  变量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735" y="3865931"/>
            <a:ext cx="6780530" cy="279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$VAR1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unset  VAR1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$VAR1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1735" y="1393261"/>
            <a:ext cx="6995614" cy="539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变量生存周期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1735" y="1936931"/>
            <a:ext cx="574330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变量保存在内存中，直到脚本结束或终止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181735" y="2605076"/>
            <a:ext cx="1178288" cy="4951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unset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1717" y="26218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清除变量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181735" y="3352799"/>
            <a:ext cx="1718219" cy="49517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1627" y="3266917"/>
            <a:ext cx="222027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unset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10.3.1  变量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9815" y="3835696"/>
            <a:ext cx="6780530" cy="1689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DATE=`date`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$DATE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nn-NO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Fri Apr 19 19:45:17 </a:t>
            </a:r>
            <a:r>
              <a:rPr lang="nn-NO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CST 2019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1735" y="1375956"/>
            <a:ext cx="2545534" cy="5312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显示变量值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71631" y="1255857"/>
            <a:ext cx="246856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 $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1735" y="1998926"/>
            <a:ext cx="4669868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 $count $header $BUG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1735" y="3098459"/>
            <a:ext cx="2545534" cy="581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变量与命令替换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23586" y="3038574"/>
            <a:ext cx="4801314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将一个命令的输出存入一个变量中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10.3.2  命令行参数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357" y="2793659"/>
            <a:ext cx="7526038" cy="581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myshell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123  b2b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1735" y="1444836"/>
            <a:ext cx="7030448" cy="5066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脚本最多可以读取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个命令行参数存入特殊变量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1735" y="2256166"/>
            <a:ext cx="1883682" cy="50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命令行参数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11838" y="2190498"/>
            <a:ext cx="6107663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用户输入命令时后面跟的数据项，空格分隔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3357" y="3682385"/>
            <a:ext cx="7108826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参数传递给程序，可以改变程序行为或执行顺序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按顺序命令行参数被命名为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…$9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10.3.2  命令行参数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01189" y="1921792"/>
          <a:ext cx="777675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334"/>
                <a:gridCol w="5960420"/>
              </a:tblGrid>
              <a:tr h="375391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47934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$0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脚本文件名，与命令行上输入的脚本文件名一致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5391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$1,$2,…,$9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个到第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个命令行参数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5391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$#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命令行参数的个数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5391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$@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所有命令行参数：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$1$2…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5391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$?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最后一个命令的退出状态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5391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$*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所有命令行参数：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$1$2…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5391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$$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正在执行进程的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ID(PID)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504598" y="1135214"/>
            <a:ext cx="23710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的位置变量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对话气泡: 矩形 5"/>
          <p:cNvSpPr/>
          <p:nvPr/>
        </p:nvSpPr>
        <p:spPr>
          <a:xfrm>
            <a:off x="6520104" y="4493623"/>
            <a:ext cx="2467142" cy="609600"/>
          </a:xfrm>
          <a:prstGeom prst="wedgeRectCallout">
            <a:avLst>
              <a:gd name="adj1" fmla="val -47930"/>
              <a:gd name="adj2" fmla="val 93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$*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将所有的参数认为是一个字段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话气泡: 矩形 6"/>
          <p:cNvSpPr/>
          <p:nvPr/>
        </p:nvSpPr>
        <p:spPr>
          <a:xfrm>
            <a:off x="6226628" y="3429000"/>
            <a:ext cx="1767841" cy="620544"/>
          </a:xfrm>
          <a:prstGeom prst="wedgeRectCallout">
            <a:avLst>
              <a:gd name="adj1" fmla="val -57746"/>
              <a:gd name="adj2" fmla="val 70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每个参数都用一对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""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10.3.2  命令行参数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3716" y="1548338"/>
            <a:ext cx="7962266" cy="4459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 -n  BOX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# skip a line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“The following is output of the $0 script:”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“Total number of command line arguments:$#”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“The first parameter is: $1”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“ The second parameter is: $2”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“This is the list of all parameters: $*”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# skip a line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淘宝网chenying0907出品 6"/>
          <p:cNvSpPr txBox="1"/>
          <p:nvPr/>
        </p:nvSpPr>
        <p:spPr>
          <a:xfrm>
            <a:off x="1223010" y="264160"/>
            <a:ext cx="638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淘宝网chenying0907出品 1"/>
          <p:cNvGrpSpPr/>
          <p:nvPr/>
        </p:nvGrpSpPr>
        <p:grpSpPr>
          <a:xfrm>
            <a:off x="1894671" y="1670685"/>
            <a:ext cx="5337294" cy="688340"/>
            <a:chOff x="5463" y="3075"/>
            <a:chExt cx="8134" cy="1084"/>
          </a:xfrm>
        </p:grpSpPr>
        <p:sp>
          <p:nvSpPr>
            <p:cNvPr id="9" name="圆角淘宝网chenying0907出品 8"/>
            <p:cNvSpPr/>
            <p:nvPr/>
          </p:nvSpPr>
          <p:spPr>
            <a:xfrm>
              <a:off x="5463" y="307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编程语言简介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淘宝网chenying0907出品 9"/>
            <p:cNvSpPr/>
            <p:nvPr/>
          </p:nvSpPr>
          <p:spPr>
            <a:xfrm>
              <a:off x="5775" y="3223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淘宝网chenying0907出品 2"/>
          <p:cNvGrpSpPr/>
          <p:nvPr/>
        </p:nvGrpSpPr>
        <p:grpSpPr>
          <a:xfrm>
            <a:off x="1894671" y="2727960"/>
            <a:ext cx="5337294" cy="688340"/>
            <a:chOff x="5463" y="4740"/>
            <a:chExt cx="8134" cy="1084"/>
          </a:xfrm>
        </p:grpSpPr>
        <p:sp>
          <p:nvSpPr>
            <p:cNvPr id="17" name="圆角淘宝网chenying0907出品 16"/>
            <p:cNvSpPr/>
            <p:nvPr/>
          </p:nvSpPr>
          <p:spPr>
            <a:xfrm>
              <a:off x="5463" y="474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shell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编程的结构和细节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淘宝网chenying0907出品 17"/>
            <p:cNvSpPr/>
            <p:nvPr/>
          </p:nvSpPr>
          <p:spPr>
            <a:xfrm>
              <a:off x="5775" y="4888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淘宝网chenying0907出品 3"/>
          <p:cNvGrpSpPr/>
          <p:nvPr/>
        </p:nvGrpSpPr>
        <p:grpSpPr>
          <a:xfrm>
            <a:off x="1894670" y="3785235"/>
            <a:ext cx="5336639" cy="688340"/>
            <a:chOff x="5463" y="6405"/>
            <a:chExt cx="8134" cy="1084"/>
          </a:xfrm>
        </p:grpSpPr>
        <p:sp>
          <p:nvSpPr>
            <p:cNvPr id="19" name="圆角淘宝网chenying0907出品 18"/>
            <p:cNvSpPr/>
            <p:nvPr/>
          </p:nvSpPr>
          <p:spPr>
            <a:xfrm>
              <a:off x="5463" y="640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shell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编程的变量和流程控制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淘宝网chenying0907出品 19"/>
            <p:cNvSpPr/>
            <p:nvPr/>
          </p:nvSpPr>
          <p:spPr>
            <a:xfrm>
              <a:off x="5775" y="6554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淘宝网chenying0907出品 4"/>
          <p:cNvGrpSpPr/>
          <p:nvPr/>
        </p:nvGrpSpPr>
        <p:grpSpPr>
          <a:xfrm>
            <a:off x="1894671" y="4842510"/>
            <a:ext cx="5337294" cy="688340"/>
            <a:chOff x="5463" y="8070"/>
            <a:chExt cx="8134" cy="1084"/>
          </a:xfrm>
        </p:grpSpPr>
        <p:sp>
          <p:nvSpPr>
            <p:cNvPr id="21" name="圆角淘宝网chenying0907出品 20"/>
            <p:cNvSpPr/>
            <p:nvPr/>
          </p:nvSpPr>
          <p:spPr>
            <a:xfrm>
              <a:off x="5463" y="807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创建、调试和运行</a:t>
              </a:r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</a:t>
              </a:r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淘宝网chenying0907出品 21"/>
            <p:cNvSpPr/>
            <p:nvPr/>
          </p:nvSpPr>
          <p:spPr>
            <a:xfrm>
              <a:off x="5775" y="8219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10.3.2  命令行参数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734" y="808102"/>
            <a:ext cx="7526038" cy="5675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执行实例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following is output of the BOX script: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Total number of command line arguments: 0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first parameter is: 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second parameter is: 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is the list of all parameters: 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BOX IS EMPTY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following is output of the BOX script: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Total number of command line arguments: 2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first parameter is: IS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second parameter is: EMPTY 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is the list of all parameters: IS EMPT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24709" y="1269403"/>
            <a:ext cx="4860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92904" y="1800657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$#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4832058" y="1615991"/>
            <a:ext cx="302003" cy="3693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6174791" y="2072045"/>
            <a:ext cx="302003" cy="3693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433771" y="5068565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52226" y="5495900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59692" y="5865232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$*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14" idx="1"/>
          </p:cNvCxnSpPr>
          <p:nvPr/>
        </p:nvCxnSpPr>
        <p:spPr>
          <a:xfrm flipH="1">
            <a:off x="3972957" y="5268620"/>
            <a:ext cx="460814" cy="1849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1"/>
          </p:cNvCxnSpPr>
          <p:nvPr/>
        </p:nvCxnSpPr>
        <p:spPr>
          <a:xfrm flipH="1">
            <a:off x="4906046" y="5695955"/>
            <a:ext cx="346180" cy="1794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1"/>
          </p:cNvCxnSpPr>
          <p:nvPr/>
        </p:nvCxnSpPr>
        <p:spPr>
          <a:xfrm flipH="1">
            <a:off x="5754028" y="6065287"/>
            <a:ext cx="305664" cy="25599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572000" y="1966790"/>
            <a:ext cx="520117" cy="257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983169" y="4892702"/>
            <a:ext cx="252199" cy="257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flipH="1">
            <a:off x="4565957" y="4460194"/>
            <a:ext cx="568104" cy="257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702654" y="5309211"/>
            <a:ext cx="252199" cy="257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068875" y="5711338"/>
            <a:ext cx="786200" cy="257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746036" y="6097764"/>
            <a:ext cx="991214" cy="271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大括号 35"/>
          <p:cNvSpPr/>
          <p:nvPr/>
        </p:nvSpPr>
        <p:spPr>
          <a:xfrm>
            <a:off x="4924709" y="2785145"/>
            <a:ext cx="209352" cy="1015068"/>
          </a:xfrm>
          <a:prstGeom prst="rightBrac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323307" y="3113041"/>
            <a:ext cx="2392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$*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/>
      <p:bldP spid="15" grpId="0"/>
      <p:bldP spid="16" grpId="0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6" grpId="0" animBg="1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10.3.2  命令行参数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2695" y="2910554"/>
            <a:ext cx="7526038" cy="3351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 One  Two  Three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$1  $2  $3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  Two  Three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 `date`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 $1  $2  $3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Wed Nov 30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1735" y="1093709"/>
            <a:ext cx="711753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命令行参数多于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个之后的被忽略，但可通过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$*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1314994" y="1767840"/>
            <a:ext cx="1045029" cy="4858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3810" y="1623695"/>
            <a:ext cx="65138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给位置变量赋值，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参数依次赋值给位置变量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71631" y="4285659"/>
            <a:ext cx="481215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Wed Nov 30 14:00:52 EDT 2005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49280" y="2359808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71177" y="2359808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98880" y="2359808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>
            <a:endCxn id="12" idx="2"/>
          </p:cNvCxnSpPr>
          <p:nvPr/>
        </p:nvCxnSpPr>
        <p:spPr>
          <a:xfrm flipV="1">
            <a:off x="2543818" y="2821473"/>
            <a:ext cx="278935" cy="252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3315886" y="2797601"/>
            <a:ext cx="278935" cy="252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4093417" y="2784227"/>
            <a:ext cx="278935" cy="252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271177" y="4586077"/>
            <a:ext cx="700454" cy="3255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10.3.2  命令行参数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734" y="3845244"/>
            <a:ext cx="6925946" cy="1689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xyz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$HOME/keep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xyz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cat  -n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svi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1735" y="1323704"/>
            <a:ext cx="6925945" cy="5399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参数变量应用实例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1734" y="1982709"/>
            <a:ext cx="6925946" cy="113505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编写脚本，将当前目录下指定文件保存到用户主目录下的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keep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目录中，然后调用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编辑该文件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1734" y="3148172"/>
            <a:ext cx="295465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实现目标的命令序列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10.3.2  命令行参数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734" y="3668657"/>
            <a:ext cx="7526038" cy="279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DIR=$HOME/keep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 $1 $DIR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 $1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 0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svi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xyz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1735" y="1323704"/>
            <a:ext cx="6925945" cy="5399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参数变量应用实例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1734" y="1982709"/>
            <a:ext cx="6925946" cy="113505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编写脚本文件，将当前目录下指定文件保存到用户主目录下的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keep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目录中，然后调用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编辑该文件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1735" y="3148330"/>
            <a:ext cx="231711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 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svi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10.3.2  命令行参数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0253" y="2238544"/>
            <a:ext cx="7526038" cy="1884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当前目录没有文件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xyz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cp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无法找到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xyz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文件，然后调用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编辑新文件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xyz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用户不指定文件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cp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命令执行失败，然后不带文件名调用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1735" y="1376127"/>
            <a:ext cx="7065972" cy="5636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脚本执行中两种可能出错情况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7052650" y="2381056"/>
            <a:ext cx="172015" cy="174210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83609" y="2540632"/>
            <a:ext cx="1461054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命令调用失败，需要识别错误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1735" y="4553893"/>
            <a:ext cx="7065972" cy="624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解决问题，需要使用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语言的其他命令和结构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10.3.2  命令行参数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8309" y="2833734"/>
            <a:ext cx="7526038" cy="3351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是退出状态，也称返回码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没有提供返回码，使用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执行最后一条命令的退出值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为与其他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命令完成时返回一个退出状态，保持一致，编写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脚本，返回给父进程一个退出状态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1735" y="1367074"/>
            <a:ext cx="1579572" cy="536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24269" y="1388565"/>
            <a:ext cx="517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内部命令，立即终止程序运行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1735" y="2100404"/>
            <a:ext cx="1579572" cy="53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31816" y="2129273"/>
            <a:ext cx="5178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exit  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10.3.3  条件和测试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1478" y="3090817"/>
            <a:ext cx="7526038" cy="3351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if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[  condition  ]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then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commands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…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last-command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淘宝网chenying0907出品 21"/>
          <p:cNvSpPr/>
          <p:nvPr/>
        </p:nvSpPr>
        <p:spPr>
          <a:xfrm>
            <a:off x="1181735" y="3053051"/>
            <a:ext cx="7047864" cy="3465444"/>
          </a:xfrm>
          <a:prstGeom prst="round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话气泡: 圆角矩形 7"/>
          <p:cNvSpPr/>
          <p:nvPr/>
        </p:nvSpPr>
        <p:spPr>
          <a:xfrm>
            <a:off x="5446964" y="3570048"/>
            <a:ext cx="2945597" cy="637637"/>
          </a:xfrm>
          <a:prstGeom prst="wedgeRoundRectCallout">
            <a:avLst>
              <a:gd name="adj1" fmla="val -79932"/>
              <a:gd name="adj2" fmla="val -44651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条件前后必须加空格！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1735" y="993197"/>
            <a:ext cx="7047865" cy="563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条件控制结构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6141" y="1499728"/>
            <a:ext cx="770876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某命令的执行依赖于另外命令执行的结果（返回值）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81735" y="2509456"/>
            <a:ext cx="2109315" cy="4359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if-then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1735" y="2024905"/>
            <a:ext cx="5863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语句为检验某个条件真假提供了一种机制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7299" y="2023647"/>
            <a:ext cx="5900217" cy="1124309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V="1">
            <a:off x="2860754" y="3053051"/>
            <a:ext cx="286545" cy="205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10.3.3  条件和测试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淘宝网chenying0907出品 21"/>
          <p:cNvSpPr/>
          <p:nvPr/>
        </p:nvSpPr>
        <p:spPr>
          <a:xfrm>
            <a:off x="1181734" y="1929377"/>
            <a:ext cx="7042599" cy="4516689"/>
          </a:xfrm>
          <a:prstGeom prst="round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81734" y="1240325"/>
            <a:ext cx="7042599" cy="5251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语句为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svi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的输出添加一些控制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7233" y="2284371"/>
            <a:ext cx="5250935" cy="33333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12018" y="5781626"/>
            <a:ext cx="3030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svi2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10.3.3  条件和测试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735" y="1839286"/>
            <a:ext cx="7526038" cy="465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[  condition  ]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	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then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	      commands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	      …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last-true-command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	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false-command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…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last-false-</a:t>
            </a:r>
            <a:r>
              <a:rPr lang="en-US" altLang="zh-CN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comand</a:t>
            </a:r>
            <a:endParaRPr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淘宝网chenying0907出品 21"/>
          <p:cNvSpPr/>
          <p:nvPr/>
        </p:nvSpPr>
        <p:spPr>
          <a:xfrm>
            <a:off x="1266739" y="1839286"/>
            <a:ext cx="6073628" cy="4639086"/>
          </a:xfrm>
          <a:prstGeom prst="round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81735" y="1001546"/>
            <a:ext cx="2684871" cy="5810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if-then-else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44436" y="978062"/>
            <a:ext cx="4250333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在条件为假时，执行相应命令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10.3.3  条件和测试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6228" y="1438946"/>
            <a:ext cx="2608530" cy="7009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svi3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228" y="2454272"/>
            <a:ext cx="8281052" cy="3106220"/>
          </a:xfrm>
          <a:prstGeom prst="rect">
            <a:avLst/>
          </a:prstGeom>
        </p:spPr>
      </p:pic>
      <p:sp>
        <p:nvSpPr>
          <p:cNvPr id="6" name="对话气泡: 矩形 5"/>
          <p:cNvSpPr/>
          <p:nvPr/>
        </p:nvSpPr>
        <p:spPr>
          <a:xfrm>
            <a:off x="2844460" y="2857431"/>
            <a:ext cx="2067174" cy="562199"/>
          </a:xfrm>
          <a:prstGeom prst="wedgeRectCallout">
            <a:avLst>
              <a:gd name="adj1" fmla="val -97596"/>
              <a:gd name="adj2" fmla="val 6369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指定文件不存在，还会出错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  UNIX shell编程语言简介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54947" y="4325725"/>
            <a:ext cx="5933167" cy="1422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一个文本文件，包含一系列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脚本，命令依次交给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执行，一次一条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所有命令执行完毕或出错，脚本停止执行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4034" y="1297577"/>
            <a:ext cx="6905897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是一种可用于编程的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命令语言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54034" y="1891223"/>
            <a:ext cx="690589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程序易于编写、修改和调试，无需编译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54034" y="2666777"/>
            <a:ext cx="6905896" cy="58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的程序文件称为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54034" y="3334700"/>
            <a:ext cx="4467497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脚本或脚本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254034" y="4499448"/>
            <a:ext cx="1326334" cy="113499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10.3.3  条件和测试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6739" y="1502229"/>
            <a:ext cx="7526038" cy="5139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	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[  condition_1  ]</a:t>
            </a:r>
            <a:endParaRPr lang="en-US" altLang="zh-CN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	</a:t>
            </a:r>
            <a:r>
              <a:rPr lang="en-US" altLang="zh-CN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then</a:t>
            </a:r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	         commands_1</a:t>
            </a:r>
            <a:endParaRPr lang="en-US" altLang="zh-CN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 condition_2 ]</a:t>
            </a:r>
            <a:endParaRPr lang="en-US" altLang="zh-CN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then</a:t>
            </a:r>
            <a:endParaRPr lang="en-US" altLang="zh-CN" sz="2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commands_2</a:t>
            </a:r>
            <a:endParaRPr lang="en-US" altLang="zh-CN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[ condition_3 ]</a:t>
            </a:r>
            <a:endParaRPr lang="en-US" altLang="zh-CN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then</a:t>
            </a:r>
            <a:endParaRPr lang="en-US" altLang="zh-CN" sz="2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commands_3</a:t>
            </a:r>
            <a:endParaRPr lang="en-US" altLang="zh-CN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…</a:t>
            </a:r>
            <a:endParaRPr lang="en-US" altLang="zh-CN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…</a:t>
            </a:r>
            <a:endParaRPr lang="en-US" altLang="zh-CN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	</a:t>
            </a:r>
            <a:r>
              <a:rPr lang="en-US" altLang="zh-CN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endParaRPr lang="en-US" altLang="zh-CN" sz="2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en-US" altLang="zh-CN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commands_n</a:t>
            </a:r>
            <a:endParaRPr lang="en-US" altLang="zh-CN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fi</a:t>
            </a:r>
            <a:endParaRPr lang="en-US" altLang="zh-CN" sz="2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淘宝网chenying0907出品 21"/>
          <p:cNvSpPr/>
          <p:nvPr/>
        </p:nvSpPr>
        <p:spPr>
          <a:xfrm>
            <a:off x="1194664" y="1850563"/>
            <a:ext cx="6758681" cy="4662645"/>
          </a:xfrm>
          <a:prstGeom prst="round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88229" y="978062"/>
            <a:ext cx="535577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if-then-else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结构，可使用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1736" y="1106366"/>
            <a:ext cx="2519407" cy="5810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if-then-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70847" y="2814916"/>
            <a:ext cx="3173506" cy="104887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70847" y="3899647"/>
            <a:ext cx="3173506" cy="165847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10.3.3  条件和测试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60134" y="1260026"/>
            <a:ext cx="2353626" cy="4603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greetings1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91584" y="1260026"/>
            <a:ext cx="5399500" cy="4603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根据一天的不同时间显示不同的问候语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135" y="1848084"/>
            <a:ext cx="7830950" cy="450493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372485" y="2121535"/>
            <a:ext cx="2317115" cy="441960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对话气泡: 矩形 3"/>
          <p:cNvSpPr/>
          <p:nvPr/>
        </p:nvSpPr>
        <p:spPr>
          <a:xfrm>
            <a:off x="2934150" y="1855533"/>
            <a:ext cx="1084729" cy="230572"/>
          </a:xfrm>
          <a:prstGeom prst="wedgeRectCallout">
            <a:avLst>
              <a:gd name="adj1" fmla="val -45346"/>
              <a:gd name="adj2" fmla="val 1123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10:24:02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10.3.3  条件和测试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405" y="1734711"/>
            <a:ext cx="7821038" cy="48075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6200" y="1230914"/>
            <a:ext cx="23536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greetings2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67650" y="1230914"/>
            <a:ext cx="5399500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命令选项，输出小时字段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话气泡: 圆角矩形 7"/>
          <p:cNvSpPr/>
          <p:nvPr/>
        </p:nvSpPr>
        <p:spPr>
          <a:xfrm>
            <a:off x="3717607" y="1764075"/>
            <a:ext cx="3889423" cy="627155"/>
          </a:xfrm>
          <a:prstGeom prst="wedgeRoundRectCallout">
            <a:avLst>
              <a:gd name="adj1" fmla="val -61885"/>
              <a:gd name="adj2" fmla="val 38991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在参数的开始位置输入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，其后紧跟字段描述符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%H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%M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10.3.3  条件和测试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5161" y="1865158"/>
            <a:ext cx="7526038" cy="1135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真返回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，假返回非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condition ]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命令的一种特殊写法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5161" y="1196502"/>
            <a:ext cx="1361579" cy="5447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60460" y="1098430"/>
            <a:ext cx="6393893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内部命令，它计算作为其参数的表达式的真假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2688" y="3000212"/>
            <a:ext cx="5972783" cy="35058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10.3.3  条件和测试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81735" y="1838399"/>
            <a:ext cx="7526038" cy="1031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 test  “$variable”= value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 [“$variable”= value  ]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1735" y="1280161"/>
            <a:ext cx="3050631" cy="5312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方括号调用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2663" y="1280161"/>
            <a:ext cx="3390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上下 3"/>
          <p:cNvSpPr/>
          <p:nvPr/>
        </p:nvSpPr>
        <p:spPr>
          <a:xfrm>
            <a:off x="5695407" y="2080741"/>
            <a:ext cx="217714" cy="68468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81735" y="3071465"/>
            <a:ext cx="7526038" cy="56000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命令可以进行多种判断：数值、字符串和文件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1735" y="3814349"/>
            <a:ext cx="7526038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的参数中可以用逻辑运算符组合比较表达式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333208" y="4491887"/>
            <a:ext cx="52469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]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81735" y="4554583"/>
            <a:ext cx="2005602" cy="5660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  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81735" y="5577839"/>
            <a:ext cx="2005602" cy="5660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27121" y="534234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-a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-o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10.3.4  不同类型的判断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02476" y="2150382"/>
            <a:ext cx="4824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12.5 test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命令的数值判断操作符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55610" y="2743454"/>
          <a:ext cx="724825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61"/>
                <a:gridCol w="2499360"/>
                <a:gridCol w="3596733"/>
              </a:tblGrid>
              <a:tr h="410844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-eq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num1 –eq num2 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num1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num2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是否相等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-ne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num1 –ne num2 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num1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num2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是否不相等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num1 –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num2 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num1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是否大于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num1 –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num2 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num1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是否大于等于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num1 –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num2 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num1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是否小于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-le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 –le num2 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num1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是否小于或等于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num2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004567" y="1215944"/>
            <a:ext cx="5220340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命令可以判断（比较）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个整数值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1735" y="1341120"/>
            <a:ext cx="1631134" cy="4589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数值比较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10.3.4  不同类型的判断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94107" y="1545081"/>
            <a:ext cx="6762343" cy="58105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个整数作为输入，然后显示最大的数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908" y="1545081"/>
            <a:ext cx="2101177" cy="5810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largest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21" y="2319005"/>
            <a:ext cx="9066179" cy="3718045"/>
          </a:xfrm>
          <a:prstGeom prst="rect">
            <a:avLst/>
          </a:prstGeom>
        </p:spPr>
      </p:pic>
      <p:sp>
        <p:nvSpPr>
          <p:cNvPr id="4" name="对话气泡: 矩形 3"/>
          <p:cNvSpPr/>
          <p:nvPr/>
        </p:nvSpPr>
        <p:spPr>
          <a:xfrm>
            <a:off x="2002971" y="2115442"/>
            <a:ext cx="2101177" cy="407126"/>
          </a:xfrm>
          <a:prstGeom prst="wedgeRectCallout">
            <a:avLst>
              <a:gd name="adj1" fmla="val -55965"/>
              <a:gd name="adj2" fmla="val 8974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先取值，再比较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10.3.4  不同类型的判断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28043" y="2561520"/>
            <a:ext cx="37693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命令字符串比较操作符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49312" y="3272744"/>
          <a:ext cx="81766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091"/>
                <a:gridCol w="2801345"/>
                <a:gridCol w="4206239"/>
              </a:tblGrid>
              <a:tr h="410844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94607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string1 = string2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string1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是否与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string2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相同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!=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string1 != string2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string1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是否与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string2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不相同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-n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-n  string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是否包含字符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长度非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-z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-z  string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是否为空串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长度为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0)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129091" y="1338857"/>
            <a:ext cx="584070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个字符串进行检测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6731" y="1467580"/>
            <a:ext cx="2533520" cy="581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字符串检测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10.3.4  不同类型的判断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PA-文本框 12"/>
          <p:cNvSpPr txBox="1"/>
          <p:nvPr>
            <p:custDataLst>
              <p:tags r:id="rId1"/>
            </p:custDataLst>
          </p:nvPr>
        </p:nvSpPr>
        <p:spPr>
          <a:xfrm>
            <a:off x="1181735" y="2013221"/>
            <a:ext cx="7526038" cy="4454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STRING=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 -z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“$STRING”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$?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0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STRING=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 –z “$STRING”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$?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1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 -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n“$STRING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$?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0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1735" y="1314994"/>
            <a:ext cx="6844937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字符串检测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-z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话气泡: 矩形 7"/>
          <p:cNvSpPr/>
          <p:nvPr/>
        </p:nvSpPr>
        <p:spPr>
          <a:xfrm>
            <a:off x="4084322" y="1993911"/>
            <a:ext cx="1872342" cy="523220"/>
          </a:xfrm>
          <a:prstGeom prst="wedgeRectCallout">
            <a:avLst>
              <a:gd name="adj1" fmla="val -60143"/>
              <a:gd name="adj2" fmla="val 5750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必须加引号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对话气泡: 矩形 8"/>
          <p:cNvSpPr/>
          <p:nvPr/>
        </p:nvSpPr>
        <p:spPr>
          <a:xfrm>
            <a:off x="4084322" y="2978331"/>
            <a:ext cx="1872342" cy="450669"/>
          </a:xfrm>
          <a:prstGeom prst="wedgeRectCallout">
            <a:avLst>
              <a:gd name="adj1" fmla="val -20368"/>
              <a:gd name="adj2" fmla="val 4897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为真；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为假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10.3.4  不同类型的判断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81735" y="1844421"/>
            <a:ext cx="7526038" cy="4654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DATE1=`date`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DATE2=`date`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test “$DATE1”= “$DATE2”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&gt;then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&gt;echo “STOP! The computer clock is dead!”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&gt;else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&gt;echo “Everything is fine.”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&gt;fi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Everything is fine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1735" y="1271451"/>
            <a:ext cx="6978196" cy="57297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中进行字符串比较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对话气泡: 矩形 2"/>
          <p:cNvSpPr/>
          <p:nvPr/>
        </p:nvSpPr>
        <p:spPr>
          <a:xfrm>
            <a:off x="4188823" y="2130906"/>
            <a:ext cx="2629988" cy="572970"/>
          </a:xfrm>
          <a:prstGeom prst="wedgeRectCallout">
            <a:avLst>
              <a:gd name="adj1" fmla="val -57889"/>
              <a:gd name="adj2" fmla="val 1014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等号左右必须有空格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13954"/>
            <a:ext cx="55797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10.1.1  编写一个简单脚本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735" y="2582763"/>
            <a:ext cx="6780530" cy="3905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 |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-l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won(Who is On)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 -n won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#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# won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# Display # of users currently logged in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who |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1735" y="1285245"/>
            <a:ext cx="6682105" cy="5399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一个简单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7207" y="1913441"/>
            <a:ext cx="6736633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显示系统中当前登录用户的人数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话气泡: 矩形 6"/>
          <p:cNvSpPr/>
          <p:nvPr/>
        </p:nvSpPr>
        <p:spPr>
          <a:xfrm>
            <a:off x="3492137" y="3686559"/>
            <a:ext cx="3364863" cy="612433"/>
          </a:xfrm>
          <a:prstGeom prst="wedgeRectCallout">
            <a:avLst>
              <a:gd name="adj1" fmla="val -78688"/>
              <a:gd name="adj2" fmla="val 11084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表示之后是注释文档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10.3.4  不同类型的判断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75979" y="2539118"/>
            <a:ext cx="34645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命令文件检测操作符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81735" y="3239984"/>
          <a:ext cx="7518128" cy="2392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494"/>
                <a:gridCol w="1776548"/>
                <a:gridCol w="4659086"/>
              </a:tblGrid>
              <a:tr h="41084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-r  filename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filename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是否存在并且可读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-w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-w  filename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filename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是否存在并且可写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-s  filename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filename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是否存在并且长度非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-f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-f  filename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filename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是否存在并且是普通文件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-d  filename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filename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是否存在并且是一个目录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129091" y="1366237"/>
            <a:ext cx="5962530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可以检测文件属性、长度、类型、权限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1735" y="1467580"/>
            <a:ext cx="1918516" cy="581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文件检测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10.3.4  不同类型的判断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66481" y="2239514"/>
            <a:ext cx="7526038" cy="4454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FILE=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test  -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r“$FILE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&gt;then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&gt;echo “READABLE”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test  -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w“$FILE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&gt;then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&gt;echo  “WRITABLE”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&gt;else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&gt;echo “Read and Write Access Denied”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&gt;fi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READABLE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99360" y="1156766"/>
            <a:ext cx="6058323" cy="113505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用户有一个名为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的文件，权限为只读，输入以下命令，查看输出结果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1736" y="1156766"/>
            <a:ext cx="1186995" cy="11350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10.3.4  不同类型的判断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5378" y="1288126"/>
            <a:ext cx="5526293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检测指定文件是否存在，存在时，执行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0123" y="1288126"/>
            <a:ext cx="1163971" cy="830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svi4.sh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2345401"/>
            <a:ext cx="7009936" cy="41437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10.4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81735" y="2230565"/>
            <a:ext cx="7526038" cy="421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x=10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$x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x=$x+1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$x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10+1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1735" y="1245139"/>
            <a:ext cx="7115959" cy="6128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没有提供内部运算符进行算术运算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10.4.1  算术运算:expr命令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81735" y="3573030"/>
            <a:ext cx="7710596" cy="2777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 1 + 2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  1+1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1+1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  6 - 15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-9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  2.4  -  1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expr:nonnumeric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argument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54488" y="1053800"/>
            <a:ext cx="658951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提供算术运算功能，对数字和非数字字符串进行计算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将参数作为表达式，计算表达式值输出到标准输出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1735" y="1308098"/>
            <a:ext cx="1234294" cy="5468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对话气泡: 矩形 15"/>
          <p:cNvSpPr/>
          <p:nvPr/>
        </p:nvSpPr>
        <p:spPr>
          <a:xfrm>
            <a:off x="2970627" y="5134058"/>
            <a:ext cx="2239056" cy="400110"/>
          </a:xfrm>
          <a:prstGeom prst="wedgeRectCallout">
            <a:avLst>
              <a:gd name="adj1" fmla="val -60116"/>
              <a:gd name="adj2" fmla="val 99501"/>
            </a:avLst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参数只能是整数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对话气泡: 矩形 16"/>
          <p:cNvSpPr/>
          <p:nvPr/>
        </p:nvSpPr>
        <p:spPr>
          <a:xfrm>
            <a:off x="2970627" y="3837232"/>
            <a:ext cx="2239056" cy="400110"/>
          </a:xfrm>
          <a:prstGeom prst="wedgeRectCallout">
            <a:avLst>
              <a:gd name="adj1" fmla="val -66339"/>
              <a:gd name="adj2" fmla="val 82088"/>
            </a:avLst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符号左右要有空格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1735" y="2281646"/>
            <a:ext cx="7161076" cy="546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1735" y="2964654"/>
            <a:ext cx="71610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      -          \*           /          \%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10.4.1  算术运算:expr命令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22669" y="1712804"/>
            <a:ext cx="7710596" cy="2454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 10  /  2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 10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\*  2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  10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\%  3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1735" y="1205609"/>
            <a:ext cx="1234294" cy="5468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11452" y="1039300"/>
            <a:ext cx="203132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除、乘、取余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22669" y="4840110"/>
            <a:ext cx="4572000" cy="16537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x=10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x=`expr $x + 1`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echo $x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11452" y="4228147"/>
            <a:ext cx="3009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变量相加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255758" y="4172390"/>
            <a:ext cx="1234294" cy="5468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对话气泡: 矩形 3"/>
          <p:cNvSpPr/>
          <p:nvPr/>
        </p:nvSpPr>
        <p:spPr>
          <a:xfrm>
            <a:off x="3309257" y="2150639"/>
            <a:ext cx="2551612" cy="400110"/>
          </a:xfrm>
          <a:prstGeom prst="wedgeRectCallout">
            <a:avLst>
              <a:gd name="adj1" fmla="val -67138"/>
              <a:gd name="adj2" fmla="val 51862"/>
            </a:avLst>
          </a:prstGeom>
          <a:solidFill>
            <a:schemeClr val="bg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\*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中的乘号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对话气泡: 矩形 13"/>
          <p:cNvSpPr/>
          <p:nvPr/>
        </p:nvSpPr>
        <p:spPr>
          <a:xfrm>
            <a:off x="3309256" y="2997777"/>
            <a:ext cx="2944223" cy="400110"/>
          </a:xfrm>
          <a:prstGeom prst="wedgeRectCallout">
            <a:avLst>
              <a:gd name="adj1" fmla="val -67138"/>
              <a:gd name="adj2" fmla="val 51862"/>
            </a:avLst>
          </a:prstGeom>
          <a:solidFill>
            <a:schemeClr val="bg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中的取余符号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对话气泡: 矩形 10"/>
          <p:cNvSpPr/>
          <p:nvPr/>
        </p:nvSpPr>
        <p:spPr>
          <a:xfrm>
            <a:off x="3769860" y="4840110"/>
            <a:ext cx="2311353" cy="707886"/>
          </a:xfrm>
          <a:prstGeom prst="wedgeRectCallout">
            <a:avLst>
              <a:gd name="adj1" fmla="val -63370"/>
              <a:gd name="adj2" fmla="val 45711"/>
            </a:avLst>
          </a:prstGeom>
          <a:solidFill>
            <a:schemeClr val="bg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中使用变量，需要使用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取值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4" grpId="0" animBg="1"/>
      <p:bldP spid="14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10.4.1  算术运算:expr命令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44540" y="3880507"/>
            <a:ext cx="7710596" cy="2708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  expr Gabe = Gabe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 10  \&lt;  20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  10  \&gt; 20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   6  \&gt;  A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98177" y="3997094"/>
            <a:ext cx="2646760" cy="400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符号左右要有空格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98177" y="4773236"/>
            <a:ext cx="2518563" cy="6771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中有特殊含义，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1734" y="1209135"/>
            <a:ext cx="7108826" cy="4963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关系运算符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1734" y="1705521"/>
            <a:ext cx="7108826" cy="966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提供用于数字和非数字的关系运算符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数字进行数字比较；非数字比较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1181734" y="2742353"/>
            <a:ext cx="186626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关系运算符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78628" y="2786732"/>
            <a:ext cx="5111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   !=    &lt;   &lt;=    &gt;    &gt;=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1734" y="3444143"/>
            <a:ext cx="7108825" cy="5016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比较结果为真，显示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，否则显示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98177" y="5855931"/>
            <a:ext cx="2646760" cy="400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右大括号 11"/>
          <p:cNvSpPr/>
          <p:nvPr/>
        </p:nvSpPr>
        <p:spPr>
          <a:xfrm>
            <a:off x="3607662" y="4773236"/>
            <a:ext cx="219890" cy="78283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8" grpId="0" animBg="1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10.4.2  算术运算:let命令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72709" y="2086373"/>
            <a:ext cx="6943680" cy="3905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x=100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 x=x+1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 $x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 y=x*2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$y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1735" y="1280160"/>
            <a:ext cx="108249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47108" y="1280160"/>
            <a:ext cx="577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进行整数计算：加、减、乘、除、取余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42748" y="1772195"/>
            <a:ext cx="577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、*  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对话气泡: 矩形 2"/>
          <p:cNvSpPr/>
          <p:nvPr/>
        </p:nvSpPr>
        <p:spPr>
          <a:xfrm>
            <a:off x="3439887" y="2300605"/>
            <a:ext cx="2664821" cy="707886"/>
          </a:xfrm>
          <a:prstGeom prst="wedgeRectCallout">
            <a:avLst>
              <a:gd name="adj1" fmla="val -64327"/>
              <a:gd name="adj2" fmla="val 40540"/>
            </a:avLst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左右无空格，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计算符号左右无空格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话气泡: 矩形 7"/>
          <p:cNvSpPr/>
          <p:nvPr/>
        </p:nvSpPr>
        <p:spPr>
          <a:xfrm>
            <a:off x="3439886" y="3075057"/>
            <a:ext cx="2664821" cy="707886"/>
          </a:xfrm>
          <a:prstGeom prst="wedgeRectCallout">
            <a:avLst>
              <a:gd name="adj1" fmla="val -74785"/>
              <a:gd name="adj2" fmla="val -39424"/>
            </a:avLst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变量直接使用，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无需取值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735" y="3498573"/>
            <a:ext cx="7526038" cy="2854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for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  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list-of-value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commands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…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last-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comand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done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淘宝网chenying0907出品 21"/>
          <p:cNvSpPr/>
          <p:nvPr/>
        </p:nvSpPr>
        <p:spPr>
          <a:xfrm>
            <a:off x="1283515" y="3246539"/>
            <a:ext cx="4874004" cy="3238151"/>
          </a:xfrm>
          <a:prstGeom prst="round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左弧形 19"/>
          <p:cNvSpPr/>
          <p:nvPr/>
        </p:nvSpPr>
        <p:spPr>
          <a:xfrm>
            <a:off x="1979801" y="4840448"/>
            <a:ext cx="260059" cy="931178"/>
          </a:xfrm>
          <a:prstGeom prst="curved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箭头: 右弧形 20"/>
          <p:cNvSpPr/>
          <p:nvPr/>
        </p:nvSpPr>
        <p:spPr>
          <a:xfrm flipV="1">
            <a:off x="3603071" y="3741490"/>
            <a:ext cx="117446" cy="343948"/>
          </a:xfrm>
          <a:prstGeom prst="curved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右弧形 21"/>
          <p:cNvSpPr/>
          <p:nvPr/>
        </p:nvSpPr>
        <p:spPr>
          <a:xfrm flipV="1">
            <a:off x="3905075" y="4211273"/>
            <a:ext cx="251114" cy="1560353"/>
          </a:xfrm>
          <a:prstGeom prst="curved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06284" y="1219202"/>
            <a:ext cx="6827522" cy="5399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循环结构重复执行一系列语句或命令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66520" y="1869311"/>
            <a:ext cx="4651057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until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06283" y="1889760"/>
            <a:ext cx="2849906" cy="53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三种循环结构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06283" y="2567270"/>
            <a:ext cx="1471751" cy="5399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98303" y="2492280"/>
            <a:ext cx="187737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for-in-done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75676" y="2492261"/>
            <a:ext cx="387798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按指定次数执行一系列命令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10.5.1 for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循环：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for-in-done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99885" y="3463324"/>
            <a:ext cx="7710596" cy="3134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 count  in  1  2  3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&gt;do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&gt;echo “In the loop for $count times”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&gt;done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the loop for 1 times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the loop for 2 times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the loop for 3 times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4" y="1200309"/>
            <a:ext cx="4714940" cy="1551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65997" y="2887086"/>
            <a:ext cx="4730677" cy="5337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for_in_done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10.1.2  执行脚本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4033" y="3998435"/>
            <a:ext cx="6780530" cy="1689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won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ksh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won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 won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1735" y="1332411"/>
            <a:ext cx="681010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执行脚本的两种方式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9051" y="1967903"/>
            <a:ext cx="4572000" cy="11350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使脚本转变成可执行文件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60850" y="3343910"/>
            <a:ext cx="269049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脚本名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254033" y="3291840"/>
            <a:ext cx="2569029" cy="566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命令执行脚本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对话气泡: 矩形 8"/>
          <p:cNvSpPr/>
          <p:nvPr/>
        </p:nvSpPr>
        <p:spPr>
          <a:xfrm>
            <a:off x="5103223" y="2546100"/>
            <a:ext cx="2120356" cy="523220"/>
          </a:xfrm>
          <a:prstGeom prst="wedgeRectCallout">
            <a:avLst>
              <a:gd name="adj1" fmla="val -70042"/>
              <a:gd name="adj2" fmla="val 13076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任何一个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81735" y="5843451"/>
            <a:ext cx="2641327" cy="5660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方法实质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57213" y="5895646"/>
            <a:ext cx="44478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启动一个新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运行脚本程序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1917939"/>
            <a:ext cx="6937472" cy="2726952"/>
          </a:xfrm>
          <a:prstGeom prst="rect">
            <a:avLst/>
          </a:prstGeom>
        </p:spPr>
      </p:pic>
      <p:sp>
        <p:nvSpPr>
          <p:cNvPr id="5" name="淘宝网chenying0907出品 4"/>
          <p:cNvSpPr txBox="1"/>
          <p:nvPr/>
        </p:nvSpPr>
        <p:spPr>
          <a:xfrm>
            <a:off x="1181735" y="259715"/>
            <a:ext cx="5071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10.5.1 for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循环：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for-in-done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94649" y="4644891"/>
            <a:ext cx="7116676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微软雅黑" panose="020B0503020204020204" pitchFamily="34" charset="-122"/>
              <a:buChar char="$"/>
            </a:pP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slp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 the name of the files(s)&gt;&gt;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微软雅黑" panose="020B0503020204020204" pitchFamily="34" charset="-122"/>
              <a:buChar char="$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pfile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Filename :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Printed:Mon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Dec 5 12:01:35 EST 2018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1735" y="1243012"/>
            <a:ext cx="1594661" cy="4905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slp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60539" y="1199122"/>
            <a:ext cx="6014519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将用户将要打印文件名字和时间保存在文件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pfile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对话气泡: 矩形 13"/>
          <p:cNvSpPr/>
          <p:nvPr/>
        </p:nvSpPr>
        <p:spPr>
          <a:xfrm>
            <a:off x="3647529" y="1986111"/>
            <a:ext cx="2440828" cy="400110"/>
          </a:xfrm>
          <a:prstGeom prst="wedgeRectCallout">
            <a:avLst>
              <a:gd name="adj1" fmla="val -53937"/>
              <a:gd name="adj2" fmla="val 77980"/>
            </a:avLst>
          </a:prstGeom>
          <a:solidFill>
            <a:schemeClr val="bg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可输入多个文件名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对话气泡: 矩形 15"/>
          <p:cNvSpPr/>
          <p:nvPr/>
        </p:nvSpPr>
        <p:spPr>
          <a:xfrm>
            <a:off x="4778222" y="2565857"/>
            <a:ext cx="2136028" cy="400110"/>
          </a:xfrm>
          <a:prstGeom prst="wedgeRectCallout">
            <a:avLst>
              <a:gd name="adj1" fmla="val -68768"/>
              <a:gd name="adj2" fmla="val 32274"/>
            </a:avLst>
          </a:prstGeom>
          <a:solidFill>
            <a:schemeClr val="bg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ile1  file2 file3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对话气泡: 矩形 16"/>
          <p:cNvSpPr/>
          <p:nvPr/>
        </p:nvSpPr>
        <p:spPr>
          <a:xfrm>
            <a:off x="3503986" y="3485399"/>
            <a:ext cx="1921454" cy="400110"/>
          </a:xfrm>
          <a:prstGeom prst="wedgeRectCallout">
            <a:avLst>
              <a:gd name="adj1" fmla="val -83854"/>
              <a:gd name="adj2" fmla="val -24317"/>
            </a:avLst>
          </a:prstGeom>
          <a:solidFill>
            <a:schemeClr val="bg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打印文件命令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8230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10.5.2  while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while-do-done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735" y="2555628"/>
            <a:ext cx="7526038" cy="3795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condition ]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do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commands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…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last-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comand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done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淘宝网chenying0907出品 21"/>
          <p:cNvSpPr/>
          <p:nvPr/>
        </p:nvSpPr>
        <p:spPr>
          <a:xfrm>
            <a:off x="1224791" y="2743628"/>
            <a:ext cx="5245677" cy="3404621"/>
          </a:xfrm>
          <a:prstGeom prst="round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左弧形 19"/>
          <p:cNvSpPr/>
          <p:nvPr/>
        </p:nvSpPr>
        <p:spPr>
          <a:xfrm>
            <a:off x="1550446" y="4254414"/>
            <a:ext cx="260059" cy="1231985"/>
          </a:xfrm>
          <a:prstGeom prst="curvedRightArrow">
            <a:avLst>
              <a:gd name="adj1" fmla="val 25000"/>
              <a:gd name="adj2" fmla="val 50000"/>
              <a:gd name="adj3" fmla="val 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右弧形 21"/>
          <p:cNvSpPr/>
          <p:nvPr/>
        </p:nvSpPr>
        <p:spPr>
          <a:xfrm flipV="1">
            <a:off x="4693640" y="3625240"/>
            <a:ext cx="251114" cy="1560353"/>
          </a:xfrm>
          <a:prstGeom prst="curved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3068" y="1295816"/>
            <a:ext cx="1692020" cy="5399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33137" y="1157512"/>
            <a:ext cx="243584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while-do-done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34750" y="2003736"/>
            <a:ext cx="5997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只要循环条件为真（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）就继续循环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604118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10.5.2  while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while-do-done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90123" y="3699369"/>
            <a:ext cx="7710596" cy="2862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微软雅黑" panose="020B0503020204020204" pitchFamily="34" charset="-122"/>
              <a:buChar char="$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carryon=Y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微软雅黑" panose="020B0503020204020204" pitchFamily="34" charset="-122"/>
              <a:buChar char="$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[ $carryon = Y ]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do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echo  "I do the job as long as you type Y:\b\c"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read  carryon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done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do the job as long as you type Y: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do the job as long as you type Y: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 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414" y="1271451"/>
            <a:ext cx="6390222" cy="23930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81735" y="801189"/>
            <a:ext cx="6390222" cy="461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carryon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604118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10.5.2  while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while-do-done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1735" y="829780"/>
            <a:ext cx="2292985" cy="461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counter1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86639" y="725756"/>
            <a:ext cx="243584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显示数字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1734" y="3655619"/>
            <a:ext cx="2292985" cy="461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counter2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6" y="1336193"/>
            <a:ext cx="4957808" cy="2178116"/>
          </a:xfrm>
          <a:prstGeom prst="rect">
            <a:avLst/>
          </a:prstGeom>
        </p:spPr>
      </p:pic>
      <p:sp>
        <p:nvSpPr>
          <p:cNvPr id="12" name="对话气泡: 矩形 11"/>
          <p:cNvSpPr/>
          <p:nvPr/>
        </p:nvSpPr>
        <p:spPr>
          <a:xfrm>
            <a:off x="6485642" y="2236735"/>
            <a:ext cx="1895913" cy="707886"/>
          </a:xfrm>
          <a:prstGeom prst="wedgeRectCallout">
            <a:avLst>
              <a:gd name="adj1" fmla="val -80092"/>
              <a:gd name="adj2" fmla="val 52430"/>
            </a:avLst>
          </a:prstGeom>
          <a:solidFill>
            <a:schemeClr val="bg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xpr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命令输出保存到变量中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42" y="4152401"/>
            <a:ext cx="4957808" cy="2350815"/>
          </a:xfrm>
          <a:prstGeom prst="rect">
            <a:avLst/>
          </a:prstGeom>
        </p:spPr>
      </p:pic>
      <p:sp>
        <p:nvSpPr>
          <p:cNvPr id="14" name="对话气泡: 矩形 13"/>
          <p:cNvSpPr/>
          <p:nvPr/>
        </p:nvSpPr>
        <p:spPr>
          <a:xfrm>
            <a:off x="6022488" y="5167863"/>
            <a:ext cx="2128807" cy="707887"/>
          </a:xfrm>
          <a:prstGeom prst="wedgeRectCallout">
            <a:avLst>
              <a:gd name="adj1" fmla="val -80092"/>
              <a:gd name="adj2" fmla="val 52430"/>
            </a:avLst>
          </a:prstGeom>
          <a:solidFill>
            <a:schemeClr val="bg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命令代替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进行数学计算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604118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10.5.2  while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while-do-done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1735" y="1289604"/>
            <a:ext cx="1509213" cy="5399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((    ))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4368" y="1297262"/>
            <a:ext cx="3634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命令可以缩写为双括号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138237" y="2021523"/>
            <a:ext cx="6867525" cy="5399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counter3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8237" y="2731163"/>
            <a:ext cx="6867525" cy="3571875"/>
          </a:xfrm>
          <a:prstGeom prst="rect">
            <a:avLst/>
          </a:prstGeom>
        </p:spPr>
      </p:pic>
      <p:sp>
        <p:nvSpPr>
          <p:cNvPr id="10" name="对话气泡: 矩形 9"/>
          <p:cNvSpPr/>
          <p:nvPr/>
        </p:nvSpPr>
        <p:spPr>
          <a:xfrm>
            <a:off x="5726398" y="4055435"/>
            <a:ext cx="2157444" cy="461665"/>
          </a:xfrm>
          <a:prstGeom prst="wedgeRectCallout">
            <a:avLst>
              <a:gd name="adj1" fmla="val -58858"/>
              <a:gd name="adj2" fmla="val 111777"/>
            </a:avLst>
          </a:prstGeom>
          <a:solidFill>
            <a:schemeClr val="bg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8230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10.5.3  until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until-do-done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734" y="2645617"/>
            <a:ext cx="7526038" cy="3642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	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until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condition ]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do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commands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…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last-command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done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淘宝网chenying0907出品 21"/>
          <p:cNvSpPr/>
          <p:nvPr/>
        </p:nvSpPr>
        <p:spPr>
          <a:xfrm>
            <a:off x="1169586" y="2706580"/>
            <a:ext cx="6119488" cy="3409296"/>
          </a:xfrm>
          <a:prstGeom prst="round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左弧形 19"/>
          <p:cNvSpPr/>
          <p:nvPr/>
        </p:nvSpPr>
        <p:spPr>
          <a:xfrm>
            <a:off x="1729369" y="3945638"/>
            <a:ext cx="251114" cy="1507847"/>
          </a:xfrm>
          <a:prstGeom prst="curved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右弧形 21"/>
          <p:cNvSpPr/>
          <p:nvPr/>
        </p:nvSpPr>
        <p:spPr>
          <a:xfrm flipV="1">
            <a:off x="5328015" y="3300548"/>
            <a:ext cx="251114" cy="2152937"/>
          </a:xfrm>
          <a:prstGeom prst="curved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3068" y="1295816"/>
            <a:ext cx="1692020" cy="5399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until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43280" y="1181500"/>
            <a:ext cx="2435849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until-do-done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34750" y="2003736"/>
            <a:ext cx="7338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循环相反，循环条件为假（非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）就继续循环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604118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10.5.3  until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until-do-done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04909" y="5426130"/>
            <a:ext cx="7710596" cy="1135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uon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emma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4483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735" y="2248194"/>
            <a:ext cx="6988224" cy="314884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27416" y="1288126"/>
            <a:ext cx="5526293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查看指定用户当前是否登录到系统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如果没有，则在他登录时进行报告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0123" y="1288126"/>
            <a:ext cx="1163971" cy="830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对话气泡: 矩形 10"/>
          <p:cNvSpPr/>
          <p:nvPr/>
        </p:nvSpPr>
        <p:spPr>
          <a:xfrm>
            <a:off x="5501294" y="2140079"/>
            <a:ext cx="2668665" cy="400110"/>
          </a:xfrm>
          <a:prstGeom prst="wedgeRectCallout">
            <a:avLst>
              <a:gd name="adj1" fmla="val -46132"/>
              <a:gd name="adj2" fmla="val 96541"/>
            </a:avLst>
          </a:prstGeom>
          <a:solidFill>
            <a:schemeClr val="bg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输出重定向到空设备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对话气泡: 矩形 11"/>
          <p:cNvSpPr/>
          <p:nvPr/>
        </p:nvSpPr>
        <p:spPr>
          <a:xfrm>
            <a:off x="4572000" y="3052061"/>
            <a:ext cx="2157444" cy="400110"/>
          </a:xfrm>
          <a:prstGeom prst="wedgeRectCallout">
            <a:avLst>
              <a:gd name="adj1" fmla="val -58858"/>
              <a:gd name="adj2" fmla="val 111777"/>
            </a:avLst>
          </a:prstGeom>
          <a:solidFill>
            <a:schemeClr val="bg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程序暂停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PA_直接连接符 19"/>
          <p:cNvCxnSpPr/>
          <p:nvPr>
            <p:custDataLst>
              <p:tags r:id="rId1"/>
            </p:custDataLst>
          </p:nvPr>
        </p:nvCxnSpPr>
        <p:spPr>
          <a:xfrm>
            <a:off x="1332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2"/>
            </p:custDataLst>
          </p:nvPr>
        </p:nvCxnSpPr>
        <p:spPr>
          <a:xfrm>
            <a:off x="1331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_淘宝网chenying0907出品 21"/>
          <p:cNvSpPr txBox="1"/>
          <p:nvPr>
            <p:custDataLst>
              <p:tags r:id="rId3"/>
            </p:custDataLst>
          </p:nvPr>
        </p:nvSpPr>
        <p:spPr>
          <a:xfrm>
            <a:off x="1158875" y="2616835"/>
            <a:ext cx="67316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be continued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3110" y="6265275"/>
            <a:ext cx="745018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Copyright © 2023 Jilin University CCST Linux Teaching Team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淘宝网chenying0907出品 4"/>
          <p:cNvSpPr txBox="1"/>
          <p:nvPr/>
        </p:nvSpPr>
        <p:spPr>
          <a:xfrm>
            <a:off x="1941195" y="556260"/>
            <a:ext cx="52558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sz="6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实践</a:t>
            </a:r>
            <a:endParaRPr lang="zh-CN" altLang="en-US" sz="6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99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10.1.2  执行脚本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左大括号 3"/>
          <p:cNvSpPr/>
          <p:nvPr/>
        </p:nvSpPr>
        <p:spPr>
          <a:xfrm rot="5400000">
            <a:off x="4483406" y="3421789"/>
            <a:ext cx="235632" cy="2490923"/>
          </a:xfrm>
          <a:prstGeom prst="leftBrace">
            <a:avLst>
              <a:gd name="adj1" fmla="val 8439"/>
              <a:gd name="adj2" fmla="val 50356"/>
            </a:avLst>
          </a:prstGeom>
          <a:ln w="38100">
            <a:solidFill>
              <a:schemeClr val="tx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86003" y="4847213"/>
            <a:ext cx="872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19177" y="4863010"/>
            <a:ext cx="1164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69190" y="4845559"/>
            <a:ext cx="83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595784" y="4658372"/>
            <a:ext cx="0" cy="1616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637945" y="5997746"/>
            <a:ext cx="1210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 g o 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16203" y="6006974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- =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88387" y="60069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w x -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311370" y="5288382"/>
            <a:ext cx="1" cy="688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2" idx="0"/>
          </p:cNvCxnSpPr>
          <p:nvPr/>
        </p:nvCxnSpPr>
        <p:spPr>
          <a:xfrm>
            <a:off x="4593477" y="5285960"/>
            <a:ext cx="582" cy="721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5880240" y="5307224"/>
            <a:ext cx="2" cy="625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123406" y="1203962"/>
            <a:ext cx="6897188" cy="5382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使脚本变成可执行文件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73002" y="1838818"/>
            <a:ext cx="3988525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不需要调用另外一个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直接输入脚本文件名执行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1165791" y="1951156"/>
            <a:ext cx="1384463" cy="9800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68786" y="3126288"/>
            <a:ext cx="1393273" cy="5835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55076" y="3083958"/>
            <a:ext cx="203132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更改文件权限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65791" y="3907372"/>
            <a:ext cx="1393273" cy="58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96497" y="3888995"/>
            <a:ext cx="342112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  文件名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10.1.2  执行脚本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9434" y="872202"/>
            <a:ext cx="3509624" cy="581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命令中字母含义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96704" y="1548002"/>
          <a:ext cx="5950591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509"/>
                <a:gridCol w="374708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作用对象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所有者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组用户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其他用户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所有用户；可用来代替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ugo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权限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权限分类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读权限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写权限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执行权限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没有权限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对权限类进行的操作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赋予权限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取消权限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为特定用户设置权限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10.1.2  执行脚本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7232" y="1768354"/>
            <a:ext cx="7457168" cy="4890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 -l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-r-- 1 David student 64 Apr 18 15:45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u+x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  -l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rwxrw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-r– 1 David student 64 Apr 18 15:45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o-w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a=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微软雅黑" panose="020B0503020204020204" pitchFamily="34" charset="-122"/>
              <a:buChar char="$"/>
            </a:pP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go=  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7232" y="1107036"/>
            <a:ext cx="3390265" cy="581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命令使用实例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KSO_WPP_MARK_KEY" val="af26ea04-8924-4e62-8958-f117803b4b22"/>
  <p:tag name="COMMONDATA" val="eyJoZGlkIjoiNTgzZDA5ZTA2YzU0MTkyYmEzZDZkMjkzZTNhNmU3YTAifQ==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KSO_WM_UNIT_TABLE_BEAUTIFY" val="smartTable{174b7e4c-37f0-4d50-b038-e729d74e8e79}"/>
</p:tagLst>
</file>

<file path=ppt/tags/tag8.xml><?xml version="1.0" encoding="utf-8"?>
<p:tagLst xmlns:p="http://schemas.openxmlformats.org/presentationml/2006/main">
  <p:tag name="KSO_WM_UNIT_TABLE_BEAUTIFY" val="smartTable{c273ba01-5aa3-40e4-9146-d119bb2a9d48}"/>
</p:tagLst>
</file>

<file path=ppt/tags/tag9.xml><?xml version="1.0" encoding="utf-8"?>
<p:tagLst xmlns:p="http://schemas.openxmlformats.org/presentationml/2006/main">
  <p:tag name="PA" val="v5.2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10616</Words>
  <Application>WPS 演示</Application>
  <PresentationFormat>全屏显示(4:3)</PresentationFormat>
  <Paragraphs>1307</Paragraphs>
  <Slides>67</Slides>
  <Notes>67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5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果冻</cp:lastModifiedBy>
  <cp:revision>774</cp:revision>
  <dcterms:created xsi:type="dcterms:W3CDTF">2016-04-09T13:02:00Z</dcterms:created>
  <dcterms:modified xsi:type="dcterms:W3CDTF">2023-04-04T07:35:30Z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47544480B0814F69B1F916D39E87A43D</vt:lpwstr>
  </property>
</Properties>
</file>