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59" r:id="rId3"/>
    <p:sldId id="258" r:id="rId5"/>
    <p:sldId id="567" r:id="rId6"/>
    <p:sldId id="259" r:id="rId7"/>
    <p:sldId id="460" r:id="rId8"/>
    <p:sldId id="287" r:id="rId9"/>
    <p:sldId id="465" r:id="rId10"/>
    <p:sldId id="466" r:id="rId11"/>
    <p:sldId id="391" r:id="rId12"/>
    <p:sldId id="516" r:id="rId13"/>
    <p:sldId id="513" r:id="rId14"/>
    <p:sldId id="514" r:id="rId15"/>
    <p:sldId id="515" r:id="rId16"/>
    <p:sldId id="541" r:id="rId17"/>
    <p:sldId id="598" r:id="rId18"/>
    <p:sldId id="543" r:id="rId19"/>
    <p:sldId id="551" r:id="rId20"/>
    <p:sldId id="540" r:id="rId21"/>
    <p:sldId id="420" r:id="rId22"/>
    <p:sldId id="421" r:id="rId23"/>
    <p:sldId id="517" r:id="rId24"/>
    <p:sldId id="487" r:id="rId25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F5"/>
    <a:srgbClr val="EDD9F4"/>
    <a:srgbClr val="064EA8"/>
    <a:srgbClr val="E64D3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7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510288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63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659130" y="5706109"/>
            <a:ext cx="7825740" cy="765903"/>
            <a:chOff x="5834" y="3118"/>
            <a:chExt cx="11342" cy="691"/>
          </a:xfrm>
        </p:grpSpPr>
        <p:sp>
          <p:nvSpPr>
            <p:cNvPr id="4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淘宝网chenying0907出品 8"/>
            <p:cNvSpPr txBox="1"/>
            <p:nvPr/>
          </p:nvSpPr>
          <p:spPr>
            <a:xfrm>
              <a:off x="6209" y="3170"/>
              <a:ext cx="10542" cy="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实际使用中，往往与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命令联合使用，打包压缩一次完成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 –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Zcvf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  -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Zxvf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10379"/>
            <a:ext cx="9144000" cy="3109888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917872" y="1295214"/>
            <a:ext cx="1806667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793187" y="1295213"/>
            <a:ext cx="2064813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uncompress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1877" y="1358295"/>
            <a:ext cx="180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67107" y="1385065"/>
            <a:ext cx="180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7870" y="1911029"/>
            <a:ext cx="35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3186" y="1883041"/>
            <a:ext cx="386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uncompress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5069271" y="2410378"/>
            <a:ext cx="1788729" cy="650063"/>
          </a:xfrm>
          <a:prstGeom prst="wedgeRectCallout">
            <a:avLst>
              <a:gd name="adj1" fmla="val -69867"/>
              <a:gd name="adj2" fmla="val 78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，显示压缩比例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1800" y="-123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1245326" y="1341112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6811" y="1371270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在指定时间执行一个或一组命令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326" y="1943803"/>
            <a:ext cx="6914605" cy="52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326" y="255159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30403" y="2627690"/>
            <a:ext cx="598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整点时间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(HH):24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小时制，除非使用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pm,am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45326" y="312496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126045" y="3145848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小时和分钟（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HHMM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58386" y="3721505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单词时间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143463" y="3701797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midnight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45326" y="4290280"/>
            <a:ext cx="6914605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指定日期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45326" y="4895523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星期几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126045" y="4938444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Wednesday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45326" y="5462033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月日年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45326" y="6005387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单词日期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156531" y="5497098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 10, 2005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169591" y="6032679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tomorrow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1800" y="-123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81735" y="1330738"/>
            <a:ext cx="691460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时间格式实例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81734" y="3646384"/>
            <a:ext cx="6914605" cy="521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指定日期时间执行命令语法实例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734" y="1917938"/>
            <a:ext cx="6914605" cy="1661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26083" y="1960636"/>
            <a:ext cx="311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1345   Web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95600" y="2348169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0145   pm   Web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0443" y="2759381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0925   am   Sep   18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94791" y="3155622"/>
            <a:ext cx="3960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11: 00   pm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77380" y="4235204"/>
            <a:ext cx="6914605" cy="2270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95602" y="4246641"/>
            <a:ext cx="311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73828" y="4634174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96493" y="5037526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0643" y="4630183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8179" y="5030417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82539" y="5365697"/>
            <a:ext cx="311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78183" y="5753230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83430" y="6156582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07580" y="5749239"/>
            <a:ext cx="404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   &gt;   BIG_SORT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73825" y="6149473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对话气泡: 矩形 45"/>
          <p:cNvSpPr/>
          <p:nvPr/>
        </p:nvSpPr>
        <p:spPr>
          <a:xfrm>
            <a:off x="4473467" y="4274678"/>
            <a:ext cx="3119493" cy="695998"/>
          </a:xfrm>
          <a:prstGeom prst="wedgeRectCallout">
            <a:avLst>
              <a:gd name="adj1" fmla="val -73792"/>
              <a:gd name="adj2" fmla="val 379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未指定输出文件，以电子邮件将输出信息传送给用户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1800" y="-123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81736" y="1330738"/>
            <a:ext cx="6910249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1735" y="3487136"/>
            <a:ext cx="6914605" cy="302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82539" y="3531198"/>
            <a:ext cx="311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12050" y="3851556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0462" y="4175879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40462" y="3863690"/>
            <a:ext cx="36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21459" y="4167850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12050" y="4894000"/>
            <a:ext cx="311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-l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78183" y="5552920"/>
            <a:ext cx="217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at   -r   7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94595" y="1899200"/>
            <a:ext cx="59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命令提交的作业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185871" y="1926393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185871" y="2430472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1185871" y="2932229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85323" y="2417275"/>
            <a:ext cx="59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作业完成时向用户发送一条确认信息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94595" y="2924540"/>
            <a:ext cx="59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调度作业中删除指定的作业号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6133" y="4507847"/>
            <a:ext cx="443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7 at Wed Apr 24 14:26:00 2019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2050" y="5215239"/>
            <a:ext cx="515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Wed Apr 24 14:26:00 2019 a root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82535" y="5879496"/>
            <a:ext cx="217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at   -l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77380" y="6202412"/>
            <a:ext cx="70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/>
      <p:bldP spid="32" grpId="0"/>
      <p:bldP spid="33" grpId="0"/>
      <p:bldP spid="38" grpId="0"/>
      <p:bldP spid="39" grpId="0"/>
      <p:bldP spid="41" grpId="0"/>
      <p:bldP spid="42" grpId="0"/>
      <p:bldP spid="3" grpId="0"/>
      <p:bldP spid="4" grpId="0"/>
      <p:bldP spid="37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26465" y="14986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465" y="2334895"/>
            <a:ext cx="7780020" cy="553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三类用户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54405" y="3027680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根用户账户、系统账户、普通用户账户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6465" y="3765550"/>
            <a:ext cx="2020570" cy="55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根用户账户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465" y="4705350"/>
            <a:ext cx="2021205" cy="553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系统账户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465" y="5645150"/>
            <a:ext cx="2021205" cy="553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2790" y="3627755"/>
            <a:ext cx="5535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，能够完全地、不受约束地控制系统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35020" y="4733925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对系统特定组件进行操作的那类账户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43910" y="5602605"/>
            <a:ext cx="5535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为用户提供对系统的交互式访问；对关键系统文件和目录访问权限有限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  <p:bldP spid="8" grpId="1" animBg="1"/>
      <p:bldP spid="10" grpId="1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2"/>
          <p:cNvGrpSpPr/>
          <p:nvPr/>
        </p:nvGrpSpPr>
        <p:grpSpPr>
          <a:xfrm>
            <a:off x="4991100" y="1728470"/>
            <a:ext cx="4060825" cy="695960"/>
            <a:chOff x="10633" y="2704"/>
            <a:chExt cx="6395" cy="1096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0718" y="2713"/>
              <a:ext cx="699" cy="1003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淘宝网chenying0907出品 16"/>
            <p:cNvSpPr/>
            <p:nvPr/>
          </p:nvSpPr>
          <p:spPr>
            <a:xfrm>
              <a:off x="10633" y="3630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11418" y="2704"/>
              <a:ext cx="5610" cy="2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淘宝网chenying0907出品 7"/>
          <p:cNvGrpSpPr/>
          <p:nvPr/>
        </p:nvGrpSpPr>
        <p:grpSpPr>
          <a:xfrm>
            <a:off x="5650865" y="3430905"/>
            <a:ext cx="3331845" cy="107950"/>
            <a:chOff x="11780" y="5631"/>
            <a:chExt cx="5247" cy="170"/>
          </a:xfrm>
        </p:grpSpPr>
        <p:sp>
          <p:nvSpPr>
            <p:cNvPr id="26" name="淘宝网chenying0907出品 25"/>
            <p:cNvSpPr/>
            <p:nvPr/>
          </p:nvSpPr>
          <p:spPr>
            <a:xfrm>
              <a:off x="11780" y="5631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11951" y="5707"/>
              <a:ext cx="5077" cy="29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淘宝网chenying0907出品 20"/>
          <p:cNvGrpSpPr/>
          <p:nvPr/>
        </p:nvGrpSpPr>
        <p:grpSpPr>
          <a:xfrm>
            <a:off x="4989195" y="4615815"/>
            <a:ext cx="4091305" cy="716280"/>
            <a:chOff x="10702" y="7749"/>
            <a:chExt cx="6443" cy="1128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10702" y="7749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5"/>
            </p:cNvCxnSpPr>
            <p:nvPr/>
          </p:nvCxnSpPr>
          <p:spPr>
            <a:xfrm>
              <a:off x="10847" y="7894"/>
              <a:ext cx="672" cy="983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519" y="8857"/>
              <a:ext cx="5626" cy="18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淘宝网chenying0907出品 11"/>
          <p:cNvGrpSpPr/>
          <p:nvPr/>
        </p:nvGrpSpPr>
        <p:grpSpPr>
          <a:xfrm>
            <a:off x="59690" y="1746885"/>
            <a:ext cx="3646022" cy="688975"/>
            <a:chOff x="1813" y="2715"/>
            <a:chExt cx="6523" cy="1085"/>
          </a:xfrm>
        </p:grpSpPr>
        <p:sp>
          <p:nvSpPr>
            <p:cNvPr id="45" name="淘宝网chenying0907出品 44"/>
            <p:cNvSpPr/>
            <p:nvPr/>
          </p:nvSpPr>
          <p:spPr>
            <a:xfrm>
              <a:off x="8139" y="3630"/>
              <a:ext cx="197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 flipV="1">
              <a:off x="7195" y="2730"/>
              <a:ext cx="969" cy="945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813" y="2715"/>
              <a:ext cx="5406" cy="19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淘宝网chenying0907出品 14"/>
          <p:cNvGrpSpPr/>
          <p:nvPr/>
        </p:nvGrpSpPr>
        <p:grpSpPr>
          <a:xfrm>
            <a:off x="59690" y="3472180"/>
            <a:ext cx="3035935" cy="107950"/>
            <a:chOff x="2215" y="5696"/>
            <a:chExt cx="4980" cy="170"/>
          </a:xfrm>
        </p:grpSpPr>
        <p:sp>
          <p:nvSpPr>
            <p:cNvPr id="49" name="淘宝网chenying0907出品 48"/>
            <p:cNvSpPr/>
            <p:nvPr/>
          </p:nvSpPr>
          <p:spPr>
            <a:xfrm>
              <a:off x="7025" y="5696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215" y="5773"/>
              <a:ext cx="48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淘宝网chenying0907出品 18"/>
          <p:cNvGrpSpPr/>
          <p:nvPr/>
        </p:nvGrpSpPr>
        <p:grpSpPr>
          <a:xfrm>
            <a:off x="66675" y="4637405"/>
            <a:ext cx="3638427" cy="715010"/>
            <a:chOff x="1827" y="7717"/>
            <a:chExt cx="6525" cy="1126"/>
          </a:xfrm>
        </p:grpSpPr>
        <p:sp>
          <p:nvSpPr>
            <p:cNvPr id="51" name="淘宝网chenying0907出品 50"/>
            <p:cNvSpPr/>
            <p:nvPr/>
          </p:nvSpPr>
          <p:spPr>
            <a:xfrm>
              <a:off x="8164" y="7717"/>
              <a:ext cx="188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3"/>
            </p:cNvCxnSpPr>
            <p:nvPr/>
          </p:nvCxnSpPr>
          <p:spPr>
            <a:xfrm flipH="1">
              <a:off x="7650" y="7862"/>
              <a:ext cx="542" cy="981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827" y="8831"/>
              <a:ext cx="5836" cy="6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淘宝网chenying0907出品 56"/>
          <p:cNvSpPr txBox="1"/>
          <p:nvPr/>
        </p:nvSpPr>
        <p:spPr>
          <a:xfrm>
            <a:off x="5803350" y="1252673"/>
            <a:ext cx="19709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UID=0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淘宝网chenying0907出品 57"/>
          <p:cNvSpPr>
            <a:spLocks noChangeArrowheads="1"/>
          </p:cNvSpPr>
          <p:nvPr/>
        </p:nvSpPr>
        <p:spPr bwMode="auto">
          <a:xfrm>
            <a:off x="5831724" y="1791300"/>
            <a:ext cx="3433894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系统通过UID来区分用户权限级别，而UID为0的用户被系统约定为具有超级权限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/>
          </a:p>
        </p:txBody>
      </p:sp>
      <p:sp>
        <p:nvSpPr>
          <p:cNvPr id="59" name="淘宝网chenying0907出品 58"/>
          <p:cNvSpPr txBox="1"/>
          <p:nvPr/>
        </p:nvSpPr>
        <p:spPr>
          <a:xfrm>
            <a:off x="5759162" y="3008483"/>
            <a:ext cx="19709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淘宝网chenying0907出品 59"/>
          <p:cNvSpPr>
            <a:spLocks noChangeArrowheads="1"/>
          </p:cNvSpPr>
          <p:nvPr/>
        </p:nvSpPr>
        <p:spPr bwMode="auto">
          <a:xfrm>
            <a:off x="5734770" y="3538967"/>
            <a:ext cx="343389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系统管理员必须是超级用户，他不受文件访问权限的限制。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淘宝网chenying0907出品 60"/>
          <p:cNvSpPr txBox="1"/>
          <p:nvPr/>
        </p:nvSpPr>
        <p:spPr>
          <a:xfrm>
            <a:off x="5863937" y="4814662"/>
            <a:ext cx="19709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淘宝网chenying0907出品 62"/>
          <p:cNvSpPr>
            <a:spLocks noChangeArrowheads="1"/>
          </p:cNvSpPr>
          <p:nvPr/>
        </p:nvSpPr>
        <p:spPr bwMode="auto">
          <a:xfrm>
            <a:off x="5760604" y="5347956"/>
            <a:ext cx="343389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/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超级用户通常的登录名都是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淘宝网chenying0907出品 63"/>
          <p:cNvSpPr txBox="1"/>
          <p:nvPr/>
        </p:nvSpPr>
        <p:spPr>
          <a:xfrm>
            <a:off x="1294765" y="3059430"/>
            <a:ext cx="2374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无限制授权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淘宝网chenying0907出品 64"/>
          <p:cNvSpPr>
            <a:spLocks noChangeArrowheads="1"/>
          </p:cNvSpPr>
          <p:nvPr/>
        </p:nvSpPr>
        <p:spPr bwMode="auto">
          <a:xfrm>
            <a:off x="156210" y="3616960"/>
            <a:ext cx="292671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命令可获得无限制的超级用户权限，需要知道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口令，存在安全隐患，不推荐大范围授权。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6" name="淘宝网chenying0907出品 65"/>
          <p:cNvSpPr txBox="1"/>
          <p:nvPr/>
        </p:nvSpPr>
        <p:spPr>
          <a:xfrm>
            <a:off x="2044065" y="1296035"/>
            <a:ext cx="863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淘宝网chenying0907出品 66"/>
          <p:cNvSpPr>
            <a:spLocks noChangeArrowheads="1"/>
          </p:cNvSpPr>
          <p:nvPr/>
        </p:nvSpPr>
        <p:spPr bwMode="auto">
          <a:xfrm>
            <a:off x="59690" y="1828165"/>
            <a:ext cx="2959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对任何文件、目录或进程进行操作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对涉及系统全局的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淘宝网chenying0907出品 67"/>
          <p:cNvSpPr txBox="1"/>
          <p:nvPr/>
        </p:nvSpPr>
        <p:spPr>
          <a:xfrm>
            <a:off x="1332818" y="4828672"/>
            <a:ext cx="19709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有限制授权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淘宝网chenying0907出品 68"/>
          <p:cNvSpPr>
            <a:spLocks noChangeArrowheads="1"/>
          </p:cNvSpPr>
          <p:nvPr/>
        </p:nvSpPr>
        <p:spPr bwMode="auto">
          <a:xfrm>
            <a:off x="184150" y="5371465"/>
            <a:ext cx="28308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sudo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需要授权许可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，并且无需知道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口令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169285" y="2184400"/>
            <a:ext cx="2385695" cy="2690495"/>
            <a:chOff x="4991" y="3440"/>
            <a:chExt cx="3757" cy="4237"/>
          </a:xfrm>
        </p:grpSpPr>
        <p:grpSp>
          <p:nvGrpSpPr>
            <p:cNvPr id="44" name="组合 43"/>
            <p:cNvGrpSpPr/>
            <p:nvPr/>
          </p:nvGrpSpPr>
          <p:grpSpPr>
            <a:xfrm>
              <a:off x="4991" y="3618"/>
              <a:ext cx="3716" cy="3872"/>
              <a:chOff x="4991" y="3618"/>
              <a:chExt cx="3716" cy="3872"/>
            </a:xfrm>
          </p:grpSpPr>
          <p:grpSp>
            <p:nvGrpSpPr>
              <p:cNvPr id="25" name="淘宝网chenying0907出品 17"/>
              <p:cNvGrpSpPr/>
              <p:nvPr/>
            </p:nvGrpSpPr>
            <p:grpSpPr>
              <a:xfrm rot="5400000">
                <a:off x="4913" y="3696"/>
                <a:ext cx="3873" cy="3717"/>
                <a:chOff x="4340775" y="2328746"/>
                <a:chExt cx="2880000" cy="2700736"/>
              </a:xfrm>
            </p:grpSpPr>
            <p:sp>
              <p:nvSpPr>
                <p:cNvPr id="30" name="六边形 29"/>
                <p:cNvSpPr/>
                <p:nvPr/>
              </p:nvSpPr>
              <p:spPr>
                <a:xfrm>
                  <a:off x="4340775" y="2427847"/>
                  <a:ext cx="2880000" cy="2474091"/>
                </a:xfrm>
                <a:prstGeom prst="hexagon">
                  <a:avLst/>
                </a:prstGeom>
                <a:noFill/>
                <a:ln w="1905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>
                  <a:off x="6494282" y="4774395"/>
                  <a:ext cx="230956" cy="255087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6441648" y="2328746"/>
                  <a:ext cx="283590" cy="279944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4833594" y="4721095"/>
                  <a:ext cx="283590" cy="279944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淘宝网chenying0907出品 55"/>
              <p:cNvSpPr txBox="1"/>
              <p:nvPr/>
            </p:nvSpPr>
            <p:spPr>
              <a:xfrm>
                <a:off x="5896" y="4581"/>
                <a:ext cx="2179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超级用户</a:t>
                </a:r>
                <a:endParaRPr lang="en-US" altLang="zh-CN" sz="4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6810" y="3440"/>
              <a:ext cx="119" cy="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3120000">
              <a:off x="8502" y="4275"/>
              <a:ext cx="102" cy="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810" y="7269"/>
              <a:ext cx="119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26465" y="14986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465" y="2334895"/>
            <a:ext cx="7303134" cy="553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用户组账户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1767" y="3165102"/>
            <a:ext cx="7275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组是具有相同特性的用户集合，是对用户进行资源分配的一种方式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3828" y="4272587"/>
            <a:ext cx="553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组按性质划分为：系统组和私有组账户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828" y="4944427"/>
            <a:ext cx="730313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组账号不能登录计算机，其设置的目的主要是便于权限的统一组织和分配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26465" y="14986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465" y="2334895"/>
            <a:ext cx="7303134" cy="553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32815" y="3200579"/>
            <a:ext cx="2031728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05505" y="3239770"/>
            <a:ext cx="438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6465" y="3976549"/>
            <a:ext cx="2031728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6140" y="3989070"/>
            <a:ext cx="4498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保存用户密码信息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9005" y="4708069"/>
            <a:ext cx="2031728" cy="521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6140" y="4766310"/>
            <a:ext cx="333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保存组帐户信息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81735" y="1271449"/>
            <a:ext cx="2031728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332323" y="1301601"/>
            <a:ext cx="548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81735" y="1837942"/>
            <a:ext cx="716978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用户可读可写，其他用户可读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90444" y="2416289"/>
            <a:ext cx="7169785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个记录，每个记录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个字段（冒号分隔）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857" y="3645071"/>
            <a:ext cx="8943703" cy="6308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login-name: password flag: user-ID: group-ID: user-info: directory: default shell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对话气泡: 矩形 54"/>
          <p:cNvSpPr/>
          <p:nvPr/>
        </p:nvSpPr>
        <p:spPr>
          <a:xfrm>
            <a:off x="108857" y="3058356"/>
            <a:ext cx="972729" cy="457909"/>
          </a:xfrm>
          <a:prstGeom prst="wedgeRectCallout">
            <a:avLst>
              <a:gd name="adj1" fmla="val 45488"/>
              <a:gd name="adj2" fmla="val 1023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对话气泡: 矩形 57"/>
          <p:cNvSpPr/>
          <p:nvPr/>
        </p:nvSpPr>
        <p:spPr>
          <a:xfrm>
            <a:off x="108857" y="4475028"/>
            <a:ext cx="2429692" cy="677065"/>
          </a:xfrm>
          <a:prstGeom prst="wedgeRectCallout">
            <a:avLst>
              <a:gd name="adj1" fmla="val 39937"/>
              <a:gd name="adj2" fmla="val -9482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表示设置了密码；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空为无密码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对话气泡: 矩形 58"/>
          <p:cNvSpPr/>
          <p:nvPr/>
        </p:nvSpPr>
        <p:spPr>
          <a:xfrm>
            <a:off x="2638697" y="4482642"/>
            <a:ext cx="2586446" cy="677065"/>
          </a:xfrm>
          <a:prstGeom prst="wedgeRectCallout">
            <a:avLst>
              <a:gd name="adj1" fmla="val -47160"/>
              <a:gd name="adj2" fmla="val -8967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真实密码保存在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对话气泡: 矩形 59"/>
          <p:cNvSpPr/>
          <p:nvPr/>
        </p:nvSpPr>
        <p:spPr>
          <a:xfrm>
            <a:off x="2538549" y="3014158"/>
            <a:ext cx="972729" cy="457909"/>
          </a:xfrm>
          <a:prstGeom prst="wedgeRectCallout">
            <a:avLst>
              <a:gd name="adj1" fmla="val 45488"/>
              <a:gd name="adj2" fmla="val 1023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对话气泡: 矩形 60"/>
          <p:cNvSpPr/>
          <p:nvPr/>
        </p:nvSpPr>
        <p:spPr>
          <a:xfrm>
            <a:off x="3726316" y="3021424"/>
            <a:ext cx="1304972" cy="457909"/>
          </a:xfrm>
          <a:prstGeom prst="wedgeRectCallout">
            <a:avLst>
              <a:gd name="adj1" fmla="val 40817"/>
              <a:gd name="adj2" fmla="val 1213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对话气泡: 矩形 61"/>
          <p:cNvSpPr/>
          <p:nvPr/>
        </p:nvSpPr>
        <p:spPr>
          <a:xfrm>
            <a:off x="5503522" y="3030922"/>
            <a:ext cx="1768136" cy="457909"/>
          </a:xfrm>
          <a:prstGeom prst="wedgeRectCallout">
            <a:avLst>
              <a:gd name="adj1" fmla="val -44602"/>
              <a:gd name="adj2" fmla="val 11376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用户详细信息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对话气泡: 矩形 62"/>
          <p:cNvSpPr/>
          <p:nvPr/>
        </p:nvSpPr>
        <p:spPr>
          <a:xfrm>
            <a:off x="5503522" y="4680354"/>
            <a:ext cx="1768136" cy="457909"/>
          </a:xfrm>
          <a:prstGeom prst="wedgeRectCallout">
            <a:avLst>
              <a:gd name="adj1" fmla="val 33217"/>
              <a:gd name="adj2" fmla="val -15439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用户主目录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对话气泡: 矩形 63"/>
          <p:cNvSpPr/>
          <p:nvPr/>
        </p:nvSpPr>
        <p:spPr>
          <a:xfrm>
            <a:off x="7384573" y="4525185"/>
            <a:ext cx="1768136" cy="630826"/>
          </a:xfrm>
          <a:prstGeom prst="wedgeRectCallout">
            <a:avLst>
              <a:gd name="adj1" fmla="val -10618"/>
              <a:gd name="adj2" fmla="val -10883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登录时启动的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90445" y="5194626"/>
            <a:ext cx="725687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root : x : 0 : 0 : root : /root : /bin/bash</a:t>
            </a:r>
            <a:endParaRPr lang="nl-NL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l-NL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tux : x : 1000 : 1000 : Turbo Tux : /home/tux : /bin/bash</a:t>
            </a:r>
            <a:endParaRPr lang="en-US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jack : x : 1001 : 1000 :  :/home/jack : /bin/bash</a:t>
            </a:r>
            <a:endParaRPr lang="zh-CN" altLang="en-US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5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14"/>
          <p:cNvSpPr txBox="1"/>
          <p:nvPr/>
        </p:nvSpPr>
        <p:spPr>
          <a:xfrm>
            <a:off x="3095795" y="1266354"/>
            <a:ext cx="5975180" cy="398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533265" y="4215787"/>
            <a:ext cx="3429000" cy="528434"/>
            <a:chOff x="4500" y="4859"/>
            <a:chExt cx="5400" cy="1105"/>
          </a:xfrm>
        </p:grpSpPr>
        <p:sp>
          <p:nvSpPr>
            <p:cNvPr id="46" name="文本框 45"/>
            <p:cNvSpPr txBox="1"/>
            <p:nvPr/>
          </p:nvSpPr>
          <p:spPr>
            <a:xfrm>
              <a:off x="4500" y="4859"/>
              <a:ext cx="1800" cy="1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300" y="4859"/>
              <a:ext cx="1800" cy="10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100" y="4859"/>
              <a:ext cx="1800" cy="1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r--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4441894" y="5917424"/>
            <a:ext cx="478663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764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789" y="128124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控制各用户对文件的访问权限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3919" y="1266354"/>
            <a:ext cx="1464310" cy="4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文件保护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6500" y="2687955"/>
            <a:ext cx="1501140" cy="54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8225" y="2054770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zh-CN" altLang="en-US" dirty="0"/>
              <a:t>数字设置文件权限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1243919" y="1994263"/>
            <a:ext cx="1464310" cy="54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00103" y="2720252"/>
            <a:ext cx="439039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chmod  3</a:t>
            </a:r>
            <a:r>
              <a:rPr lang="zh-CN" altLang="en-US" dirty="0"/>
              <a:t>位</a:t>
            </a:r>
            <a:r>
              <a:rPr lang="en-US" altLang="zh-CN" dirty="0"/>
              <a:t>8</a:t>
            </a:r>
            <a:r>
              <a:rPr lang="zh-CN" altLang="en-US" dirty="0"/>
              <a:t>进制数</a:t>
            </a:r>
            <a:r>
              <a:rPr lang="en-US" altLang="zh-CN" dirty="0"/>
              <a:t>  filename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43919" y="3385697"/>
            <a:ext cx="3138850" cy="5422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每种权限的权值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文本框 15"/>
          <p:cNvSpPr txBox="1"/>
          <p:nvPr>
            <p:custDataLst>
              <p:tags r:id="rId1"/>
            </p:custDataLst>
          </p:nvPr>
        </p:nvSpPr>
        <p:spPr>
          <a:xfrm>
            <a:off x="1181735" y="4111906"/>
            <a:ext cx="203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   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PA-文本框 99"/>
          <p:cNvSpPr txBox="1"/>
          <p:nvPr>
            <p:custDataLst>
              <p:tags r:id="rId2"/>
            </p:custDataLst>
          </p:nvPr>
        </p:nvSpPr>
        <p:spPr>
          <a:xfrm>
            <a:off x="1165791" y="5120136"/>
            <a:ext cx="10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PA-文本框 100"/>
          <p:cNvSpPr txBox="1"/>
          <p:nvPr>
            <p:custDataLst>
              <p:tags r:id="rId3"/>
            </p:custDataLst>
          </p:nvPr>
        </p:nvSpPr>
        <p:spPr>
          <a:xfrm>
            <a:off x="1165791" y="460187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   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PA-文本框 101"/>
          <p:cNvSpPr txBox="1"/>
          <p:nvPr>
            <p:custDataLst>
              <p:tags r:id="rId4"/>
            </p:custDataLst>
          </p:nvPr>
        </p:nvSpPr>
        <p:spPr>
          <a:xfrm>
            <a:off x="1174545" y="5686591"/>
            <a:ext cx="10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 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583300" y="3440764"/>
            <a:ext cx="313579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类用户权限分别求和</a:t>
            </a:r>
            <a:endParaRPr lang="zh-CN" altLang="en-US" dirty="0"/>
          </a:p>
        </p:txBody>
      </p:sp>
      <p:sp>
        <p:nvSpPr>
          <p:cNvPr id="18" name="PA-文本框 17"/>
          <p:cNvSpPr txBox="1"/>
          <p:nvPr>
            <p:custDataLst>
              <p:tags r:id="rId5"/>
            </p:custDataLst>
          </p:nvPr>
        </p:nvSpPr>
        <p:spPr>
          <a:xfrm>
            <a:off x="4533265" y="493379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4+2+1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PA-文本框 103"/>
          <p:cNvSpPr txBox="1"/>
          <p:nvPr>
            <p:custDataLst>
              <p:tags r:id="rId6"/>
            </p:custDataLst>
          </p:nvPr>
        </p:nvSpPr>
        <p:spPr>
          <a:xfrm>
            <a:off x="5676265" y="493379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4+2+0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PA-文本框 104"/>
          <p:cNvSpPr txBox="1"/>
          <p:nvPr>
            <p:custDataLst>
              <p:tags r:id="rId7"/>
            </p:custDataLst>
          </p:nvPr>
        </p:nvSpPr>
        <p:spPr>
          <a:xfrm>
            <a:off x="6835209" y="493379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4+0+0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533265" y="535799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7             6              4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" grpId="0" animBg="1"/>
      <p:bldP spid="16" grpId="0"/>
      <p:bldP spid="100" grpId="0"/>
      <p:bldP spid="101" grpId="0"/>
      <p:bldP spid="102" grpId="0"/>
      <p:bldP spid="103" grpId="0"/>
      <p:bldP spid="18" grpId="0"/>
      <p:bldP spid="104" grpId="0"/>
      <p:bldP spid="105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97710" y="3075940"/>
            <a:ext cx="3902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淘宝网chenying0907出品 1"/>
          <p:cNvSpPr/>
          <p:nvPr/>
        </p:nvSpPr>
        <p:spPr>
          <a:xfrm>
            <a:off x="195580" y="2879090"/>
            <a:ext cx="1907540" cy="13195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目录权限的不同含义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195195" y="1176655"/>
            <a:ext cx="428625" cy="4763135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淘宝网chenying0907出品 6"/>
          <p:cNvSpPr/>
          <p:nvPr/>
        </p:nvSpPr>
        <p:spPr>
          <a:xfrm>
            <a:off x="2715895" y="1397000"/>
            <a:ext cx="6202680" cy="10604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命令列出目录中的文件名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淘宝网chenying0907出品 7"/>
          <p:cNvSpPr/>
          <p:nvPr/>
        </p:nvSpPr>
        <p:spPr>
          <a:xfrm>
            <a:off x="2715895" y="2996565"/>
            <a:ext cx="6202680" cy="1082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用户可在目录中添加和删除文件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52090" y="4618354"/>
            <a:ext cx="6202680" cy="1113155"/>
            <a:chOff x="4313" y="5277"/>
            <a:chExt cx="9768" cy="2357"/>
          </a:xfrm>
        </p:grpSpPr>
        <p:sp>
          <p:nvSpPr>
            <p:cNvPr id="16" name="圆角淘宝网chenying0907出品 7"/>
            <p:cNvSpPr/>
            <p:nvPr/>
          </p:nvSpPr>
          <p:spPr>
            <a:xfrm>
              <a:off x="4313" y="5277"/>
              <a:ext cx="9768" cy="23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indent="0" algn="l"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执行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49" y="5575"/>
              <a:ext cx="7955" cy="17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用户可用</a:t>
              </a:r>
              <a:r>
                <a:rPr lang="en-US" altLang="zh-CN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cd</a:t>
              </a:r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命令进入该目录或使用该目录作为路径名的一部分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6"/>
          <p:cNvSpPr/>
          <p:nvPr/>
        </p:nvSpPr>
        <p:spPr>
          <a:xfrm>
            <a:off x="650171" y="2873084"/>
            <a:ext cx="1653713" cy="9251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7"/>
          <p:cNvSpPr/>
          <p:nvPr/>
        </p:nvSpPr>
        <p:spPr>
          <a:xfrm>
            <a:off x="2867025" y="1908175"/>
            <a:ext cx="5396230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确保未经授权的用户不能得到系统的访问权限</a:t>
            </a:r>
            <a:endParaRPr lang="zh-CN" altLang="en-US" sz="2000" b="1" dirty="0"/>
          </a:p>
        </p:txBody>
      </p:sp>
      <p:sp>
        <p:nvSpPr>
          <p:cNvPr id="20" name="淘宝网chenying0907出品 14"/>
          <p:cNvSpPr/>
          <p:nvPr/>
        </p:nvSpPr>
        <p:spPr>
          <a:xfrm>
            <a:off x="2861310" y="3169285"/>
            <a:ext cx="5401945" cy="4939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确保授权用户不能修改系统或其他用户的文件</a:t>
            </a:r>
            <a:endParaRPr lang="zh-CN" altLang="en-US" sz="2000" dirty="0"/>
          </a:p>
        </p:txBody>
      </p:sp>
      <p:sp>
        <p:nvSpPr>
          <p:cNvPr id="28" name="淘宝网chenying0907出品 14"/>
          <p:cNvSpPr/>
          <p:nvPr/>
        </p:nvSpPr>
        <p:spPr>
          <a:xfrm>
            <a:off x="2861310" y="4382135"/>
            <a:ext cx="5401945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授予某些用户一定的特权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 end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系统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894671" y="1670685"/>
            <a:ext cx="5337294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894671" y="2727960"/>
            <a:ext cx="5337294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存档和压缩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1894670" y="3785235"/>
            <a:ext cx="5336639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1894671" y="4842510"/>
            <a:ext cx="5337294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用户及文件权限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865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5438775" y="5978525"/>
            <a:ext cx="517525" cy="36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en-US" altLang="zh-CN" sz="18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71453" y="914385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6811" y="944543"/>
            <a:ext cx="572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列出文件系统磁盘空间的使用情况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87" y="1599213"/>
            <a:ext cx="7938335" cy="24952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8" y="4162472"/>
            <a:ext cx="6138531" cy="2340965"/>
          </a:xfrm>
          <a:prstGeom prst="rect">
            <a:avLst/>
          </a:prstGeom>
        </p:spPr>
      </p:pic>
      <p:sp>
        <p:nvSpPr>
          <p:cNvPr id="17" name="对话气泡: 矩形 16"/>
          <p:cNvSpPr/>
          <p:nvPr/>
        </p:nvSpPr>
        <p:spPr>
          <a:xfrm>
            <a:off x="4618654" y="3680795"/>
            <a:ext cx="2342606" cy="481677"/>
          </a:xfrm>
          <a:prstGeom prst="wedgeRectCallout">
            <a:avLst>
              <a:gd name="adj1" fmla="val -73913"/>
              <a:gd name="adj2" fmla="val 5967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以易读方式显示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5438775" y="5725968"/>
            <a:ext cx="517525" cy="36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en-US" altLang="zh-CN" sz="18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71329" y="1149958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6811" y="1193653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显示目录和文件占用磁盘块情况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2936" y="2125470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8146679" y="4732738"/>
            <a:ext cx="896606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80594" y="2869917"/>
            <a:ext cx="1111858" cy="40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34"/>
          <p:cNvCxnSpPr/>
          <p:nvPr/>
        </p:nvCxnSpPr>
        <p:spPr>
          <a:xfrm rot="16200000" flipH="1">
            <a:off x="6826300" y="2575614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2"/>
          <p:cNvSpPr/>
          <p:nvPr/>
        </p:nvSpPr>
        <p:spPr>
          <a:xfrm>
            <a:off x="8146679" y="3914867"/>
            <a:ext cx="896605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7007" y="3349593"/>
            <a:ext cx="1111858" cy="40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连接符: 肘形 22"/>
          <p:cNvCxnSpPr>
            <a:stCxn id="14" idx="2"/>
            <a:endCxn id="11" idx="1"/>
          </p:cNvCxnSpPr>
          <p:nvPr/>
        </p:nvCxnSpPr>
        <p:spPr>
          <a:xfrm rot="16200000" flipH="1">
            <a:off x="7173730" y="3932819"/>
            <a:ext cx="1635743" cy="310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1"/>
          </p:cNvCxnSpPr>
          <p:nvPr/>
        </p:nvCxnSpPr>
        <p:spPr>
          <a:xfrm flipH="1" flipV="1">
            <a:off x="7836523" y="4087897"/>
            <a:ext cx="3101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endCxn id="20" idx="0"/>
          </p:cNvCxnSpPr>
          <p:nvPr/>
        </p:nvCxnSpPr>
        <p:spPr>
          <a:xfrm rot="5400000">
            <a:off x="6338034" y="2819997"/>
            <a:ext cx="624499" cy="43469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71329" y="1802672"/>
            <a:ext cx="1524122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64313" y="1833135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329" y="2486519"/>
            <a:ext cx="4493148" cy="145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15679" y="2533715"/>
            <a:ext cx="110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15678" y="2929327"/>
            <a:ext cx="1953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./memos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./source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20   .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3016001" y="2545779"/>
            <a:ext cx="2717808" cy="519913"/>
          </a:xfrm>
          <a:prstGeom prst="wedgeRectCallout">
            <a:avLst>
              <a:gd name="adj1" fmla="val -4351"/>
              <a:gd name="adj2" fmla="val 424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显示目录及其子目录存储空间使用情况，单位：块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3016001" y="3437158"/>
            <a:ext cx="2325370" cy="434991"/>
          </a:xfrm>
          <a:prstGeom prst="wedgeRectCallout">
            <a:avLst>
              <a:gd name="adj1" fmla="val -72117"/>
              <a:gd name="adj2" fmla="val 424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整个目录所占用空间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6671" y="4653211"/>
            <a:ext cx="4493148" cy="186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71329" y="4648510"/>
            <a:ext cx="152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    -a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271329" y="4072075"/>
            <a:ext cx="635848" cy="451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48726" y="4102734"/>
            <a:ext cx="3828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显示目录中目录和文件占用情况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9550" y="4983260"/>
            <a:ext cx="2786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./source/basic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./source/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 ./source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20   .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3561807" y="5429215"/>
            <a:ext cx="156754" cy="470263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/>
          <p:cNvCxnSpPr/>
          <p:nvPr/>
        </p:nvCxnSpPr>
        <p:spPr>
          <a:xfrm rot="10800000" flipV="1">
            <a:off x="2967125" y="5664345"/>
            <a:ext cx="864648" cy="473303"/>
          </a:xfrm>
          <a:prstGeom prst="bentConnector3">
            <a:avLst>
              <a:gd name="adj1" fmla="val -64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3956184" y="5083894"/>
            <a:ext cx="232957" cy="112595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/>
          <p:cNvCxnSpPr/>
          <p:nvPr/>
        </p:nvCxnSpPr>
        <p:spPr>
          <a:xfrm rot="10800000" flipV="1">
            <a:off x="2045858" y="5646869"/>
            <a:ext cx="2243006" cy="820827"/>
          </a:xfrm>
          <a:prstGeom prst="bentConnector3">
            <a:avLst>
              <a:gd name="adj1" fmla="val -707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26487" y="5878316"/>
            <a:ext cx="1134120" cy="289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8" grpId="0" animBg="1"/>
      <p:bldP spid="20" grpId="0" animBg="1"/>
      <p:bldP spid="6" grpId="0" animBg="1"/>
      <p:bldP spid="8" grpId="0"/>
      <p:bldP spid="24" grpId="0"/>
      <p:bldP spid="33" grpId="0" animBg="1"/>
      <p:bldP spid="4" grpId="0" animBg="1"/>
      <p:bldP spid="28" grpId="0" animBg="1"/>
      <p:bldP spid="26" grpId="0"/>
      <p:bldP spid="29" grpId="0" bldLvl="0" animBg="1"/>
      <p:bldP spid="12" grpId="0"/>
      <p:bldP spid="30" grpId="0"/>
      <p:bldP spid="13" grpId="0" animBg="1"/>
      <p:bldP spid="4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存档和压缩文件</a:t>
            </a:r>
            <a:endParaRPr 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8220" y="1381316"/>
            <a:ext cx="5486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将一组文件复制到一个文件中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2674" y="2141216"/>
            <a:ext cx="1518115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9655" y="2206828"/>
            <a:ext cx="585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files/directories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1737" y="1330738"/>
            <a:ext cx="1295134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2088815" y="2927579"/>
            <a:ext cx="1058809" cy="661174"/>
          </a:xfrm>
          <a:prstGeom prst="wedgeRectCallout">
            <a:avLst>
              <a:gd name="adj1" fmla="val 104641"/>
              <a:gd name="adj2" fmla="val -1074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创建存档文件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3256288" y="2926757"/>
            <a:ext cx="1402797" cy="661174"/>
          </a:xfrm>
          <a:prstGeom prst="wedgeRectCallout">
            <a:avLst>
              <a:gd name="adj1" fmla="val -3413"/>
              <a:gd name="adj2" fmla="val -995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093797" y="2926757"/>
            <a:ext cx="1516009" cy="661174"/>
          </a:xfrm>
          <a:prstGeom prst="wedgeRectCallout">
            <a:avLst>
              <a:gd name="adj1" fmla="val -113572"/>
              <a:gd name="adj2" fmla="val -1074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指定生成存档文件名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674" y="3783775"/>
            <a:ext cx="7204971" cy="266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5534" y="3857419"/>
            <a:ext cx="6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  file1  file2   dir1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1841" y="4348404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dir1/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80697" y="5556048"/>
            <a:ext cx="604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tarfile2.tar  file1  file2  dir1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1993" y="6030632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2740106" y="4611865"/>
            <a:ext cx="1374962" cy="627017"/>
          </a:xfrm>
          <a:prstGeom prst="wedgeRectCallout">
            <a:avLst>
              <a:gd name="adj1" fmla="val -85791"/>
              <a:gd name="adj2" fmla="val 569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显示的内容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/>
      <p:bldP spid="18" grpId="0"/>
      <p:bldP spid="20" grpId="0"/>
      <p:bldP spid="2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2675" y="2123798"/>
            <a:ext cx="2180126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4424" y="2187723"/>
            <a:ext cx="48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2214123" y="2927251"/>
            <a:ext cx="1402797" cy="661174"/>
          </a:xfrm>
          <a:prstGeom prst="wedgeRectCallout">
            <a:avLst>
              <a:gd name="adj1" fmla="val 97812"/>
              <a:gd name="adj2" fmla="val -114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列出存档文件内容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3683921" y="2927251"/>
            <a:ext cx="1551467" cy="661174"/>
          </a:xfrm>
          <a:prstGeom prst="wedgeRectCallout">
            <a:avLst>
              <a:gd name="adj1" fmla="val -4570"/>
              <a:gd name="adj2" fmla="val -1074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显示包中文件详细信息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607603" y="2937283"/>
            <a:ext cx="1402797" cy="661174"/>
          </a:xfrm>
          <a:prstGeom prst="wedgeRectCallout">
            <a:avLst>
              <a:gd name="adj1" fmla="val -118538"/>
              <a:gd name="adj2" fmla="val -1114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674" y="3783775"/>
            <a:ext cx="7204971" cy="266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5534" y="3857419"/>
            <a:ext cx="6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5534" y="548836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789" y="4395894"/>
            <a:ext cx="68191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    tux/tux        1819  2019-04-24 16:37  file1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    tux/tux          511  2019-04-24 16:38  file2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drwxrwxr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tux/tux              0  2019-04-24 16:37  dir1/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18220" y="1381316"/>
            <a:ext cx="548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将一组文件复制到一个文件中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81737" y="1330738"/>
            <a:ext cx="1295134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/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2675" y="1775445"/>
            <a:ext cx="2676514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解包包中所有文件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5579" y="1828035"/>
            <a:ext cx="48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2651402" y="917629"/>
            <a:ext cx="1402797" cy="661174"/>
          </a:xfrm>
          <a:prstGeom prst="wedgeRectCallout">
            <a:avLst>
              <a:gd name="adj1" fmla="val 97813"/>
              <a:gd name="adj2" fmla="val 1098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还原被打包文件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204806" y="921530"/>
            <a:ext cx="1402797" cy="661174"/>
          </a:xfrm>
          <a:prstGeom prst="wedgeRectCallout">
            <a:avLst>
              <a:gd name="adj1" fmla="val 8382"/>
              <a:gd name="adj2" fmla="val 1045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758210" y="921530"/>
            <a:ext cx="1402797" cy="661174"/>
          </a:xfrm>
          <a:prstGeom prst="wedgeRectCallout">
            <a:avLst>
              <a:gd name="adj1" fmla="val -88119"/>
              <a:gd name="adj2" fmla="val 1072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674" y="2468771"/>
            <a:ext cx="7204971" cy="2166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5534" y="2542415"/>
            <a:ext cx="6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5534" y="417336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1841" y="3033400"/>
            <a:ext cx="1075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dir1/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5736" y="4766848"/>
            <a:ext cx="2676514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解包包中特定文件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26058" y="4828145"/>
            <a:ext cx="48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filename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1735" y="5439386"/>
            <a:ext cx="7204971" cy="977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76341" y="5490266"/>
            <a:ext cx="6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  file1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76341" y="726055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92648" y="5981251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/>
      <p:bldP spid="22" grpId="0"/>
      <p:bldP spid="18" grpId="0"/>
      <p:bldP spid="20" grpId="0" animBg="1"/>
      <p:bldP spid="24" grpId="0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6"/>
          <p:cNvSpPr/>
          <p:nvPr/>
        </p:nvSpPr>
        <p:spPr>
          <a:xfrm>
            <a:off x="650240" y="2873375"/>
            <a:ext cx="909320" cy="9251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一些细节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8"/>
          <p:cNvSpPr txBox="1"/>
          <p:nvPr/>
        </p:nvSpPr>
        <p:spPr>
          <a:xfrm>
            <a:off x="3045629" y="1546014"/>
            <a:ext cx="3629715" cy="36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只解包部分文件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淘宝网chenying0907出品 14"/>
          <p:cNvSpPr/>
          <p:nvPr/>
        </p:nvSpPr>
        <p:spPr>
          <a:xfrm>
            <a:off x="1871345" y="1546225"/>
            <a:ext cx="6392545" cy="4940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本身只打包，没有压缩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淘宝网chenying0907出品 16"/>
          <p:cNvSpPr txBox="1"/>
          <p:nvPr/>
        </p:nvSpPr>
        <p:spPr>
          <a:xfrm>
            <a:off x="1871980" y="2351405"/>
            <a:ext cx="633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如果打包同时压缩，可以使用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淘宝网chenying0907出品 14"/>
          <p:cNvSpPr/>
          <p:nvPr/>
        </p:nvSpPr>
        <p:spPr>
          <a:xfrm>
            <a:off x="1871980" y="4507865"/>
            <a:ext cx="6392545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通配符的使用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6"/>
          <p:cNvSpPr txBox="1"/>
          <p:nvPr/>
        </p:nvSpPr>
        <p:spPr>
          <a:xfrm>
            <a:off x="1871979" y="5342075"/>
            <a:ext cx="540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my.tar  *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16"/>
          <p:cNvSpPr txBox="1"/>
          <p:nvPr/>
        </p:nvSpPr>
        <p:spPr>
          <a:xfrm>
            <a:off x="1871980" y="2980690"/>
            <a:ext cx="743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打包并压缩：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cvzf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tzfilename.tar.gz  files/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1871980" y="3692525"/>
            <a:ext cx="7134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解压缩并解包：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xvzf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tzfilename.tar.gz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COMMONDATA" val="eyJoZGlkIjoiODU4NzNkMDU5NzRkNWFiOGI1ZjVkMGQ0MmJjYmJmYjEifQ=="/>
  <p:tag name="KSO_WPP_MARK_KEY" val="9c9accbb-56df-4a3d-9e7a-f1f71fa15418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演示</Application>
  <PresentationFormat>全屏显示(4:3)</PresentationFormat>
  <Paragraphs>500</Paragraphs>
  <Slides>22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方正兰亭黑简体</vt:lpstr>
      <vt:lpstr>黑体</vt:lpstr>
      <vt:lpstr>Arial Unicode MS</vt:lpstr>
      <vt:lpstr>Calibri Light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531</cp:revision>
  <dcterms:created xsi:type="dcterms:W3CDTF">2016-04-09T13:02:00Z</dcterms:created>
  <dcterms:modified xsi:type="dcterms:W3CDTF">2023-04-11T13:55:41Z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D4B284423EB7475B8B151F22CF790C0A</vt:lpwstr>
  </property>
</Properties>
</file>