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4.svg" ContentType="image/svg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1" r:id="rId3"/>
    <p:sldId id="258" r:id="rId5"/>
    <p:sldId id="256" r:id="rId6"/>
    <p:sldId id="259" r:id="rId7"/>
    <p:sldId id="287" r:id="rId8"/>
    <p:sldId id="289" r:id="rId9"/>
    <p:sldId id="297" r:id="rId10"/>
    <p:sldId id="392" r:id="rId11"/>
    <p:sldId id="393" r:id="rId12"/>
    <p:sldId id="291" r:id="rId13"/>
    <p:sldId id="395" r:id="rId14"/>
    <p:sldId id="290" r:id="rId15"/>
    <p:sldId id="396" r:id="rId16"/>
    <p:sldId id="292" r:id="rId17"/>
    <p:sldId id="397" r:id="rId18"/>
    <p:sldId id="298" r:id="rId19"/>
    <p:sldId id="299" r:id="rId20"/>
    <p:sldId id="301" r:id="rId21"/>
    <p:sldId id="398" r:id="rId22"/>
    <p:sldId id="399" r:id="rId23"/>
    <p:sldId id="323" r:id="rId24"/>
    <p:sldId id="303" r:id="rId25"/>
    <p:sldId id="304" r:id="rId26"/>
    <p:sldId id="305" r:id="rId27"/>
    <p:sldId id="307" r:id="rId28"/>
    <p:sldId id="353" r:id="rId29"/>
    <p:sldId id="354" r:id="rId30"/>
    <p:sldId id="308" r:id="rId31"/>
    <p:sldId id="356" r:id="rId32"/>
    <p:sldId id="357" r:id="rId33"/>
    <p:sldId id="313" r:id="rId34"/>
    <p:sldId id="314" r:id="rId35"/>
    <p:sldId id="358" r:id="rId36"/>
    <p:sldId id="360" r:id="rId37"/>
    <p:sldId id="315" r:id="rId38"/>
    <p:sldId id="361" r:id="rId39"/>
    <p:sldId id="363" r:id="rId40"/>
    <p:sldId id="364" r:id="rId41"/>
    <p:sldId id="321" r:id="rId42"/>
    <p:sldId id="325" r:id="rId43"/>
    <p:sldId id="329" r:id="rId44"/>
    <p:sldId id="330" r:id="rId45"/>
    <p:sldId id="428" r:id="rId46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06" y="108"/>
      </p:cViewPr>
      <p:guideLst>
        <p:guide orient="horz" pos="2209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1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716780" y="6584950"/>
            <a:ext cx="4163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3" Type="http://schemas.openxmlformats.org/officeDocument/2006/relationships/notesSlide" Target="../notesSlides/notesSlide2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notesSlide" Target="../notesSlides/notesSlide30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9" Type="http://schemas.openxmlformats.org/officeDocument/2006/relationships/notesSlide" Target="../notesSlides/notesSlide33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9" Type="http://schemas.openxmlformats.org/officeDocument/2006/relationships/notesSlide" Target="../notesSlides/notesSlide3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2.xml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系统的标准目录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259" y="1976846"/>
            <a:ext cx="8214352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创建文件系统时需要按照目录组织的标准形式创建目录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3259" y="2656630"/>
            <a:ext cx="8214352" cy="5301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FHS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Filesystem Hierarchy Standard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）标准组织目录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259" y="3396344"/>
            <a:ext cx="775062" cy="3018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8"/>
          <p:cNvSpPr/>
          <p:nvPr>
            <p:custDataLst>
              <p:tags r:id="rId1"/>
            </p:custDataLst>
          </p:nvPr>
        </p:nvSpPr>
        <p:spPr>
          <a:xfrm>
            <a:off x="1400942" y="3423732"/>
            <a:ext cx="7246669" cy="49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FHS</a:t>
            </a: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采用树形结构组织文件</a:t>
            </a:r>
            <a:endParaRPr lang="en-US" altLang="zh-CN" sz="2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PA-矩形 9"/>
          <p:cNvSpPr/>
          <p:nvPr>
            <p:custDataLst>
              <p:tags r:id="rId2"/>
            </p:custDataLst>
          </p:nvPr>
        </p:nvSpPr>
        <p:spPr>
          <a:xfrm>
            <a:off x="1400942" y="4074522"/>
            <a:ext cx="7246669" cy="601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规定了各个目录名称和作用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10"/>
          <p:cNvSpPr/>
          <p:nvPr>
            <p:custDataLst>
              <p:tags r:id="rId3"/>
            </p:custDataLst>
          </p:nvPr>
        </p:nvSpPr>
        <p:spPr>
          <a:xfrm>
            <a:off x="1400942" y="4812064"/>
            <a:ext cx="7246669" cy="4831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FHS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定义了两层规范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-矩形 11"/>
          <p:cNvSpPr/>
          <p:nvPr>
            <p:custDataLst>
              <p:tags r:id="rId4"/>
            </p:custDataLst>
          </p:nvPr>
        </p:nvSpPr>
        <p:spPr>
          <a:xfrm>
            <a:off x="1400942" y="5991052"/>
            <a:ext cx="7246669" cy="3973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第二层：对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/var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中的子目录的定义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PA-矩形 11"/>
          <p:cNvSpPr/>
          <p:nvPr>
            <p:custDataLst>
              <p:tags r:id="rId5"/>
            </p:custDataLst>
          </p:nvPr>
        </p:nvSpPr>
        <p:spPr>
          <a:xfrm>
            <a:off x="1400942" y="5444465"/>
            <a:ext cx="7246669" cy="3973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下面的各个目录应该放什么文件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系统的标准目录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85" y="3184257"/>
            <a:ext cx="8267700" cy="1714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259" y="1976846"/>
            <a:ext cx="8214352" cy="56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系统根目录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(/)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下的重要目录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24" y="1976641"/>
            <a:ext cx="3329043" cy="4513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93212" y="1382001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3213" y="1868857"/>
            <a:ext cx="7866044" cy="4847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目录）：包含了整个文件系统，目录树起点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93213" y="2423296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/bin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93212" y="2886004"/>
            <a:ext cx="7866044" cy="897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存放用户可以使用的可执行文件（外部命令）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3213" y="3855678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sbin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93212" y="4340419"/>
            <a:ext cx="7866044" cy="7850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存放系统管理员（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可以使用的系统管理命令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747491" y="2441768"/>
            <a:ext cx="3805382" cy="378015"/>
          </a:xfrm>
          <a:prstGeom prst="wedgeRectCallout">
            <a:avLst>
              <a:gd name="adj1" fmla="val -50048"/>
              <a:gd name="adj2" fmla="val 999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cal</a:t>
            </a:r>
            <a:r>
              <a:rPr lang="zh-CN" altLang="en-US" sz="2400" dirty="0"/>
              <a:t>、</a:t>
            </a:r>
            <a:r>
              <a:rPr lang="en-US" altLang="zh-CN" sz="2400" dirty="0"/>
              <a:t>date</a:t>
            </a:r>
            <a:r>
              <a:rPr lang="zh-CN" altLang="en-US" sz="2400" dirty="0"/>
              <a:t>、</a:t>
            </a:r>
            <a:r>
              <a:rPr lang="en-US" altLang="zh-CN" sz="2400" dirty="0"/>
              <a:t>who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、</a:t>
            </a:r>
            <a:r>
              <a:rPr lang="en-US" altLang="zh-CN" sz="2400" dirty="0"/>
              <a:t>bash</a:t>
            </a:r>
            <a:endParaRPr lang="zh-CN" altLang="en-US" sz="2400" dirty="0"/>
          </a:p>
        </p:txBody>
      </p:sp>
      <p:sp>
        <p:nvSpPr>
          <p:cNvPr id="18" name="对话气泡: 矩形 17"/>
          <p:cNvSpPr/>
          <p:nvPr/>
        </p:nvSpPr>
        <p:spPr>
          <a:xfrm>
            <a:off x="4064000" y="3565236"/>
            <a:ext cx="4467616" cy="678165"/>
          </a:xfrm>
          <a:prstGeom prst="wedgeRectCallout">
            <a:avLst>
              <a:gd name="adj1" fmla="val -50048"/>
              <a:gd name="adj2" fmla="val 999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agetty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fsck</a:t>
            </a:r>
            <a:r>
              <a:rPr lang="zh-CN" altLang="en-US" sz="2400" dirty="0"/>
              <a:t>、</a:t>
            </a:r>
            <a:r>
              <a:rPr lang="en-US" altLang="zh-CN" sz="2400" dirty="0"/>
              <a:t>halt</a:t>
            </a:r>
            <a:r>
              <a:rPr lang="zh-CN" altLang="en-US" sz="2400" dirty="0"/>
              <a:t>、</a:t>
            </a:r>
            <a:r>
              <a:rPr lang="en-US" altLang="zh-CN" sz="2400" dirty="0"/>
              <a:t>reboot</a:t>
            </a:r>
            <a:r>
              <a:rPr lang="zh-CN" altLang="en-US" sz="2400" dirty="0"/>
              <a:t>、</a:t>
            </a:r>
            <a:r>
              <a:rPr lang="en-US" altLang="zh-CN" sz="2400" dirty="0"/>
              <a:t>shutdown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useradd</a:t>
            </a:r>
            <a:endParaRPr lang="zh-CN" altLang="en-US" sz="2400" dirty="0"/>
          </a:p>
        </p:txBody>
      </p:sp>
      <p:sp>
        <p:nvSpPr>
          <p:cNvPr id="19" name="圆角矩形 8"/>
          <p:cNvSpPr/>
          <p:nvPr/>
        </p:nvSpPr>
        <p:spPr>
          <a:xfrm>
            <a:off x="793212" y="5187686"/>
            <a:ext cx="2071171" cy="3824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/lib;/lib64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793212" y="5615416"/>
            <a:ext cx="7866044" cy="8885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存放函数库和模块文件</a:t>
            </a:r>
            <a:endParaRPr lang="en-US" altLang="zh-CN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有的系统存放在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/lib64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93212" y="1345054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/boot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3213" y="1850381"/>
            <a:ext cx="7866044" cy="4847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系统启动时用到的文件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93213" y="3827225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en-US" altLang="zh-CN" sz="2400" dirty="0"/>
              <a:t>;/media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93212" y="4308405"/>
            <a:ext cx="7866044" cy="4957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用于临时挂载其他文件系统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93213" y="4973289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/proc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93212" y="5454469"/>
            <a:ext cx="7866044" cy="9307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虚拟文件系统，存放反映内核运行状态的一系列特殊文件；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通过这些文件可以查看硬件和正在运行的进程信息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4900295" y="1182370"/>
            <a:ext cx="3758565" cy="603250"/>
          </a:xfrm>
          <a:prstGeom prst="wedgeRectCallout">
            <a:avLst>
              <a:gd name="adj1" fmla="val -47562"/>
              <a:gd name="adj2" fmla="val 846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vmlinuz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-*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启动配置文件：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/boot/grub2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1"/>
          <p:cNvSpPr/>
          <p:nvPr/>
        </p:nvSpPr>
        <p:spPr>
          <a:xfrm>
            <a:off x="784698" y="2383879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dev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93212" y="2875868"/>
            <a:ext cx="7866044" cy="8756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存放设备文件。设备文件是一种特殊文件，代表计算机物理部件或虚拟部件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对话气泡: 矩形 22"/>
          <p:cNvSpPr/>
          <p:nvPr/>
        </p:nvSpPr>
        <p:spPr>
          <a:xfrm>
            <a:off x="6100783" y="2297923"/>
            <a:ext cx="2558473" cy="568055"/>
          </a:xfrm>
          <a:prstGeom prst="wedgeRectCallout">
            <a:avLst>
              <a:gd name="adj1" fmla="val -61988"/>
              <a:gd name="adj2" fmla="val 9602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代表终端，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/dev/null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代表空设备</a:t>
            </a:r>
            <a:endParaRPr lang="zh-CN" altLang="en-US" dirty="0"/>
          </a:p>
        </p:txBody>
      </p:sp>
      <p:sp>
        <p:nvSpPr>
          <p:cNvPr id="4" name="对话气泡: 矩形 3"/>
          <p:cNvSpPr/>
          <p:nvPr/>
        </p:nvSpPr>
        <p:spPr>
          <a:xfrm>
            <a:off x="6253480" y="4845564"/>
            <a:ext cx="2383176" cy="608905"/>
          </a:xfrm>
          <a:prstGeom prst="wedgeRectCallout">
            <a:avLst>
              <a:gd name="adj1" fmla="val -61929"/>
              <a:gd name="adj2" fmla="val 810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/proc/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meminfo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cat /proc/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cpuinfo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3208" y="3003217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93208" y="3449392"/>
            <a:ext cx="7866044" cy="5219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存放系统管理所需的配置文件和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793212" y="5475819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/opt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93215" y="5908654"/>
            <a:ext cx="7866044" cy="4684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主机额外安装软件的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0"/>
          <p:cNvSpPr/>
          <p:nvPr/>
        </p:nvSpPr>
        <p:spPr>
          <a:xfrm>
            <a:off x="793208" y="4030193"/>
            <a:ext cx="2071171" cy="4465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usr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93115" y="4513580"/>
            <a:ext cx="7865745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存放应用程序。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存放用户应用命令；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/sbin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存放管理员使用的系统管理命令；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存放内核源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8"/>
          <p:cNvSpPr/>
          <p:nvPr/>
        </p:nvSpPr>
        <p:spPr>
          <a:xfrm>
            <a:off x="793208" y="2064964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/home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93208" y="2514043"/>
            <a:ext cx="7866044" cy="407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存放所有普通用户主目录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8"/>
          <p:cNvSpPr/>
          <p:nvPr/>
        </p:nvSpPr>
        <p:spPr>
          <a:xfrm>
            <a:off x="793207" y="1154421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/root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93208" y="1595842"/>
            <a:ext cx="7866044" cy="407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的主目录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815330" y="2872105"/>
            <a:ext cx="2844165" cy="641350"/>
          </a:xfrm>
          <a:prstGeom prst="wedgeRectCallout">
            <a:avLst>
              <a:gd name="adj1" fmla="val -44107"/>
              <a:gd name="adj2" fmla="val 729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重要配置文件：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/passwd,/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93207" y="1270795"/>
            <a:ext cx="2071171" cy="440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/var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3115" y="1754505"/>
            <a:ext cx="7865745" cy="7461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存放系统执行过程中经常变动的文件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/var/log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：各种程序的日志文件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0"/>
          <p:cNvSpPr/>
          <p:nvPr/>
        </p:nvSpPr>
        <p:spPr>
          <a:xfrm>
            <a:off x="793207" y="2545853"/>
            <a:ext cx="2071171" cy="4465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/run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793115" y="3006090"/>
            <a:ext cx="7865745" cy="7029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临时文件系统，存放自系统启动以来的信息，系统重启时被清理或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10"/>
          <p:cNvSpPr/>
          <p:nvPr/>
        </p:nvSpPr>
        <p:spPr>
          <a:xfrm>
            <a:off x="793208" y="5581429"/>
            <a:ext cx="2071171" cy="3954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srv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793208" y="6027604"/>
            <a:ext cx="7866044" cy="5219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存放系统提供的服务的数据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8"/>
          <p:cNvSpPr/>
          <p:nvPr/>
        </p:nvSpPr>
        <p:spPr>
          <a:xfrm>
            <a:off x="793208" y="4643176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/sys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793208" y="5092255"/>
            <a:ext cx="7866044" cy="407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存放内核数据信息，类似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/proc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8"/>
          <p:cNvSpPr/>
          <p:nvPr/>
        </p:nvSpPr>
        <p:spPr>
          <a:xfrm>
            <a:off x="793207" y="3759303"/>
            <a:ext cx="2071171" cy="3902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93208" y="4174054"/>
            <a:ext cx="7866044" cy="407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存放应用程序产生的临时文件</a:t>
            </a:r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5100056" y="3722607"/>
            <a:ext cx="1893454" cy="612648"/>
          </a:xfrm>
          <a:prstGeom prst="wedgeRectCallout">
            <a:avLst>
              <a:gd name="adj1" fmla="val -67509"/>
              <a:gd name="adj2" fmla="val 620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任何人都可访问这些文件！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656395" y="1448834"/>
            <a:ext cx="171223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459852"/>
            <a:ext cx="641648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管理员在创建用户时为其分配的特定目录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661010" y="2462331"/>
            <a:ext cx="7866045" cy="78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用户登录时，自动进入主目录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2"/>
            </p:custDataLst>
          </p:nvPr>
        </p:nvSpPr>
        <p:spPr>
          <a:xfrm>
            <a:off x="656395" y="3449493"/>
            <a:ext cx="7866045" cy="76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用户在其主目录中拥有读、写和执行权限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3"/>
            </p:custDataLst>
          </p:nvPr>
        </p:nvSpPr>
        <p:spPr>
          <a:xfrm>
            <a:off x="661009" y="4401205"/>
            <a:ext cx="7866045" cy="760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用户在其主目录中可以创建任意多个子目录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-矩形 11"/>
          <p:cNvSpPr/>
          <p:nvPr>
            <p:custDataLst>
              <p:tags r:id="rId4"/>
            </p:custDataLst>
          </p:nvPr>
        </p:nvSpPr>
        <p:spPr>
          <a:xfrm>
            <a:off x="661010" y="5369427"/>
            <a:ext cx="7866045" cy="78677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主目录的名称通常与用户名相同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用户现在在文件系统中所在的目录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0334" y="2005069"/>
            <a:ext cx="7557570" cy="42679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9983" y="2016567"/>
            <a:ext cx="2913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login: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to UNIX!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04755" y="3831088"/>
            <a:ext cx="1708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9014" y="4198435"/>
            <a:ext cx="593255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1159" y="4699202"/>
            <a:ext cx="1708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cd   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854" y="5184204"/>
            <a:ext cx="1708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0487" y="5661634"/>
            <a:ext cx="1708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5.3.4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理解路径和路径名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文件在文件系统中的位置描述方式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1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3394" y="2113496"/>
            <a:ext cx="2271839" cy="4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路径名用来定位文件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从根目录开始到达文件的路径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1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4" name="圆角矩形标注 43"/>
          <p:cNvSpPr/>
          <p:nvPr/>
        </p:nvSpPr>
        <p:spPr>
          <a:xfrm>
            <a:off x="6066357" y="4113067"/>
            <a:ext cx="2775489" cy="429648"/>
          </a:xfrm>
          <a:prstGeom prst="wedgeRoundRectCallout">
            <a:avLst>
              <a:gd name="adj1" fmla="val -68155"/>
              <a:gd name="adj2" fmla="val 11314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5681114" y="5503932"/>
            <a:ext cx="3393218" cy="429648"/>
          </a:xfrm>
          <a:prstGeom prst="wedgeRoundRectCallout">
            <a:avLst>
              <a:gd name="adj1" fmla="val -59914"/>
              <a:gd name="adj2" fmla="val 3448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77385" y="4633595"/>
            <a:ext cx="1574165" cy="75692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3936365" y="5470525"/>
            <a:ext cx="1513840" cy="59436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6" grpId="0" bldLvl="0" animBg="1"/>
      <p:bldP spid="6" grpId="1" animBg="1"/>
      <p:bldP spid="7" grpId="0" bldLvl="0" animBg="1"/>
      <p:bldP spid="7" grpId="1" animBg="1"/>
      <p:bldP spid="6" grpId="2" animBg="1"/>
      <p:bldP spid="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5010" y="2890520"/>
            <a:ext cx="390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文件系统介绍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从当前目录开始到达文件的路径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1314" y="2119010"/>
            <a:ext cx="6154330" cy="4346162"/>
            <a:chOff x="1381314" y="1883875"/>
            <a:chExt cx="6154330" cy="4346162"/>
          </a:xfrm>
        </p:grpSpPr>
        <p:sp>
          <p:nvSpPr>
            <p:cNvPr id="9" name="圆角矩形 8"/>
            <p:cNvSpPr/>
            <p:nvPr/>
          </p:nvSpPr>
          <p:spPr>
            <a:xfrm>
              <a:off x="3512491" y="1883875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381314" y="3183870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03161" y="4560974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91585" y="4560973"/>
              <a:ext cx="1344059" cy="44067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97747" y="3183868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27073" y="3183866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00611" y="318386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9" idx="2"/>
              <a:endCxn id="10" idx="0"/>
            </p:cNvCxnSpPr>
            <p:nvPr/>
          </p:nvCxnSpPr>
          <p:spPr>
            <a:xfrm rot="5400000">
              <a:off x="2856049" y="1491842"/>
              <a:ext cx="859320" cy="2524737"/>
            </a:xfrm>
            <a:prstGeom prst="bentConnector3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14" idx="0"/>
            </p:cNvCxnSpPr>
            <p:nvPr/>
          </p:nvCxnSpPr>
          <p:spPr>
            <a:xfrm rot="5400000">
              <a:off x="3664266" y="2300057"/>
              <a:ext cx="859318" cy="9083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9" idx="2"/>
              <a:endCxn id="15" idx="0"/>
            </p:cNvCxnSpPr>
            <p:nvPr/>
          </p:nvCxnSpPr>
          <p:spPr>
            <a:xfrm rot="16200000" flipH="1">
              <a:off x="4478930" y="2393697"/>
              <a:ext cx="859316" cy="7210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9" idx="2"/>
              <a:endCxn id="16" idx="0"/>
            </p:cNvCxnSpPr>
            <p:nvPr/>
          </p:nvCxnSpPr>
          <p:spPr>
            <a:xfrm rot="16200000" flipH="1">
              <a:off x="5265700" y="1606927"/>
              <a:ext cx="859315" cy="22945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5" idx="2"/>
              <a:endCxn id="11" idx="0"/>
            </p:cNvCxnSpPr>
            <p:nvPr/>
          </p:nvCxnSpPr>
          <p:spPr>
            <a:xfrm rot="5400000">
              <a:off x="3991727" y="3283601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5" idx="2"/>
              <a:endCxn id="12" idx="0"/>
            </p:cNvCxnSpPr>
            <p:nvPr/>
          </p:nvCxnSpPr>
          <p:spPr>
            <a:xfrm rot="16200000" flipH="1">
              <a:off x="4803929" y="4089711"/>
              <a:ext cx="936433" cy="609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5" idx="2"/>
              <a:endCxn id="13" idx="0"/>
            </p:cNvCxnSpPr>
            <p:nvPr/>
          </p:nvCxnSpPr>
          <p:spPr>
            <a:xfrm rot="16200000" flipH="1">
              <a:off x="5598141" y="3295499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圆角矩形 2"/>
            <p:cNvSpPr/>
            <p:nvPr/>
          </p:nvSpPr>
          <p:spPr>
            <a:xfrm>
              <a:off x="3969690" y="5365214"/>
              <a:ext cx="1455750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myfirst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936641" y="5888514"/>
              <a:ext cx="1455749" cy="341523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肘形连接符 32"/>
            <p:cNvCxnSpPr>
              <a:stCxn id="11" idx="2"/>
              <a:endCxn id="3" idx="1"/>
            </p:cNvCxnSpPr>
            <p:nvPr/>
          </p:nvCxnSpPr>
          <p:spPr>
            <a:xfrm rot="16200000" flipH="1">
              <a:off x="3543075" y="5109360"/>
              <a:ext cx="534327" cy="318904"/>
            </a:xfrm>
            <a:prstGeom prst="bentConnector2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1" idx="2"/>
              <a:endCxn id="32" idx="1"/>
            </p:cNvCxnSpPr>
            <p:nvPr/>
          </p:nvCxnSpPr>
          <p:spPr>
            <a:xfrm rot="16200000" flipH="1">
              <a:off x="3264900" y="5387534"/>
              <a:ext cx="1057627" cy="285855"/>
            </a:xfrm>
            <a:prstGeom prst="bentConnector2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对话气泡: 矩形 5"/>
          <p:cNvSpPr/>
          <p:nvPr/>
        </p:nvSpPr>
        <p:spPr>
          <a:xfrm>
            <a:off x="5817324" y="2873829"/>
            <a:ext cx="1284051" cy="365760"/>
          </a:xfrm>
          <a:prstGeom prst="wedgeRectCallout">
            <a:avLst>
              <a:gd name="adj1" fmla="val -53125"/>
              <a:gd name="adj2" fmla="val 802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43"/>
          <p:cNvSpPr/>
          <p:nvPr/>
        </p:nvSpPr>
        <p:spPr>
          <a:xfrm>
            <a:off x="6066358" y="4113067"/>
            <a:ext cx="2658090" cy="429648"/>
          </a:xfrm>
          <a:prstGeom prst="wedgeRoundRectCallout">
            <a:avLst>
              <a:gd name="adj1" fmla="val -68155"/>
              <a:gd name="adj2" fmla="val 1131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43"/>
          <p:cNvSpPr/>
          <p:nvPr/>
        </p:nvSpPr>
        <p:spPr>
          <a:xfrm>
            <a:off x="5695357" y="5275352"/>
            <a:ext cx="2935523" cy="429648"/>
          </a:xfrm>
          <a:prstGeom prst="wedgeRoundRectCallout">
            <a:avLst>
              <a:gd name="adj1" fmla="val -58662"/>
              <a:gd name="adj2" fmla="val 726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对话气泡: 矩形 35"/>
          <p:cNvSpPr/>
          <p:nvPr/>
        </p:nvSpPr>
        <p:spPr>
          <a:xfrm>
            <a:off x="5695357" y="2008694"/>
            <a:ext cx="1284051" cy="365760"/>
          </a:xfrm>
          <a:prstGeom prst="wedgeRectCallout">
            <a:avLst>
              <a:gd name="adj1" fmla="val -53125"/>
              <a:gd name="adj2" fmla="val 802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标注 43"/>
          <p:cNvSpPr/>
          <p:nvPr/>
        </p:nvSpPr>
        <p:spPr>
          <a:xfrm>
            <a:off x="2183446" y="4052196"/>
            <a:ext cx="2658090" cy="429648"/>
          </a:xfrm>
          <a:prstGeom prst="wedgeRoundRectCallout">
            <a:avLst>
              <a:gd name="adj1" fmla="val 49135"/>
              <a:gd name="adj2" fmla="val 1253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daniel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标注 43"/>
          <p:cNvSpPr/>
          <p:nvPr/>
        </p:nvSpPr>
        <p:spPr>
          <a:xfrm>
            <a:off x="155576" y="5264364"/>
            <a:ext cx="3293068" cy="429648"/>
          </a:xfrm>
          <a:prstGeom prst="wedgeRoundRectCallout">
            <a:avLst>
              <a:gd name="adj1" fmla="val 69496"/>
              <a:gd name="adj2" fmla="val 10098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0565" y="3340100"/>
            <a:ext cx="1485900" cy="6369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433570" y="4667250"/>
            <a:ext cx="1645920" cy="673735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936365" y="5465445"/>
            <a:ext cx="1513840" cy="594360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3789045" y="2002155"/>
            <a:ext cx="1485900" cy="6369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26" grpId="0" bldLvl="0" animBg="1"/>
      <p:bldP spid="26" grpId="1" animBg="1"/>
      <p:bldP spid="8" grpId="0" animBg="1"/>
      <p:bldP spid="8" grpId="1" animBg="1"/>
      <p:bldP spid="26" grpId="2" animBg="1"/>
      <p:bldP spid="27" grpId="0" bldLvl="0" animBg="1"/>
      <p:bldP spid="27" grpId="1" animBg="1"/>
      <p:bldP spid="28" grpId="0" bldLvl="0" animBg="1"/>
      <p:bldP spid="28" grpId="1" animBg="1"/>
      <p:bldP spid="26" grpId="3" animBg="1"/>
      <p:bldP spid="26" grpId="4" animBg="1"/>
      <p:bldP spid="37" grpId="1" animBg="1"/>
      <p:bldP spid="8" grpId="2" animBg="1"/>
      <p:bldP spid="27" grpId="2" animBg="1"/>
      <p:bldP spid="27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81735" y="1602371"/>
            <a:ext cx="323958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路径中的特殊符号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608210"/>
            <a:ext cx="7178494" cy="64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81735" y="3448588"/>
            <a:ext cx="7178494" cy="72281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点点（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表示当前目录的父目录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431420"/>
            <a:ext cx="1935367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命名约束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442438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文件和目录如何命名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0375" y="2419366"/>
            <a:ext cx="8091442" cy="3501317"/>
            <a:chOff x="796086" y="2159305"/>
            <a:chExt cx="7711807" cy="3139808"/>
          </a:xfrm>
        </p:grpSpPr>
        <p:sp>
          <p:nvSpPr>
            <p:cNvPr id="12" name="矩形 11"/>
            <p:cNvSpPr/>
            <p:nvPr/>
          </p:nvSpPr>
          <p:spPr>
            <a:xfrm>
              <a:off x="2523400" y="2159305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96086" y="2159305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3400" y="2622019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6086" y="2622019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23400" y="3084733"/>
              <a:ext cx="5984493" cy="4627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6086" y="3084733"/>
              <a:ext cx="1727314" cy="462714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23400" y="3547447"/>
              <a:ext cx="5984493" cy="1751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96086" y="3547447"/>
              <a:ext cx="1727314" cy="1751666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PA-矩形 5"/>
          <p:cNvSpPr/>
          <p:nvPr>
            <p:custDataLst>
              <p:tags r:id="rId1"/>
            </p:custDataLst>
          </p:nvPr>
        </p:nvSpPr>
        <p:spPr>
          <a:xfrm>
            <a:off x="2368626" y="2518415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2"/>
            </p:custDataLst>
          </p:nvPr>
        </p:nvSpPr>
        <p:spPr>
          <a:xfrm>
            <a:off x="658662" y="2492695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7"/>
          <p:cNvSpPr/>
          <p:nvPr>
            <p:custDataLst>
              <p:tags r:id="rId3"/>
            </p:custDataLst>
          </p:nvPr>
        </p:nvSpPr>
        <p:spPr>
          <a:xfrm>
            <a:off x="504774" y="297421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4"/>
            </p:custDataLst>
          </p:nvPr>
        </p:nvSpPr>
        <p:spPr>
          <a:xfrm>
            <a:off x="539168" y="347952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9"/>
          <p:cNvSpPr/>
          <p:nvPr>
            <p:custDataLst>
              <p:tags r:id="rId5"/>
            </p:custDataLst>
          </p:nvPr>
        </p:nvSpPr>
        <p:spPr>
          <a:xfrm>
            <a:off x="577640" y="4759343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字符约束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10"/>
          <p:cNvSpPr/>
          <p:nvPr>
            <p:custDataLst>
              <p:tags r:id="rId6"/>
            </p:custDataLst>
          </p:nvPr>
        </p:nvSpPr>
        <p:spPr>
          <a:xfrm>
            <a:off x="2317119" y="296131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在同一个目录中，不能存在同名文件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矩形 12"/>
          <p:cNvSpPr/>
          <p:nvPr>
            <p:custDataLst>
              <p:tags r:id="rId7"/>
            </p:custDataLst>
          </p:nvPr>
        </p:nvSpPr>
        <p:spPr>
          <a:xfrm>
            <a:off x="2317119" y="3518020"/>
            <a:ext cx="6234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大小写敏感，即同一个字母的大写和小写为不同字符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20"/>
          <p:cNvSpPr/>
          <p:nvPr>
            <p:custDataLst>
              <p:tags r:id="rId8"/>
            </p:custDataLst>
          </p:nvPr>
        </p:nvSpPr>
        <p:spPr>
          <a:xfrm>
            <a:off x="2432535" y="408137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在名称中避免使用以下特殊字符：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21"/>
          <p:cNvSpPr/>
          <p:nvPr>
            <p:custDataLst>
              <p:tags r:id="rId9"/>
            </p:custDataLst>
          </p:nvPr>
        </p:nvSpPr>
        <p:spPr>
          <a:xfrm>
            <a:off x="2432535" y="4416649"/>
            <a:ext cx="61192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、*、？、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、空格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矩形 22"/>
          <p:cNvSpPr/>
          <p:nvPr>
            <p:custDataLst>
              <p:tags r:id="rId10"/>
            </p:custDataLst>
          </p:nvPr>
        </p:nvSpPr>
        <p:spPr>
          <a:xfrm>
            <a:off x="2405389" y="514574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推荐使用以下字符：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矩形 24"/>
          <p:cNvSpPr/>
          <p:nvPr>
            <p:custDataLst>
              <p:tags r:id="rId11"/>
            </p:custDataLst>
          </p:nvPr>
        </p:nvSpPr>
        <p:spPr>
          <a:xfrm>
            <a:off x="2405389" y="5484282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PA-矩形 20"/>
          <p:cNvSpPr/>
          <p:nvPr>
            <p:custDataLst>
              <p:tags r:id="rId1"/>
            </p:custDataLst>
          </p:nvPr>
        </p:nvSpPr>
        <p:spPr>
          <a:xfrm>
            <a:off x="1181735" y="2459504"/>
            <a:ext cx="710370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REPORTS	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Jan_list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my_memos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5" y="1436914"/>
            <a:ext cx="6690814" cy="7141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实例：以下命名语法正确</a:t>
            </a:r>
            <a:endParaRPr lang="zh-CN" altLang="en-US" sz="2400" dirty="0"/>
          </a:p>
        </p:txBody>
      </p:sp>
      <p:sp>
        <p:nvSpPr>
          <p:cNvPr id="4" name="PA-矩形 3"/>
          <p:cNvSpPr/>
          <p:nvPr>
            <p:custDataLst>
              <p:tags r:id="rId2"/>
            </p:custDataLst>
          </p:nvPr>
        </p:nvSpPr>
        <p:spPr>
          <a:xfrm>
            <a:off x="1199145" y="3385455"/>
            <a:ext cx="655147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MY_LIST	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myFirstVar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1207854" y="4398496"/>
            <a:ext cx="676048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first.cpp	   myShell.sh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显示当前工作目录（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working directory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0334" y="2005069"/>
            <a:ext cx="7557570" cy="42084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9983" y="2016567"/>
            <a:ext cx="2913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login: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password: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to UNIX!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21921" y="3831088"/>
            <a:ext cx="82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015" y="4198435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9983" y="38441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90" y="274531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842375" y="1758614"/>
            <a:ext cx="1514881" cy="653660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842098" y="2692073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011" y="3136320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2098" y="3681768"/>
            <a:ext cx="1687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source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5928" y="4094192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859" y="4481008"/>
            <a:ext cx="3203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/source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5872" y="5830670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07025" y="370762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68" y="4094192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4194" y="5018539"/>
            <a:ext cx="144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/dev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121" y="501853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9318" y="5430963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6058" y="543096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2779803" y="3045488"/>
            <a:ext cx="1280160" cy="636280"/>
          </a:xfrm>
          <a:prstGeom prst="wedgeRectCallout">
            <a:avLst>
              <a:gd name="adj1" fmla="val -78656"/>
              <a:gd name="adj2" fmla="val 7424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25"/>
          <p:cNvSpPr/>
          <p:nvPr/>
        </p:nvSpPr>
        <p:spPr>
          <a:xfrm>
            <a:off x="2571397" y="4393700"/>
            <a:ext cx="1280160" cy="636280"/>
          </a:xfrm>
          <a:prstGeom prst="wedgeRectCallout">
            <a:avLst>
              <a:gd name="adj1" fmla="val -78656"/>
              <a:gd name="adj2" fmla="val 74243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/>
      <p:bldP spid="10" grpId="0"/>
      <p:bldP spid="11" grpId="0"/>
      <p:bldP spid="14" grpId="0"/>
      <p:bldP spid="12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1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90" y="274531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命令特殊用法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842098" y="2735618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098" y="3033457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256" y="3504913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256" y="310932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9256" y="409034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2134736" y="2662689"/>
            <a:ext cx="2103461" cy="636280"/>
          </a:xfrm>
          <a:prstGeom prst="wedgeRectCallout">
            <a:avLst>
              <a:gd name="adj1" fmla="val -92030"/>
              <a:gd name="adj2" fmla="val 3012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返回用户主目录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8"/>
          <p:cNvSpPr/>
          <p:nvPr>
            <p:custDataLst>
              <p:tags r:id="rId3"/>
            </p:custDataLst>
          </p:nvPr>
        </p:nvSpPr>
        <p:spPr>
          <a:xfrm>
            <a:off x="855158" y="4054959"/>
            <a:ext cx="97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.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2266950" y="3916235"/>
            <a:ext cx="2103461" cy="636280"/>
          </a:xfrm>
          <a:prstGeom prst="wedgeRectCallout">
            <a:avLst>
              <a:gd name="adj1" fmla="val -87780"/>
              <a:gd name="adj2" fmla="val 30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进入了哪个目录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9028" y="4405048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186" y="4798125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186" y="440504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3608" y="532262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PA-矩形 8"/>
          <p:cNvSpPr/>
          <p:nvPr>
            <p:custDataLst>
              <p:tags r:id="rId4"/>
            </p:custDataLst>
          </p:nvPr>
        </p:nvSpPr>
        <p:spPr>
          <a:xfrm>
            <a:off x="859510" y="5287236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. .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3380" y="5637325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0538" y="6030402"/>
            <a:ext cx="1164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0538" y="5637325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2629989" y="5199928"/>
            <a:ext cx="2103461" cy="636280"/>
          </a:xfrm>
          <a:prstGeom prst="wedgeRectCallout">
            <a:avLst>
              <a:gd name="adj1" fmla="val -96718"/>
              <a:gd name="adj2" fmla="val 3153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进入上一级目录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4" grpId="0"/>
      <p:bldP spid="12" grpId="0"/>
      <p:bldP spid="20" grpId="0"/>
      <p:bldP spid="25" grpId="0"/>
      <p:bldP spid="15" grpId="0" animBg="1"/>
      <p:bldP spid="27" grpId="0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改变工作目录（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995" y="2649738"/>
            <a:ext cx="8151464" cy="3812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90" y="274531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命令特殊用法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8"/>
          <p:cNvSpPr/>
          <p:nvPr>
            <p:custDataLst>
              <p:tags r:id="rId2"/>
            </p:custDataLst>
          </p:nvPr>
        </p:nvSpPr>
        <p:spPr>
          <a:xfrm>
            <a:off x="842098" y="2735618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098" y="3033457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256" y="3504913"/>
            <a:ext cx="2103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256" y="310932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9256" y="409034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2563495" y="2683510"/>
            <a:ext cx="2591435" cy="636270"/>
          </a:xfrm>
          <a:prstGeom prst="wedgeRectCallout">
            <a:avLst>
              <a:gd name="adj1" fmla="val -110782"/>
              <a:gd name="adj2" fmla="val -6509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进入当前用户主目录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PA-矩形 8"/>
          <p:cNvSpPr/>
          <p:nvPr>
            <p:custDataLst>
              <p:tags r:id="rId3"/>
            </p:custDataLst>
          </p:nvPr>
        </p:nvSpPr>
        <p:spPr>
          <a:xfrm>
            <a:off x="855158" y="4054959"/>
            <a:ext cx="1669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tux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对话气泡: 矩形 27"/>
          <p:cNvSpPr/>
          <p:nvPr/>
        </p:nvSpPr>
        <p:spPr>
          <a:xfrm>
            <a:off x="3024880" y="4590848"/>
            <a:ext cx="3949661" cy="636280"/>
          </a:xfrm>
          <a:prstGeom prst="wedgeRectCallout">
            <a:avLst>
              <a:gd name="adj1" fmla="val -80655"/>
              <a:gd name="adj2" fmla="val -749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前提：具有进入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主目录的权限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9028" y="4405048"/>
            <a:ext cx="912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6186" y="4798125"/>
            <a:ext cx="1755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/home/tux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186" y="440504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对话气泡: 矩形 36"/>
          <p:cNvSpPr/>
          <p:nvPr/>
        </p:nvSpPr>
        <p:spPr>
          <a:xfrm>
            <a:off x="3024880" y="3609841"/>
            <a:ext cx="2847002" cy="636280"/>
          </a:xfrm>
          <a:prstGeom prst="wedgeRectCallout">
            <a:avLst>
              <a:gd name="adj1" fmla="val -92163"/>
              <a:gd name="adj2" fmla="val 55081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4" grpId="0"/>
      <p:bldP spid="12" grpId="0"/>
      <p:bldP spid="20" grpId="0"/>
      <p:bldP spid="25" grpId="0"/>
      <p:bldP spid="15" grpId="0" bldLvl="0" animBg="1"/>
      <p:bldP spid="27" grpId="0"/>
      <p:bldP spid="28" grpId="0" animBg="1"/>
      <p:bldP spid="29" grpId="0"/>
      <p:bldP spid="30" grpId="0"/>
      <p:bldP spid="31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91" y="2596114"/>
            <a:ext cx="7557570" cy="391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5172891" y="1750899"/>
            <a:ext cx="1471753" cy="561023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可为多个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638" y="274593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824938" y="2753647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2310886" y="2638376"/>
            <a:ext cx="2749361" cy="524394"/>
          </a:xfrm>
          <a:prstGeom prst="wedgeRectCallout">
            <a:avLst>
              <a:gd name="adj1" fmla="val -89914"/>
              <a:gd name="adj2" fmla="val 1229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显示当前目录中文件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569" y="3682102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PA-矩形 8"/>
          <p:cNvSpPr/>
          <p:nvPr>
            <p:custDataLst>
              <p:tags r:id="rId3"/>
            </p:custDataLst>
          </p:nvPr>
        </p:nvSpPr>
        <p:spPr>
          <a:xfrm>
            <a:off x="820577" y="3672401"/>
            <a:ext cx="2397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demos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444" y="4520073"/>
            <a:ext cx="118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926" y="522612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PA-矩形 8"/>
          <p:cNvSpPr/>
          <p:nvPr>
            <p:custDataLst>
              <p:tags r:id="rId4"/>
            </p:custDataLst>
          </p:nvPr>
        </p:nvSpPr>
        <p:spPr>
          <a:xfrm>
            <a:off x="903305" y="5174639"/>
            <a:ext cx="420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source  bin  output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6918" y="561801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9500" y="6022311"/>
            <a:ext cx="4170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  source  bin  output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8569" y="413494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PA-矩形 8"/>
          <p:cNvSpPr/>
          <p:nvPr>
            <p:custDataLst>
              <p:tags r:id="rId5"/>
            </p:custDataLst>
          </p:nvPr>
        </p:nvSpPr>
        <p:spPr>
          <a:xfrm>
            <a:off x="820576" y="4142663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6"/>
            </p:custDataLst>
          </p:nvPr>
        </p:nvSpPr>
        <p:spPr>
          <a:xfrm>
            <a:off x="833634" y="5627485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对话气泡: 矩形 38"/>
          <p:cNvSpPr/>
          <p:nvPr/>
        </p:nvSpPr>
        <p:spPr>
          <a:xfrm>
            <a:off x="5363242" y="4820681"/>
            <a:ext cx="1385901" cy="636280"/>
          </a:xfrm>
          <a:prstGeom prst="wedgeRectCallout">
            <a:avLst>
              <a:gd name="adj1" fmla="val -77569"/>
              <a:gd name="adj2" fmla="val 49606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同时创建多个目录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对话气泡: 矩形 39"/>
          <p:cNvSpPr/>
          <p:nvPr/>
        </p:nvSpPr>
        <p:spPr>
          <a:xfrm>
            <a:off x="2131805" y="3194821"/>
            <a:ext cx="1449317" cy="560334"/>
          </a:xfrm>
          <a:prstGeom prst="wedgeRectCallout">
            <a:avLst>
              <a:gd name="adj1" fmla="val -110782"/>
              <a:gd name="adj2" fmla="val -6509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1" grpId="0"/>
      <p:bldP spid="14" grpId="0" animBg="1"/>
      <p:bldP spid="16" grpId="0"/>
      <p:bldP spid="17" grpId="0"/>
      <p:bldP spid="21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890" y="2572475"/>
            <a:ext cx="7557570" cy="391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一次创建多层目录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638" y="271109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833647" y="2683975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6918" y="309252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9500" y="3496823"/>
            <a:ext cx="466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demos  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3"/>
            </p:custDataLst>
          </p:nvPr>
        </p:nvSpPr>
        <p:spPr>
          <a:xfrm>
            <a:off x="833634" y="3101997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7731" y="393870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PA-矩形 8"/>
          <p:cNvSpPr/>
          <p:nvPr>
            <p:custDataLst>
              <p:tags r:id="rId4"/>
            </p:custDataLst>
          </p:nvPr>
        </p:nvSpPr>
        <p:spPr>
          <a:xfrm>
            <a:off x="794447" y="3948175"/>
            <a:ext cx="244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667" y="444815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PA-矩形 8"/>
          <p:cNvSpPr/>
          <p:nvPr>
            <p:custDataLst>
              <p:tags r:id="rId5"/>
            </p:custDataLst>
          </p:nvPr>
        </p:nvSpPr>
        <p:spPr>
          <a:xfrm>
            <a:off x="807509" y="4457628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447" y="4752304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121" y="521314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PA-矩形 8"/>
          <p:cNvSpPr/>
          <p:nvPr>
            <p:custDataLst>
              <p:tags r:id="rId6"/>
            </p:custDataLst>
          </p:nvPr>
        </p:nvSpPr>
        <p:spPr>
          <a:xfrm>
            <a:off x="739837" y="5222620"/>
            <a:ext cx="24451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057" y="5722602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7"/>
            </p:custDataLst>
          </p:nvPr>
        </p:nvSpPr>
        <p:spPr>
          <a:xfrm>
            <a:off x="752899" y="5732073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837" y="6026749"/>
            <a:ext cx="4826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34" grpId="0"/>
      <p:bldP spid="35" grpId="0"/>
      <p:bldP spid="38" grpId="0"/>
      <p:bldP spid="25" grpId="0"/>
      <p:bldP spid="26" grpId="0"/>
      <p:bldP spid="27" grpId="0"/>
      <p:bldP spid="28" grpId="0"/>
      <p:bldP spid="29" grpId="0"/>
      <p:bldP spid="6" grpId="0"/>
      <p:bldP spid="9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文件系统介绍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945005" y="1326990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磁盘组织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945005" y="2119857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中的文件类型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1945005" y="2912724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目录详述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1945005" y="3705591"/>
            <a:ext cx="5165090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目录命令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淘宝网chenying0907出品 4"/>
          <p:cNvGrpSpPr/>
          <p:nvPr/>
        </p:nvGrpSpPr>
        <p:grpSpPr>
          <a:xfrm>
            <a:off x="1955067" y="4498805"/>
            <a:ext cx="5165090" cy="688340"/>
            <a:chOff x="5463" y="8070"/>
            <a:chExt cx="8134" cy="1084"/>
          </a:xfrm>
        </p:grpSpPr>
        <p:sp>
          <p:nvSpPr>
            <p:cNvPr id="16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显示文件内容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淘宝网chenying0907出品 4"/>
          <p:cNvGrpSpPr/>
          <p:nvPr/>
        </p:nvGrpSpPr>
        <p:grpSpPr>
          <a:xfrm>
            <a:off x="1955067" y="5303036"/>
            <a:ext cx="5165090" cy="688340"/>
            <a:chOff x="5463" y="8070"/>
            <a:chExt cx="8134" cy="1084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删除文件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删除目录（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 directory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890" y="2572475"/>
            <a:ext cx="7557570" cy="3911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60375" y="1943005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1638" y="271109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833647" y="2683975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6918" y="309252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1638" y="3826282"/>
            <a:ext cx="357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矩形 8"/>
          <p:cNvSpPr/>
          <p:nvPr>
            <p:custDataLst>
              <p:tags r:id="rId3"/>
            </p:custDataLst>
          </p:nvPr>
        </p:nvSpPr>
        <p:spPr>
          <a:xfrm>
            <a:off x="833634" y="3101997"/>
            <a:ext cx="4173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memos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7731" y="420286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PA-矩形 8"/>
          <p:cNvSpPr/>
          <p:nvPr>
            <p:custDataLst>
              <p:tags r:id="rId4"/>
            </p:custDataLst>
          </p:nvPr>
        </p:nvSpPr>
        <p:spPr>
          <a:xfrm>
            <a:off x="794447" y="4212335"/>
            <a:ext cx="244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5958" y="5060659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对话气泡: 矩形 19"/>
          <p:cNvSpPr/>
          <p:nvPr/>
        </p:nvSpPr>
        <p:spPr>
          <a:xfrm>
            <a:off x="5172891" y="1750899"/>
            <a:ext cx="1731275" cy="561023"/>
          </a:xfrm>
          <a:prstGeom prst="wedgeRectCallout">
            <a:avLst>
              <a:gd name="adj1" fmla="val -78065"/>
              <a:gd name="adj2" fmla="val 392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只能为空目录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2560" y="349746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PA-矩形 8"/>
          <p:cNvSpPr/>
          <p:nvPr>
            <p:custDataLst>
              <p:tags r:id="rId5"/>
            </p:custDataLst>
          </p:nvPr>
        </p:nvSpPr>
        <p:spPr>
          <a:xfrm>
            <a:off x="855402" y="3506934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989" y="4616766"/>
            <a:ext cx="7426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failed to remove ‘xx’: Directory not empty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矩形 8"/>
          <p:cNvSpPr/>
          <p:nvPr>
            <p:custDataLst>
              <p:tags r:id="rId6"/>
            </p:custDataLst>
          </p:nvPr>
        </p:nvSpPr>
        <p:spPr>
          <a:xfrm>
            <a:off x="821764" y="5016725"/>
            <a:ext cx="244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596" y="550044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PA-矩形 8"/>
          <p:cNvSpPr/>
          <p:nvPr>
            <p:custDataLst>
              <p:tags r:id="rId7"/>
            </p:custDataLst>
          </p:nvPr>
        </p:nvSpPr>
        <p:spPr>
          <a:xfrm>
            <a:off x="817402" y="5456510"/>
            <a:ext cx="244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2890" y="589232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PA-矩形 8"/>
          <p:cNvSpPr/>
          <p:nvPr>
            <p:custDataLst>
              <p:tags r:id="rId8"/>
            </p:custDataLst>
          </p:nvPr>
        </p:nvSpPr>
        <p:spPr>
          <a:xfrm>
            <a:off x="808696" y="5848394"/>
            <a:ext cx="244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0" y="3172759"/>
            <a:ext cx="1037501" cy="381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85995" y="3172759"/>
            <a:ext cx="3059536" cy="381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只包含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34" grpId="0"/>
      <p:bldP spid="35" grpId="0"/>
      <p:bldP spid="38" grpId="0"/>
      <p:bldP spid="25" grpId="0"/>
      <p:bldP spid="26" grpId="0"/>
      <p:bldP spid="27" grpId="0"/>
      <p:bldP spid="20" grpId="0" animBg="1"/>
      <p:bldP spid="21" grpId="0"/>
      <p:bldP spid="22" grpId="0"/>
      <p:bldP spid="6" grpId="0"/>
      <p:bldP spid="30" grpId="0"/>
      <p:bldP spid="31" grpId="0"/>
      <p:bldP spid="32" grpId="0"/>
      <p:bldP spid="33" grpId="0"/>
      <p:bldP spid="36" grpId="0"/>
      <p:bldP spid="9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显示指定目录内容（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0375" y="3329872"/>
          <a:ext cx="8214352" cy="3169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0115"/>
                <a:gridCol w="68542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列出所有文件，包括隐藏文件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以多列格式显示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目录名后面加斜杠（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），可执行文件后面加星号（*）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以长格式列出文件，显示文件详细信息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按页宽显示，以逗号分隔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循环列出子目录内容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以块为单位显示每个文件的大小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460375" y="2647403"/>
            <a:ext cx="8214352" cy="561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的常用选项</a:t>
            </a:r>
            <a:endParaRPr lang="zh-CN" altLang="en-US" sz="2400" dirty="0"/>
          </a:p>
        </p:txBody>
      </p:sp>
      <p:sp>
        <p:nvSpPr>
          <p:cNvPr id="6" name="PA-矩形 5"/>
          <p:cNvSpPr/>
          <p:nvPr>
            <p:custDataLst>
              <p:tags r:id="rId3"/>
            </p:custDataLst>
          </p:nvPr>
        </p:nvSpPr>
        <p:spPr>
          <a:xfrm>
            <a:off x="460375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4"/>
            </p:custDataLst>
          </p:nvPr>
        </p:nvSpPr>
        <p:spPr>
          <a:xfrm>
            <a:off x="2629989" y="1943005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显示指定目录内容（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009" y="1886910"/>
            <a:ext cx="8212416" cy="44964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11638" y="204052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PA-矩形 8"/>
          <p:cNvSpPr/>
          <p:nvPr>
            <p:custDataLst>
              <p:tags r:id="rId1"/>
            </p:custDataLst>
          </p:nvPr>
        </p:nvSpPr>
        <p:spPr>
          <a:xfrm>
            <a:off x="833647" y="2013409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-p  xx/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575" y="332505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PA-矩形 8"/>
          <p:cNvSpPr/>
          <p:nvPr>
            <p:custDataLst>
              <p:tags r:id="rId2"/>
            </p:custDataLst>
          </p:nvPr>
        </p:nvSpPr>
        <p:spPr>
          <a:xfrm>
            <a:off x="820584" y="3297931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xx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510" y="244112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3"/>
            </p:custDataLst>
          </p:nvPr>
        </p:nvSpPr>
        <p:spPr>
          <a:xfrm>
            <a:off x="877444" y="2464188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801" y="2842087"/>
            <a:ext cx="348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7763" y="431347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PA-矩形 8"/>
          <p:cNvSpPr/>
          <p:nvPr>
            <p:custDataLst>
              <p:tags r:id="rId4"/>
            </p:custDataLst>
          </p:nvPr>
        </p:nvSpPr>
        <p:spPr>
          <a:xfrm>
            <a:off x="859772" y="4286359"/>
            <a:ext cx="292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988" y="3647626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1638" y="4758385"/>
            <a:ext cx="8139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话气泡: 矩形 19"/>
          <p:cNvSpPr/>
          <p:nvPr/>
        </p:nvSpPr>
        <p:spPr>
          <a:xfrm>
            <a:off x="2210478" y="2898734"/>
            <a:ext cx="2361522" cy="523992"/>
          </a:xfrm>
          <a:prstGeom prst="wedgeRectCallout">
            <a:avLst>
              <a:gd name="adj1" fmla="val -73374"/>
              <a:gd name="adj2" fmla="val 68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目录中的内容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04218" y="2149347"/>
            <a:ext cx="21018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0674" y="2158056"/>
            <a:ext cx="1316172" cy="376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4485" y="215805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497924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以长格式显示文件详细信息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0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60674" y="3535680"/>
            <a:ext cx="1882229" cy="496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2690950" y="3508061"/>
            <a:ext cx="5557296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44485" y="4166326"/>
          <a:ext cx="76037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5"/>
                <a:gridCol w="6297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PA-文本框 19"/>
          <p:cNvSpPr txBox="1"/>
          <p:nvPr>
            <p:custDataLst>
              <p:tags r:id="rId3"/>
            </p:custDataLst>
          </p:nvPr>
        </p:nvSpPr>
        <p:spPr>
          <a:xfrm>
            <a:off x="1025839" y="4543819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1025839" y="4961764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1025839" y="5401129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1025839" y="5735441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1025839" y="6198175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-文本框 24"/>
          <p:cNvSpPr txBox="1"/>
          <p:nvPr>
            <p:custDataLst>
              <p:tags r:id="rId8"/>
            </p:custDataLst>
          </p:nvPr>
        </p:nvSpPr>
        <p:spPr>
          <a:xfrm>
            <a:off x="2403563" y="4579518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9"/>
            </p:custDataLst>
          </p:nvPr>
        </p:nvSpPr>
        <p:spPr>
          <a:xfrm>
            <a:off x="2416626" y="5360088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块设备文件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10"/>
            </p:custDataLst>
          </p:nvPr>
        </p:nvSpPr>
        <p:spPr>
          <a:xfrm>
            <a:off x="2403562" y="5766219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字符设备文件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1"/>
            </p:custDataLst>
          </p:nvPr>
        </p:nvSpPr>
        <p:spPr>
          <a:xfrm>
            <a:off x="2386153" y="6181654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链接文件</a:t>
            </a:r>
            <a:endParaRPr lang="zh-CN" altLang="en-US" dirty="0"/>
          </a:p>
        </p:txBody>
      </p:sp>
      <p:sp>
        <p:nvSpPr>
          <p:cNvPr id="35" name="PA-文本框 34"/>
          <p:cNvSpPr txBox="1"/>
          <p:nvPr>
            <p:custDataLst>
              <p:tags r:id="rId12"/>
            </p:custDataLst>
          </p:nvPr>
        </p:nvSpPr>
        <p:spPr>
          <a:xfrm>
            <a:off x="2393913" y="4980476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普通文件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37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文件类型及权限设置，共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620" y="2116865"/>
            <a:ext cx="9144000" cy="30742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3548" y="4974207"/>
            <a:ext cx="9144000" cy="10496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1774" y="3925828"/>
            <a:ext cx="9144000" cy="1038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4014" y="3486613"/>
            <a:ext cx="496252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7761" y="5188302"/>
            <a:ext cx="9144000" cy="7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3" grpId="1" animBg="1"/>
      <p:bldP spid="6" grpId="0"/>
      <p:bldP spid="4" grpId="0" animBg="1"/>
      <p:bldP spid="14" grpId="0" animBg="1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5" grpId="0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589630" y="2152063"/>
            <a:ext cx="320094" cy="416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81271" y="2195206"/>
            <a:ext cx="320094" cy="3636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3330" y="2168439"/>
            <a:ext cx="434063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97168" y="2203335"/>
            <a:ext cx="101255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4485" y="2175471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00" y="2717165"/>
            <a:ext cx="2155190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矩形 6"/>
          <p:cNvSpPr/>
          <p:nvPr>
            <p:custDataLst>
              <p:tags r:id="rId2"/>
            </p:custDataLst>
          </p:nvPr>
        </p:nvSpPr>
        <p:spPr>
          <a:xfrm>
            <a:off x="2815594" y="2672036"/>
            <a:ext cx="5144042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用户权限设置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4485" y="4577549"/>
          <a:ext cx="76037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5"/>
                <a:gridCol w="6297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代表文件类型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PA-文本框 20"/>
          <p:cNvSpPr txBox="1"/>
          <p:nvPr>
            <p:custDataLst>
              <p:tags r:id="rId4"/>
            </p:custDataLst>
          </p:nvPr>
        </p:nvSpPr>
        <p:spPr>
          <a:xfrm>
            <a:off x="1026474" y="4957954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文本框 21"/>
          <p:cNvSpPr txBox="1"/>
          <p:nvPr>
            <p:custDataLst>
              <p:tags r:id="rId5"/>
            </p:custDataLst>
          </p:nvPr>
        </p:nvSpPr>
        <p:spPr>
          <a:xfrm>
            <a:off x="981389" y="5356679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-文本框 22"/>
          <p:cNvSpPr txBox="1"/>
          <p:nvPr>
            <p:custDataLst>
              <p:tags r:id="rId6"/>
            </p:custDataLst>
          </p:nvPr>
        </p:nvSpPr>
        <p:spPr>
          <a:xfrm>
            <a:off x="1025839" y="5735441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-文本框 23"/>
          <p:cNvSpPr txBox="1"/>
          <p:nvPr>
            <p:custDataLst>
              <p:tags r:id="rId7"/>
            </p:custDataLst>
          </p:nvPr>
        </p:nvSpPr>
        <p:spPr>
          <a:xfrm>
            <a:off x="1025839" y="6198175"/>
            <a:ext cx="45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25"/>
          <p:cNvSpPr txBox="1"/>
          <p:nvPr>
            <p:custDataLst>
              <p:tags r:id="rId8"/>
            </p:custDataLst>
          </p:nvPr>
        </p:nvSpPr>
        <p:spPr>
          <a:xfrm>
            <a:off x="2416626" y="5360088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写文件权限</a:t>
            </a:r>
            <a:endParaRPr lang="zh-CN" altLang="en-US" dirty="0"/>
          </a:p>
        </p:txBody>
      </p:sp>
      <p:sp>
        <p:nvSpPr>
          <p:cNvPr id="27" name="PA-文本框 26"/>
          <p:cNvSpPr txBox="1"/>
          <p:nvPr>
            <p:custDataLst>
              <p:tags r:id="rId9"/>
            </p:custDataLst>
          </p:nvPr>
        </p:nvSpPr>
        <p:spPr>
          <a:xfrm>
            <a:off x="2403562" y="5766219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执行文件权限</a:t>
            </a:r>
            <a:endParaRPr lang="zh-CN" altLang="en-US" dirty="0"/>
          </a:p>
        </p:txBody>
      </p:sp>
      <p:sp>
        <p:nvSpPr>
          <p:cNvPr id="28" name="PA-文本框 27"/>
          <p:cNvSpPr txBox="1"/>
          <p:nvPr>
            <p:custDataLst>
              <p:tags r:id="rId10"/>
            </p:custDataLst>
          </p:nvPr>
        </p:nvSpPr>
        <p:spPr>
          <a:xfrm>
            <a:off x="2386153" y="6181654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无权限</a:t>
            </a:r>
            <a:endParaRPr lang="zh-CN" altLang="en-US" dirty="0"/>
          </a:p>
        </p:txBody>
      </p:sp>
      <p:pic>
        <p:nvPicPr>
          <p:cNvPr id="9" name="图形 8" descr="用户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52218" y="3359712"/>
            <a:ext cx="648647" cy="648647"/>
          </a:xfrm>
          <a:prstGeom prst="rect">
            <a:avLst/>
          </a:prstGeom>
        </p:spPr>
      </p:pic>
      <p:pic>
        <p:nvPicPr>
          <p:cNvPr id="12" name="图形 11" descr="用户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7772" y="3230715"/>
            <a:ext cx="900066" cy="900066"/>
          </a:xfrm>
          <a:prstGeom prst="rect">
            <a:avLst/>
          </a:prstGeom>
        </p:spPr>
      </p:pic>
      <p:pic>
        <p:nvPicPr>
          <p:cNvPr id="29" name="图形 28" descr="儿童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60320" y="3242213"/>
            <a:ext cx="914400" cy="9144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346829" y="3871829"/>
            <a:ext cx="8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55630" y="3902187"/>
            <a:ext cx="8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组用户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18290" y="3879133"/>
            <a:ext cx="88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77308" y="4180987"/>
            <a:ext cx="83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–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52152" y="4185616"/>
            <a:ext cx="83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– 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70541" y="4185616"/>
            <a:ext cx="83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8–10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PA-文本框 25"/>
          <p:cNvSpPr txBox="1"/>
          <p:nvPr>
            <p:custDataLst>
              <p:tags r:id="rId17"/>
            </p:custDataLst>
          </p:nvPr>
        </p:nvSpPr>
        <p:spPr>
          <a:xfrm>
            <a:off x="2420981" y="4981259"/>
            <a:ext cx="182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读文件权限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0673" y="3359712"/>
            <a:ext cx="676720" cy="11394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81304" y="3369038"/>
            <a:ext cx="3245282" cy="37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62062" y="3879880"/>
            <a:ext cx="716583" cy="579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79611" y="3876742"/>
            <a:ext cx="716583" cy="579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10002" y="3876742"/>
            <a:ext cx="716583" cy="5797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78685" y="4456497"/>
            <a:ext cx="3483377" cy="72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478684" y="4416312"/>
            <a:ext cx="4774796" cy="122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420987" y="4479161"/>
            <a:ext cx="6181549" cy="149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337393" y="4486466"/>
            <a:ext cx="3624669" cy="1878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281271" y="4469872"/>
            <a:ext cx="5073585" cy="1928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322558" y="4451280"/>
            <a:ext cx="6187444" cy="194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7" grpId="0" animBg="1"/>
      <p:bldP spid="47" grpId="1" animBg="1"/>
      <p:bldP spid="44" grpId="0" animBg="1"/>
      <p:bldP spid="44" grpId="1" animBg="1"/>
      <p:bldP spid="19" grpId="0" animBg="1"/>
      <p:bldP spid="19" grpId="1" animBg="1"/>
      <p:bldP spid="6" grpId="0"/>
      <p:bldP spid="8" grpId="0" animBg="1"/>
      <p:bldP spid="10" grpId="0"/>
      <p:bldP spid="14" grpId="0" bldLvl="0" animBg="1"/>
      <p:bldP spid="16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1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70641" y="2196084"/>
            <a:ext cx="396608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037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文件的链接数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0910" y="2196084"/>
            <a:ext cx="77705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037806" y="2742564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文件的所有者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7806" y="3530692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通常与文件创建者用户名相同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5809" y="4318820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文件的所有者发生转移，则两者不同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13" grpId="0" animBg="1"/>
      <p:bldP spid="14" grpId="0" animBg="1"/>
      <p:bldP spid="12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0140" y="2209252"/>
            <a:ext cx="1055736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124" y="2182916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674" y="274460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037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文件所属于的组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7806" y="3530692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管理员创建用户时，指定用户隶属于某个组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5809" y="4318820"/>
            <a:ext cx="6313714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用户创建文件时，文件属于用户默认隶属的组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10" grpId="0" animBg="1"/>
      <p:bldP spid="11" grpId="0"/>
      <p:bldP spid="13" grpId="0" animBg="1"/>
      <p:bldP spid="14" grpId="0" animBg="1"/>
      <p:bldP spid="12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219405" y="2135123"/>
            <a:ext cx="1002714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51270" y="2113347"/>
            <a:ext cx="1680753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8384" y="2117705"/>
            <a:ext cx="396608" cy="373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4124" y="2121953"/>
            <a:ext cx="814697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-r--r--    2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student   48    Jun 25  12:28     memos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674" y="1368232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6"/>
          <p:cNvSpPr/>
          <p:nvPr>
            <p:custDataLst>
              <p:tags r:id="rId1"/>
            </p:custDataLst>
          </p:nvPr>
        </p:nvSpPr>
        <p:spPr>
          <a:xfrm>
            <a:off x="2830288" y="1368232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长格式显示文件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674" y="2742564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第五列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037806" y="2742564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文件大小，单位为字节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320" y="3513273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第六列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033452" y="3513273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文件上一次修改的日期和时间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963" y="4353648"/>
            <a:ext cx="1316172" cy="5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第七列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29095" y="4353648"/>
            <a:ext cx="6210439" cy="5797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2" grpId="1" animBg="1"/>
      <p:bldP spid="7" grpId="0" animBg="1"/>
      <p:bldP spid="7" grpId="1" animBg="1"/>
      <p:bldP spid="8" grpId="0"/>
      <p:bldP spid="10" grpId="0" animBg="1"/>
      <p:bldP spid="11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目录命令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文件名以点开头的文件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775" y="2738299"/>
            <a:ext cx="7557570" cy="352539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259" y="1962436"/>
            <a:ext cx="1806575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-矩形 6"/>
          <p:cNvSpPr/>
          <p:nvPr>
            <p:custDataLst>
              <p:tags r:id="rId1"/>
            </p:custDataLst>
          </p:nvPr>
        </p:nvSpPr>
        <p:spPr>
          <a:xfrm>
            <a:off x="2602873" y="1962436"/>
            <a:ext cx="5085805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查看隐藏文件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0375" y="278970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870" y="3190998"/>
            <a:ext cx="348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PA-矩形 8"/>
          <p:cNvSpPr/>
          <p:nvPr>
            <p:custDataLst>
              <p:tags r:id="rId2"/>
            </p:custDataLst>
          </p:nvPr>
        </p:nvSpPr>
        <p:spPr>
          <a:xfrm>
            <a:off x="800794" y="2781000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539" y="366728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PA-矩形 8"/>
          <p:cNvSpPr/>
          <p:nvPr>
            <p:custDataLst>
              <p:tags r:id="rId3"/>
            </p:custDataLst>
          </p:nvPr>
        </p:nvSpPr>
        <p:spPr>
          <a:xfrm>
            <a:off x="781381" y="3676757"/>
            <a:ext cx="1352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-a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365" y="4092670"/>
            <a:ext cx="5195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..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bashrc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3" grpId="0"/>
      <p:bldP spid="14" grpId="0"/>
      <p:bldP spid="17" grpId="0"/>
      <p:bldP spid="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347199" y="237855"/>
            <a:ext cx="25281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磁盘组织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6215" y="2683918"/>
            <a:ext cx="7666621" cy="7057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磁盘划分成单元和子单元，分别命名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4725" y="5455285"/>
            <a:ext cx="7666355" cy="8807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提供命令，可以在磁盘上创建、组织和查找目录和文件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215" y="1458251"/>
            <a:ext cx="961743" cy="10273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8971" y="1554081"/>
            <a:ext cx="5491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磁盘容量非常大，如何对磁盘进行组织管理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974432" y="3680242"/>
            <a:ext cx="7666621" cy="645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相关文件保存在同一单元中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4432" y="4562683"/>
            <a:ext cx="7666621" cy="645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这样的单元被称为目录，单元中的子单元称为子目录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bldLvl="0" animBg="1"/>
      <p:bldP spid="8" grpId="0"/>
      <p:bldP spid="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显示文件内容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1935367" cy="579755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239834" y="1189877"/>
            <a:ext cx="6551626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显示一个或多个文件内容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619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-矩形 6"/>
          <p:cNvSpPr/>
          <p:nvPr>
            <p:custDataLst>
              <p:tags r:id="rId1"/>
            </p:custDataLst>
          </p:nvPr>
        </p:nvSpPr>
        <p:spPr>
          <a:xfrm>
            <a:off x="2368626" y="1912658"/>
            <a:ext cx="6260469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0375" y="2652521"/>
            <a:ext cx="8168720" cy="37656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375" y="2789708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870" y="3190998"/>
            <a:ext cx="348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PA-矩形 8"/>
          <p:cNvSpPr/>
          <p:nvPr>
            <p:custDataLst>
              <p:tags r:id="rId2"/>
            </p:custDataLst>
          </p:nvPr>
        </p:nvSpPr>
        <p:spPr>
          <a:xfrm>
            <a:off x="800794" y="2781000"/>
            <a:ext cx="190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8539" y="414482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PA-矩形 8"/>
          <p:cNvSpPr/>
          <p:nvPr>
            <p:custDataLst>
              <p:tags r:id="rId3"/>
            </p:custDataLst>
          </p:nvPr>
        </p:nvSpPr>
        <p:spPr>
          <a:xfrm>
            <a:off x="781381" y="4128168"/>
            <a:ext cx="3897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2365" y="4428496"/>
            <a:ext cx="34817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  <p:bldP spid="21" grpId="0"/>
      <p:bldP spid="22" grpId="0"/>
      <p:bldP spid="2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511846" y="1189877"/>
            <a:ext cx="6279613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2265874" cy="579755"/>
          </a:xfrm>
          <a:prstGeom prst="parallelogram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60373" y="3440787"/>
          <a:ext cx="8331086" cy="13716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79444"/>
                <a:gridCol w="69516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删除文件前，要求用户确认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删除指定目录以及目录下所有的文件和子目录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42619" y="1911007"/>
            <a:ext cx="1779459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PA-矩形 6"/>
          <p:cNvSpPr/>
          <p:nvPr>
            <p:custDataLst>
              <p:tags r:id="rId1"/>
            </p:custDataLst>
          </p:nvPr>
        </p:nvSpPr>
        <p:spPr>
          <a:xfrm>
            <a:off x="2368626" y="1912658"/>
            <a:ext cx="6260469" cy="579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246" y="2643155"/>
            <a:ext cx="8331086" cy="683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常用选项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删除文件内容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511846" y="1189877"/>
            <a:ext cx="6279613" cy="561022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178859"/>
            <a:ext cx="2265874" cy="579755"/>
          </a:xfrm>
          <a:prstGeom prst="parallelogram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258" y="1965227"/>
            <a:ext cx="8204387" cy="45400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859" y="2089625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354" y="2490915"/>
            <a:ext cx="4684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矩形 8"/>
          <p:cNvSpPr/>
          <p:nvPr>
            <p:custDataLst>
              <p:tags r:id="rId1"/>
            </p:custDataLst>
          </p:nvPr>
        </p:nvSpPr>
        <p:spPr>
          <a:xfrm>
            <a:off x="825278" y="2080919"/>
            <a:ext cx="53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3023" y="296720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PA-矩形 8"/>
          <p:cNvSpPr/>
          <p:nvPr>
            <p:custDataLst>
              <p:tags r:id="rId2"/>
            </p:custDataLst>
          </p:nvPr>
        </p:nvSpPr>
        <p:spPr>
          <a:xfrm>
            <a:off x="805865" y="2976674"/>
            <a:ext cx="199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myfirst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255" y="3761574"/>
            <a:ext cx="357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  xx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57" y="3389573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PA-矩形 8"/>
          <p:cNvSpPr/>
          <p:nvPr>
            <p:custDataLst>
              <p:tags r:id="rId3"/>
            </p:custDataLst>
          </p:nvPr>
        </p:nvSpPr>
        <p:spPr>
          <a:xfrm>
            <a:off x="784095" y="3355500"/>
            <a:ext cx="199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124" y="419946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PA-矩形 8"/>
          <p:cNvSpPr/>
          <p:nvPr>
            <p:custDataLst>
              <p:tags r:id="rId4"/>
            </p:custDataLst>
          </p:nvPr>
        </p:nvSpPr>
        <p:spPr>
          <a:xfrm>
            <a:off x="757966" y="4208937"/>
            <a:ext cx="199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xx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258" y="4624816"/>
            <a:ext cx="605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rm: cannot remove ‘xx’: Is a directory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5603" y="503984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PA-矩形 8"/>
          <p:cNvSpPr/>
          <p:nvPr>
            <p:custDataLst>
              <p:tags r:id="rId5"/>
            </p:custDataLst>
          </p:nvPr>
        </p:nvSpPr>
        <p:spPr>
          <a:xfrm>
            <a:off x="788445" y="5049317"/>
            <a:ext cx="199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 -r  xx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897" y="5475277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PA-矩形 8"/>
          <p:cNvSpPr/>
          <p:nvPr>
            <p:custDataLst>
              <p:tags r:id="rId6"/>
            </p:custDataLst>
          </p:nvPr>
        </p:nvSpPr>
        <p:spPr>
          <a:xfrm>
            <a:off x="779739" y="5484748"/>
            <a:ext cx="1998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3191" y="5864701"/>
            <a:ext cx="298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 bin  output</a:t>
            </a:r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/>
      <p:bldP spid="20" grpId="0"/>
      <p:bldP spid="21" grpId="0"/>
      <p:bldP spid="22" grpId="0"/>
      <p:bldP spid="23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UNIX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中的文件类型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淘宝网chenying0907出品 16"/>
          <p:cNvSpPr txBox="1"/>
          <p:nvPr/>
        </p:nvSpPr>
        <p:spPr>
          <a:xfrm>
            <a:off x="1091493" y="4541425"/>
            <a:ext cx="699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用于文件的组织，包含关于其他文件的信息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淘宝网chenying0907出品 16"/>
          <p:cNvSpPr txBox="1"/>
          <p:nvPr/>
        </p:nvSpPr>
        <p:spPr>
          <a:xfrm>
            <a:off x="1091494" y="3276370"/>
            <a:ext cx="666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包含字节序列，如程序代码、数据、文本等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淘宝网chenying0907出品 16"/>
          <p:cNvSpPr txBox="1"/>
          <p:nvPr/>
        </p:nvSpPr>
        <p:spPr>
          <a:xfrm>
            <a:off x="1115866" y="5783723"/>
            <a:ext cx="686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包含与外部设备相联系的信息，系统中每个设备分别对应一个文件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5880847" y="1157382"/>
            <a:ext cx="3263153" cy="12801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一切皆文件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5335" y="2574407"/>
            <a:ext cx="7044871" cy="6281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普通文件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1493" y="3870711"/>
            <a:ext cx="7066643" cy="628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目录文件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0970" y="5121723"/>
            <a:ext cx="7066642" cy="62818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特殊文件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866" y="1411173"/>
            <a:ext cx="2219003" cy="654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文件视角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1058" y="1489754"/>
            <a:ext cx="261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文件是字节序列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6" grpId="0"/>
      <p:bldP spid="30" grpId="0"/>
      <p:bldP spid="4" grpId="0" animBg="1"/>
      <p:bldP spid="2" grpId="0" animBg="1"/>
      <p:bldP spid="17" grpId="0" animBg="1"/>
      <p:bldP spid="18" grpId="0" animBg="1"/>
      <p:bldP spid="18" grpId="1" animBg="1"/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45" y="3342432"/>
            <a:ext cx="2430762" cy="243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平行四边形 18"/>
          <p:cNvSpPr/>
          <p:nvPr/>
        </p:nvSpPr>
        <p:spPr>
          <a:xfrm>
            <a:off x="2239834" y="1348040"/>
            <a:ext cx="6551626" cy="746720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文件系统的组织单元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433259" y="1333921"/>
            <a:ext cx="1935367" cy="771654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035" y="3571875"/>
            <a:ext cx="53771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逻辑上可以把它看做是存放文件的容器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259" y="2411501"/>
            <a:ext cx="8172859" cy="72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目录系统提供了磁盘组织文件的结构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070" y="4390390"/>
            <a:ext cx="5377180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本质上目录是一个账本，记录了哪些文件在该目录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4" grpId="0" animBg="1"/>
      <p:bldP spid="20" grpId="0"/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6067" y="2202318"/>
            <a:ext cx="7386955" cy="5797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以顶端根目录（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）为起点向下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6457" y="5756622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6457" y="4368497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636457" y="1409737"/>
            <a:ext cx="2097778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607310" y="1420495"/>
            <a:ext cx="6140450" cy="56070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通过树形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文件目录结构进行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24556" y="3233761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636457" y="3054426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232212" y="3674435"/>
            <a:ext cx="1933845" cy="69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836895" y="3674435"/>
            <a:ext cx="430305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470315" y="3674435"/>
            <a:ext cx="854720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993341" y="3674435"/>
            <a:ext cx="1604683" cy="7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3980329" y="4974426"/>
            <a:ext cx="1013012" cy="78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325035" y="4974426"/>
            <a:ext cx="995083" cy="8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07417" y="4974426"/>
            <a:ext cx="145901" cy="93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71755" y="2830195"/>
            <a:ext cx="2437130" cy="698500"/>
          </a:xfrm>
          <a:prstGeom prst="wedgeRoundRectCallout">
            <a:avLst>
              <a:gd name="adj1" fmla="val 85148"/>
              <a:gd name="adj2" fmla="val 5372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系统中最重要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 directory)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065520" y="2456815"/>
            <a:ext cx="2437130" cy="698500"/>
          </a:xfrm>
          <a:prstGeom prst="wedgeRoundRectCallout">
            <a:avLst>
              <a:gd name="adj1" fmla="val -79598"/>
              <a:gd name="adj2" fmla="val 102636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与开机、还原、系统修复动作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1" grpId="0" bldLvl="0" animBg="1"/>
      <p:bldP spid="34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36457" y="5935918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6457" y="4547793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459" y="3239258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636457" y="1222354"/>
            <a:ext cx="2148576" cy="81071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父子关系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569292" y="1205495"/>
            <a:ext cx="6018896" cy="831767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相邻两层目录间关系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24556" y="3413057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gabriel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圆角矩形标注 30"/>
          <p:cNvSpPr/>
          <p:nvPr/>
        </p:nvSpPr>
        <p:spPr>
          <a:xfrm>
            <a:off x="6034827" y="3019690"/>
            <a:ext cx="2397382" cy="668787"/>
          </a:xfrm>
          <a:prstGeom prst="wedgeRoundRectCallout">
            <a:avLst>
              <a:gd name="adj1" fmla="val -79644"/>
              <a:gd name="adj2" fmla="val 1964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所有目录的祖先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545640" y="3930573"/>
            <a:ext cx="2549489" cy="617220"/>
          </a:xfrm>
          <a:prstGeom prst="wedgeRoundRectCallout">
            <a:avLst>
              <a:gd name="adj1" fmla="val -60774"/>
              <a:gd name="adj2" fmla="val 6964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根目录的子目录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1224557" y="3996019"/>
            <a:ext cx="3369784" cy="616937"/>
          </a:xfrm>
          <a:prstGeom prst="wedgeRoundRectCallout">
            <a:avLst>
              <a:gd name="adj1" fmla="val 69720"/>
              <a:gd name="adj2" fmla="val 6819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等目录的父目录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标注 32"/>
          <p:cNvSpPr/>
          <p:nvPr/>
        </p:nvSpPr>
        <p:spPr>
          <a:xfrm>
            <a:off x="4039047" y="5352025"/>
            <a:ext cx="2004806" cy="616937"/>
          </a:xfrm>
          <a:prstGeom prst="wedgeRoundRectCallout">
            <a:avLst>
              <a:gd name="adj1" fmla="val -60774"/>
              <a:gd name="adj2" fmla="val 6964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3460" y="2154217"/>
            <a:ext cx="7710612" cy="905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上层目录是下层目录的父目录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下层目录是上层目录的子目录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" grpId="0" animBg="1"/>
      <p:bldP spid="24" grpId="0" animBg="1"/>
      <p:bldP spid="19" grpId="0" animBg="1"/>
      <p:bldP spid="31" grpId="0" bldLvl="0" animBg="1"/>
      <p:bldP spid="32" grpId="0" bldLvl="0" animBg="1"/>
      <p:bldP spid="33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36457" y="4917011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3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6457" y="3528886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2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459" y="2220351"/>
            <a:ext cx="7866044" cy="749147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 1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目录详述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636457" y="1222354"/>
            <a:ext cx="2148576" cy="81071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1.imgtn.bdimg.com/it/u=2313087130,667718775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2569292" y="1205495"/>
            <a:ext cx="6018896" cy="831767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层次目录结构类似倒着生长的树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24556" y="2394150"/>
            <a:ext cx="6154330" cy="3117774"/>
            <a:chOff x="1381314" y="2071164"/>
            <a:chExt cx="6154330" cy="3117774"/>
          </a:xfrm>
        </p:grpSpPr>
        <p:sp>
          <p:nvSpPr>
            <p:cNvPr id="13" name="圆角矩形 12"/>
            <p:cNvSpPr/>
            <p:nvPr/>
          </p:nvSpPr>
          <p:spPr>
            <a:xfrm>
              <a:off x="6191585" y="4748262"/>
              <a:ext cx="1344059" cy="4406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filea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512491" y="2071164"/>
              <a:ext cx="2071171" cy="44067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81314" y="3371159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978756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david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92144" y="4748263"/>
              <a:ext cx="1344059" cy="44067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daniel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997747" y="3371157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7073" y="3371155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usr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200611" y="3371154"/>
              <a:ext cx="1284051" cy="44067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dev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7" idx="2"/>
              <a:endCxn id="8" idx="0"/>
            </p:cNvCxnSpPr>
            <p:nvPr/>
          </p:nvCxnSpPr>
          <p:spPr>
            <a:xfrm rot="5400000">
              <a:off x="2856049" y="1679131"/>
              <a:ext cx="859320" cy="2524737"/>
            </a:xfrm>
            <a:prstGeom prst="bentConnector3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7" idx="2"/>
              <a:endCxn id="15" idx="0"/>
            </p:cNvCxnSpPr>
            <p:nvPr/>
          </p:nvCxnSpPr>
          <p:spPr>
            <a:xfrm rot="5400000">
              <a:off x="3664266" y="2487346"/>
              <a:ext cx="859318" cy="908304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2"/>
              <a:endCxn id="16" idx="0"/>
            </p:cNvCxnSpPr>
            <p:nvPr/>
          </p:nvCxnSpPr>
          <p:spPr>
            <a:xfrm rot="16200000" flipH="1">
              <a:off x="4478930" y="2580986"/>
              <a:ext cx="859316" cy="72102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2"/>
              <a:endCxn id="17" idx="0"/>
            </p:cNvCxnSpPr>
            <p:nvPr/>
          </p:nvCxnSpPr>
          <p:spPr>
            <a:xfrm rot="16200000" flipH="1">
              <a:off x="5265700" y="1794216"/>
              <a:ext cx="859315" cy="229456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6" idx="2"/>
              <a:endCxn id="11" idx="0"/>
            </p:cNvCxnSpPr>
            <p:nvPr/>
          </p:nvCxnSpPr>
          <p:spPr>
            <a:xfrm rot="5400000">
              <a:off x="3991727" y="3470890"/>
              <a:ext cx="936433" cy="161831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6" idx="2"/>
              <a:endCxn id="12" idx="0"/>
            </p:cNvCxnSpPr>
            <p:nvPr/>
          </p:nvCxnSpPr>
          <p:spPr>
            <a:xfrm rot="5400000">
              <a:off x="4798421" y="4277584"/>
              <a:ext cx="936433" cy="4925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6" idx="2"/>
              <a:endCxn id="13" idx="0"/>
            </p:cNvCxnSpPr>
            <p:nvPr/>
          </p:nvCxnSpPr>
          <p:spPr>
            <a:xfrm rot="16200000" flipH="1">
              <a:off x="5598141" y="3482788"/>
              <a:ext cx="936432" cy="159451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圆角矩形标注 30"/>
          <p:cNvSpPr/>
          <p:nvPr/>
        </p:nvSpPr>
        <p:spPr>
          <a:xfrm>
            <a:off x="5754366" y="1943687"/>
            <a:ext cx="1344059" cy="429656"/>
          </a:xfrm>
          <a:prstGeom prst="wedgeRoundRectCallout">
            <a:avLst>
              <a:gd name="adj1" fmla="val -75756"/>
              <a:gd name="adj2" fmla="val 6018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365727" y="2945352"/>
            <a:ext cx="1198319" cy="493432"/>
          </a:xfrm>
          <a:prstGeom prst="wedgeRoundRectCallout">
            <a:avLst>
              <a:gd name="adj1" fmla="val -61501"/>
              <a:gd name="adj2" fmla="val 90823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标注 32"/>
          <p:cNvSpPr/>
          <p:nvPr/>
        </p:nvSpPr>
        <p:spPr>
          <a:xfrm>
            <a:off x="621482" y="4692725"/>
            <a:ext cx="2018259" cy="440675"/>
          </a:xfrm>
          <a:prstGeom prst="wedgeRoundRectCallout">
            <a:avLst>
              <a:gd name="adj1" fmla="val 59551"/>
              <a:gd name="adj2" fmla="val 92230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空目录，树叶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32"/>
          <p:cNvSpPr/>
          <p:nvPr/>
        </p:nvSpPr>
        <p:spPr>
          <a:xfrm>
            <a:off x="6882407" y="4340814"/>
            <a:ext cx="2018259" cy="440675"/>
          </a:xfrm>
          <a:prstGeom prst="wedgeRoundRectCallout">
            <a:avLst>
              <a:gd name="adj1" fmla="val -50910"/>
              <a:gd name="adj2" fmla="val 11396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普通文件，树叶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" grpId="0" animBg="1"/>
      <p:bldP spid="24" grpId="0" animBg="1"/>
      <p:bldP spid="19" grpId="0" animBg="1"/>
      <p:bldP spid="31" grpId="0" bldLvl="0" animBg="1"/>
      <p:bldP spid="32" grpId="0" bldLvl="0" animBg="1"/>
      <p:bldP spid="42" grpId="0" animBg="1"/>
      <p:bldP spid="34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00.xml><?xml version="1.0" encoding="utf-8"?>
<p:tagLst xmlns:p="http://schemas.openxmlformats.org/presentationml/2006/main">
  <p:tag name="PA" val="v5.2.4"/>
</p:tagLst>
</file>

<file path=ppt/tags/tag101.xml><?xml version="1.0" encoding="utf-8"?>
<p:tagLst xmlns:p="http://schemas.openxmlformats.org/presentationml/2006/main">
  <p:tag name="PA" val="v5.2.4"/>
</p:tagLst>
</file>

<file path=ppt/tags/tag102.xml><?xml version="1.0" encoding="utf-8"?>
<p:tagLst xmlns:p="http://schemas.openxmlformats.org/presentationml/2006/main">
  <p:tag name="PA" val="v5.2.4"/>
</p:tagLst>
</file>

<file path=ppt/tags/tag103.xml><?xml version="1.0" encoding="utf-8"?>
<p:tagLst xmlns:p="http://schemas.openxmlformats.org/presentationml/2006/main">
  <p:tag name="PA" val="v5.2.4"/>
</p:tagLst>
</file>

<file path=ppt/tags/tag104.xml><?xml version="1.0" encoding="utf-8"?>
<p:tagLst xmlns:p="http://schemas.openxmlformats.org/presentationml/2006/main">
  <p:tag name="PA" val="v5.2.4"/>
</p:tagLst>
</file>

<file path=ppt/tags/tag105.xml><?xml version="1.0" encoding="utf-8"?>
<p:tagLst xmlns:p="http://schemas.openxmlformats.org/presentationml/2006/main">
  <p:tag name="PA" val="v5.2.4"/>
</p:tagLst>
</file>

<file path=ppt/tags/tag106.xml><?xml version="1.0" encoding="utf-8"?>
<p:tagLst xmlns:p="http://schemas.openxmlformats.org/presentationml/2006/main">
  <p:tag name="PA" val="v5.2.4"/>
</p:tagLst>
</file>

<file path=ppt/tags/tag107.xml><?xml version="1.0" encoding="utf-8"?>
<p:tagLst xmlns:p="http://schemas.openxmlformats.org/presentationml/2006/main">
  <p:tag name="PA" val="v5.2.4"/>
</p:tagLst>
</file>

<file path=ppt/tags/tag108.xml><?xml version="1.0" encoding="utf-8"?>
<p:tagLst xmlns:p="http://schemas.openxmlformats.org/presentationml/2006/main">
  <p:tag name="PA" val="v5.2.4"/>
</p:tagLst>
</file>

<file path=ppt/tags/tag109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10.xml><?xml version="1.0" encoding="utf-8"?>
<p:tagLst xmlns:p="http://schemas.openxmlformats.org/presentationml/2006/main">
  <p:tag name="PA" val="v3.0.1"/>
</p:tagLst>
</file>

<file path=ppt/tags/tag111.xml><?xml version="1.0" encoding="utf-8"?>
<p:tagLst xmlns:p="http://schemas.openxmlformats.org/presentationml/2006/main">
  <p:tag name="PA" val="v3.0.1"/>
</p:tagLst>
</file>

<file path=ppt/tags/tag112.xml><?xml version="1.0" encoding="utf-8"?>
<p:tagLst xmlns:p="http://schemas.openxmlformats.org/presentationml/2006/main">
  <p:tag name="PA" val="v3.0.1"/>
</p:tagLst>
</file>

<file path=ppt/tags/tag113.xml><?xml version="1.0" encoding="utf-8"?>
<p:tagLst xmlns:p="http://schemas.openxmlformats.org/presentationml/2006/main">
  <p:tag name="KSO_WM_DOC_GUID" val="{bf91af0d-b961-434d-8ca5-a08060015e7f}"/>
  <p:tag name="KSO_WPP_MARK_KEY" val="6053225f-08ec-4551-877e-70566f602e82"/>
  <p:tag name="COMMONDATA" val="eyJoZGlkIjoiODU4NzNkMDU5NzRkNWFiOGI1ZjVkMGQ0MmJjYmJmYjEifQ==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PA" val="v3.0.1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PA" val="v3.0.1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KSO_WM_UNIT_TABLE_BEAUTIFY" val="smartTable{343e4cd5-d94b-4221-82ad-9405da174c9a}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PA" val="v5.2.4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KSO_WM_UNIT_TABLE_BEAUTIFY" val="smartTable{d26acff1-f893-4b57-8ecb-407fefabb43f}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PA" val="v5.2.4"/>
</p:tagLst>
</file>

<file path=ppt/tags/tag89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ags/tag90.xml><?xml version="1.0" encoding="utf-8"?>
<p:tagLst xmlns:p="http://schemas.openxmlformats.org/presentationml/2006/main">
  <p:tag name="PA" val="v5.2.4"/>
</p:tagLst>
</file>

<file path=ppt/tags/tag91.xml><?xml version="1.0" encoding="utf-8"?>
<p:tagLst xmlns:p="http://schemas.openxmlformats.org/presentationml/2006/main">
  <p:tag name="PA" val="v5.2.4"/>
</p:tagLst>
</file>

<file path=ppt/tags/tag92.xml><?xml version="1.0" encoding="utf-8"?>
<p:tagLst xmlns:p="http://schemas.openxmlformats.org/presentationml/2006/main">
  <p:tag name="PA" val="v5.2.4"/>
</p:tagLst>
</file>

<file path=ppt/tags/tag93.xml><?xml version="1.0" encoding="utf-8"?>
<p:tagLst xmlns:p="http://schemas.openxmlformats.org/presentationml/2006/main">
  <p:tag name="PA" val="v5.2.4"/>
</p:tagLst>
</file>

<file path=ppt/tags/tag94.xml><?xml version="1.0" encoding="utf-8"?>
<p:tagLst xmlns:p="http://schemas.openxmlformats.org/presentationml/2006/main">
  <p:tag name="PA" val="v5.2.4"/>
</p:tagLst>
</file>

<file path=ppt/tags/tag95.xml><?xml version="1.0" encoding="utf-8"?>
<p:tagLst xmlns:p="http://schemas.openxmlformats.org/presentationml/2006/main">
  <p:tag name="PA" val="v5.2.4"/>
</p:tagLst>
</file>

<file path=ppt/tags/tag96.xml><?xml version="1.0" encoding="utf-8"?>
<p:tagLst xmlns:p="http://schemas.openxmlformats.org/presentationml/2006/main">
  <p:tag name="PA" val="v5.2.4"/>
</p:tagLst>
</file>

<file path=ppt/tags/tag97.xml><?xml version="1.0" encoding="utf-8"?>
<p:tagLst xmlns:p="http://schemas.openxmlformats.org/presentationml/2006/main">
  <p:tag name="PA" val="v5.2.4"/>
</p:tagLst>
</file>

<file path=ppt/tags/tag98.xml><?xml version="1.0" encoding="utf-8"?>
<p:tagLst xmlns:p="http://schemas.openxmlformats.org/presentationml/2006/main">
  <p:tag name="PA" val="v5.2.4"/>
</p:tagLst>
</file>

<file path=ppt/tags/tag9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5281</Words>
  <Application>WPS 演示</Application>
  <PresentationFormat>全屏显示(4:3)</PresentationFormat>
  <Paragraphs>1184</Paragraphs>
  <Slides>43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果冻</cp:lastModifiedBy>
  <cp:revision>329</cp:revision>
  <dcterms:created xsi:type="dcterms:W3CDTF">2019-03-21T11:05:00Z</dcterms:created>
  <dcterms:modified xsi:type="dcterms:W3CDTF">2023-03-14T12:08:59Z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EC0C6D0E52D14D8E8A9DA3C1E1EAA79F</vt:lpwstr>
  </property>
</Properties>
</file>