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418" r:id="rId3"/>
    <p:sldId id="258" r:id="rId5"/>
    <p:sldId id="256" r:id="rId6"/>
    <p:sldId id="519" r:id="rId7"/>
    <p:sldId id="326" r:id="rId8"/>
    <p:sldId id="334" r:id="rId9"/>
    <p:sldId id="332" r:id="rId10"/>
    <p:sldId id="333" r:id="rId11"/>
    <p:sldId id="336" r:id="rId12"/>
    <p:sldId id="338" r:id="rId13"/>
    <p:sldId id="337" r:id="rId14"/>
    <p:sldId id="419" r:id="rId15"/>
    <p:sldId id="339" r:id="rId16"/>
    <p:sldId id="342" r:id="rId17"/>
    <p:sldId id="340" r:id="rId18"/>
    <p:sldId id="582" r:id="rId19"/>
    <p:sldId id="341" r:id="rId20"/>
    <p:sldId id="343" r:id="rId21"/>
    <p:sldId id="335" r:id="rId22"/>
    <p:sldId id="344" r:id="rId23"/>
    <p:sldId id="421" r:id="rId24"/>
    <p:sldId id="345" r:id="rId25"/>
    <p:sldId id="346" r:id="rId26"/>
    <p:sldId id="348" r:id="rId27"/>
    <p:sldId id="347" r:id="rId28"/>
    <p:sldId id="379" r:id="rId29"/>
    <p:sldId id="380" r:id="rId30"/>
    <p:sldId id="422" r:id="rId31"/>
    <p:sldId id="381" r:id="rId32"/>
    <p:sldId id="382" r:id="rId33"/>
    <p:sldId id="423" r:id="rId34"/>
    <p:sldId id="383" r:id="rId35"/>
    <p:sldId id="424" r:id="rId36"/>
    <p:sldId id="426" r:id="rId37"/>
    <p:sldId id="388" r:id="rId38"/>
    <p:sldId id="390" r:id="rId39"/>
    <p:sldId id="427" r:id="rId40"/>
    <p:sldId id="392" r:id="rId41"/>
    <p:sldId id="428" r:id="rId42"/>
    <p:sldId id="393" r:id="rId43"/>
    <p:sldId id="394" r:id="rId44"/>
    <p:sldId id="395" r:id="rId45"/>
    <p:sldId id="396" r:id="rId46"/>
    <p:sldId id="399" r:id="rId47"/>
    <p:sldId id="429" r:id="rId48"/>
    <p:sldId id="501" r:id="rId49"/>
    <p:sldId id="402" r:id="rId50"/>
    <p:sldId id="403" r:id="rId51"/>
    <p:sldId id="404" r:id="rId52"/>
    <p:sldId id="405" r:id="rId53"/>
    <p:sldId id="406" r:id="rId54"/>
    <p:sldId id="503" r:id="rId55"/>
    <p:sldId id="409" r:id="rId56"/>
    <p:sldId id="504" r:id="rId57"/>
    <p:sldId id="505" r:id="rId58"/>
    <p:sldId id="521" r:id="rId59"/>
    <p:sldId id="520" r:id="rId60"/>
    <p:sldId id="523" r:id="rId61"/>
    <p:sldId id="522" r:id="rId62"/>
    <p:sldId id="411" r:id="rId63"/>
    <p:sldId id="412" r:id="rId64"/>
    <p:sldId id="413" r:id="rId65"/>
    <p:sldId id="414" r:id="rId66"/>
    <p:sldId id="415" r:id="rId67"/>
    <p:sldId id="416" r:id="rId68"/>
    <p:sldId id="581" r:id="rId69"/>
  </p:sldIdLst>
  <p:sldSz cx="9144000" cy="6858000" type="screen4x3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72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1D88B-9E52-4841-84F0-97E7D10FECC6}" type="doc">
      <dgm:prSet loTypeId="urn:microsoft.com/office/officeart/2005/8/layout/process2" loCatId="process" qsTypeId="urn:microsoft.com/office/officeart/2005/8/quickstyle/simple1#1" qsCatId="simple" csTypeId="urn:microsoft.com/office/officeart/2005/8/colors/accent0_2#1" csCatId="mainScheme" phldr="1"/>
      <dgm:spPr/>
      <dgm:t>
        <a:bodyPr/>
        <a:lstStyle/>
        <a:p>
          <a:endParaRPr lang="zh-CN" altLang="en-US"/>
        </a:p>
      </dgm:t>
    </dgm:pt>
    <dgm:pt modelId="{4B97B22E-4F07-4540-949E-811F1E53B78A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用户登录</a:t>
          </a:r>
        </a:p>
      </dgm:t>
    </dgm:pt>
    <dgm:pt modelId="{3BA6C8A6-AAE0-4D44-B027-8433D0FA7DFF}" cxnId="{E6B2F73C-74B8-4AA2-A2E8-EC8CF0757F15}" type="parTrans">
      <dgm:prSet/>
      <dgm:spPr/>
      <dgm:t>
        <a:bodyPr/>
        <a:lstStyle/>
        <a:p>
          <a:endParaRPr lang="zh-CN" altLang="en-US"/>
        </a:p>
      </dgm:t>
    </dgm:pt>
    <dgm:pt modelId="{DFB2F3AD-9DF9-40FF-950A-3BEB0A68D2EB}" cxnId="{E6B2F73C-74B8-4AA2-A2E8-EC8CF0757F15}" type="sibTrans">
      <dgm:prSet custT="1"/>
      <dgm:spPr>
        <a:solidFill>
          <a:schemeClr val="accent6"/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58914B93-1544-4539-955D-04B0DA25035B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显示提示符</a:t>
          </a:r>
        </a:p>
      </dgm:t>
    </dgm:pt>
    <dgm:pt modelId="{D0659363-26EA-4C6B-8D5C-1B27F952E9C9}" cxnId="{BDE54F3E-1786-43FB-A3B4-8930953E6F2B}" type="parTrans">
      <dgm:prSet/>
      <dgm:spPr/>
      <dgm:t>
        <a:bodyPr/>
        <a:lstStyle/>
        <a:p>
          <a:endParaRPr lang="zh-CN" altLang="en-US"/>
        </a:p>
      </dgm:t>
    </dgm:pt>
    <dgm:pt modelId="{1D025F7C-55B2-4C1C-A736-71F60CFA2CFB}" cxnId="{BDE54F3E-1786-43FB-A3B4-8930953E6F2B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D0AC6FDB-FF08-4294-9425-DF2F30DB5E18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用户输入命令</a:t>
          </a:r>
        </a:p>
      </dgm:t>
    </dgm:pt>
    <dgm:pt modelId="{C1C7F728-EDBC-4FFF-B603-C2A878509F43}" cxnId="{441673B9-1BA8-4A0D-B00A-8FB74EEC7A48}" type="parTrans">
      <dgm:prSet/>
      <dgm:spPr/>
      <dgm:t>
        <a:bodyPr/>
        <a:lstStyle/>
        <a:p>
          <a:endParaRPr lang="zh-CN" altLang="en-US"/>
        </a:p>
      </dgm:t>
    </dgm:pt>
    <dgm:pt modelId="{223AC9A6-6BBE-4D2C-9AB8-C33C814B79D2}" cxnId="{441673B9-1BA8-4A0D-B00A-8FB74EEC7A48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5A2A817-E8DC-4995-8802-935FB54EEDFB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执行相应程序</a:t>
          </a:r>
        </a:p>
      </dgm:t>
    </dgm:pt>
    <dgm:pt modelId="{E6A9D0DF-5729-45EF-829B-94A80FCE634C}" cxnId="{01BB5702-7570-4034-B76A-135266BDB225}" type="parTrans">
      <dgm:prSet/>
      <dgm:spPr/>
      <dgm:t>
        <a:bodyPr/>
        <a:lstStyle/>
        <a:p>
          <a:endParaRPr lang="zh-CN" altLang="en-US"/>
        </a:p>
      </dgm:t>
    </dgm:pt>
    <dgm:pt modelId="{45521B1D-AE52-4A7E-A8D0-CBCF162FCFDF}" cxnId="{01BB5702-7570-4034-B76A-135266BDB225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C79E3A77-CD48-421E-8592-D280962E0FF6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用户与程序交互</a:t>
          </a:r>
        </a:p>
      </dgm:t>
    </dgm:pt>
    <dgm:pt modelId="{7FC68880-F592-4CB3-A169-6D04E14AC172}" cxnId="{D6282C55-E943-4FC0-A5F3-BB9FE2B06F44}" type="parTrans">
      <dgm:prSet/>
      <dgm:spPr/>
      <dgm:t>
        <a:bodyPr/>
        <a:lstStyle/>
        <a:p>
          <a:endParaRPr lang="zh-CN" altLang="en-US"/>
        </a:p>
      </dgm:t>
    </dgm:pt>
    <dgm:pt modelId="{5BDE69DB-F8E4-46C3-8B31-DA62CFAD12DA}" cxnId="{D6282C55-E943-4FC0-A5F3-BB9FE2B06F44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92B5B60D-AD59-4714-89C2-0BAC8886138A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用户按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[Ctrl-d]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键退出</a:t>
          </a:r>
        </a:p>
      </dgm:t>
    </dgm:pt>
    <dgm:pt modelId="{E2BDE6C3-7F91-4E36-B76A-BA6B1445CCB1}" cxnId="{3D5F38A7-A628-4C63-9AEC-D8612B06BC7D}" type="parTrans">
      <dgm:prSet/>
      <dgm:spPr/>
      <dgm:t>
        <a:bodyPr/>
        <a:lstStyle/>
        <a:p>
          <a:endParaRPr lang="zh-CN" altLang="en-US"/>
        </a:p>
      </dgm:t>
    </dgm:pt>
    <dgm:pt modelId="{CB4CDC39-978B-4F61-ABB0-2EFFC785D7DE}" cxnId="{3D5F38A7-A628-4C63-9AEC-D8612B06BC7D}" type="sibTrans">
      <dgm:prSet/>
      <dgm:spPr/>
      <dgm:t>
        <a:bodyPr/>
        <a:lstStyle/>
        <a:p>
          <a:endParaRPr lang="zh-CN" altLang="en-US"/>
        </a:p>
      </dgm:t>
    </dgm:pt>
    <dgm:pt modelId="{21695FFB-2B65-4FF9-82E9-DAAAC53CB5D0}" type="pres">
      <dgm:prSet presAssocID="{0401D88B-9E52-4841-84F0-97E7D10FECC6}" presName="linearFlow" presStyleCnt="0">
        <dgm:presLayoutVars>
          <dgm:resizeHandles val="exact"/>
        </dgm:presLayoutVars>
      </dgm:prSet>
      <dgm:spPr/>
    </dgm:pt>
    <dgm:pt modelId="{AAA95258-A2DE-4B8C-B279-79CDE97A6FDC}" type="pres">
      <dgm:prSet presAssocID="{4B97B22E-4F07-4540-949E-811F1E53B78A}" presName="node" presStyleLbl="node1" presStyleIdx="0" presStyleCnt="6" custLinFactNeighborX="-1140" custLinFactNeighborY="21301">
        <dgm:presLayoutVars>
          <dgm:bulletEnabled val="1"/>
        </dgm:presLayoutVars>
      </dgm:prSet>
      <dgm:spPr/>
    </dgm:pt>
    <dgm:pt modelId="{02F21B36-0E60-4B92-85F4-5758B140D0D9}" type="pres">
      <dgm:prSet presAssocID="{DFB2F3AD-9DF9-40FF-950A-3BEB0A68D2EB}" presName="sibTrans" presStyleLbl="sibTrans2D1" presStyleIdx="0" presStyleCnt="5"/>
      <dgm:spPr>
        <a:xfrm rot="5297480">
          <a:off x="2907610" y="578059"/>
          <a:ext cx="210884" cy="252949"/>
        </a:xfrm>
        <a:prstGeom prst="rightArrow">
          <a:avLst>
            <a:gd name="adj1" fmla="val 60000"/>
            <a:gd name="adj2" fmla="val 50000"/>
          </a:avLst>
        </a:prstGeom>
      </dgm:spPr>
    </dgm:pt>
    <dgm:pt modelId="{2E4BDCEE-6BE7-42E4-B99D-4A74F6CC9496}" type="pres">
      <dgm:prSet presAssocID="{DFB2F3AD-9DF9-40FF-950A-3BEB0A68D2EB}" presName="connectorText" presStyleLbl="sibTrans2D1" presStyleIdx="0" presStyleCnt="5"/>
      <dgm:spPr/>
    </dgm:pt>
    <dgm:pt modelId="{1103DA1E-C452-44FA-96B7-B4B47E59698F}" type="pres">
      <dgm:prSet presAssocID="{58914B93-1544-4539-955D-04B0DA25035B}" presName="node" presStyleLbl="node1" presStyleIdx="1" presStyleCnt="6" custScaleX="121344" custLinFactNeighborY="21301">
        <dgm:presLayoutVars>
          <dgm:bulletEnabled val="1"/>
        </dgm:presLayoutVars>
      </dgm:prSet>
      <dgm:spPr/>
    </dgm:pt>
    <dgm:pt modelId="{1DDC1D03-DB8C-4291-8DC3-EC71693258B1}" type="pres">
      <dgm:prSet presAssocID="{1D025F7C-55B2-4C1C-A736-71F60CFA2CFB}" presName="sibTrans" presStyleLbl="sibTrans2D1" presStyleIdx="1" presStyleCnt="5"/>
      <dgm:spPr/>
    </dgm:pt>
    <dgm:pt modelId="{1859A29B-8097-4A1D-A105-C0AB1FFB2BAA}" type="pres">
      <dgm:prSet presAssocID="{1D025F7C-55B2-4C1C-A736-71F60CFA2CFB}" presName="connectorText" presStyleLbl="sibTrans2D1" presStyleIdx="1" presStyleCnt="5"/>
      <dgm:spPr/>
    </dgm:pt>
    <dgm:pt modelId="{903C22E3-E938-4952-9950-1F61087AB4E9}" type="pres">
      <dgm:prSet presAssocID="{D0AC6FDB-FF08-4294-9425-DF2F30DB5E18}" presName="node" presStyleLbl="node1" presStyleIdx="2" presStyleCnt="6" custLinFactNeighborY="21301">
        <dgm:presLayoutVars>
          <dgm:bulletEnabled val="1"/>
        </dgm:presLayoutVars>
      </dgm:prSet>
      <dgm:spPr/>
    </dgm:pt>
    <dgm:pt modelId="{A1C22987-4554-4160-A1AE-D1AF6E5E803F}" type="pres">
      <dgm:prSet presAssocID="{223AC9A6-6BBE-4D2C-9AB8-C33C814B79D2}" presName="sibTrans" presStyleLbl="sibTrans2D1" presStyleIdx="2" presStyleCnt="5"/>
      <dgm:spPr/>
    </dgm:pt>
    <dgm:pt modelId="{3904189C-6D12-4293-81F6-B2C0A8189897}" type="pres">
      <dgm:prSet presAssocID="{223AC9A6-6BBE-4D2C-9AB8-C33C814B79D2}" presName="connectorText" presStyleLbl="sibTrans2D1" presStyleIdx="2" presStyleCnt="5"/>
      <dgm:spPr/>
    </dgm:pt>
    <dgm:pt modelId="{E8268479-8617-4C1A-8F6B-99E32A8E8315}" type="pres">
      <dgm:prSet presAssocID="{F5A2A817-E8DC-4995-8802-935FB54EEDFB}" presName="node" presStyleLbl="node1" presStyleIdx="3" presStyleCnt="6" custLinFactNeighborY="21301">
        <dgm:presLayoutVars>
          <dgm:bulletEnabled val="1"/>
        </dgm:presLayoutVars>
      </dgm:prSet>
      <dgm:spPr/>
    </dgm:pt>
    <dgm:pt modelId="{317DEC9A-8FE9-4D66-81B4-450BF203E14C}" type="pres">
      <dgm:prSet presAssocID="{45521B1D-AE52-4A7E-A8D0-CBCF162FCFDF}" presName="sibTrans" presStyleLbl="sibTrans2D1" presStyleIdx="3" presStyleCnt="5"/>
      <dgm:spPr/>
    </dgm:pt>
    <dgm:pt modelId="{F89391E4-B79F-4E17-97F4-68A0576018E0}" type="pres">
      <dgm:prSet presAssocID="{45521B1D-AE52-4A7E-A8D0-CBCF162FCFDF}" presName="connectorText" presStyleLbl="sibTrans2D1" presStyleIdx="3" presStyleCnt="5"/>
      <dgm:spPr/>
    </dgm:pt>
    <dgm:pt modelId="{40FB44B3-B471-449D-A21A-AA01A22F5323}" type="pres">
      <dgm:prSet presAssocID="{C79E3A77-CD48-421E-8592-D280962E0FF6}" presName="node" presStyleLbl="node1" presStyleIdx="4" presStyleCnt="6">
        <dgm:presLayoutVars>
          <dgm:bulletEnabled val="1"/>
        </dgm:presLayoutVars>
      </dgm:prSet>
      <dgm:spPr/>
    </dgm:pt>
    <dgm:pt modelId="{39DCB9AD-EE78-4558-92DF-02FAF20B29AB}" type="pres">
      <dgm:prSet presAssocID="{5BDE69DB-F8E4-46C3-8B31-DA62CFAD12DA}" presName="sibTrans" presStyleLbl="sibTrans2D1" presStyleIdx="4" presStyleCnt="5"/>
      <dgm:spPr/>
    </dgm:pt>
    <dgm:pt modelId="{DA2AD7A3-209A-49C0-94C0-679E79411730}" type="pres">
      <dgm:prSet presAssocID="{5BDE69DB-F8E4-46C3-8B31-DA62CFAD12DA}" presName="connectorText" presStyleLbl="sibTrans2D1" presStyleIdx="4" presStyleCnt="5"/>
      <dgm:spPr/>
    </dgm:pt>
    <dgm:pt modelId="{024159BA-8E00-40A8-A6C3-BCEE28CEF5E3}" type="pres">
      <dgm:prSet presAssocID="{92B5B60D-AD59-4714-89C2-0BAC8886138A}" presName="node" presStyleLbl="node1" presStyleIdx="5" presStyleCnt="6" custScaleX="113222">
        <dgm:presLayoutVars>
          <dgm:bulletEnabled val="1"/>
        </dgm:presLayoutVars>
      </dgm:prSet>
      <dgm:spPr/>
    </dgm:pt>
  </dgm:ptLst>
  <dgm:cxnLst>
    <dgm:cxn modelId="{01BB5702-7570-4034-B76A-135266BDB225}" srcId="{0401D88B-9E52-4841-84F0-97E7D10FECC6}" destId="{F5A2A817-E8DC-4995-8802-935FB54EEDFB}" srcOrd="3" destOrd="0" parTransId="{E6A9D0DF-5729-45EF-829B-94A80FCE634C}" sibTransId="{45521B1D-AE52-4A7E-A8D0-CBCF162FCFDF}"/>
    <dgm:cxn modelId="{5A94910A-7CD2-4AC5-ABB7-D4FA1C742635}" type="presOf" srcId="{5BDE69DB-F8E4-46C3-8B31-DA62CFAD12DA}" destId="{39DCB9AD-EE78-4558-92DF-02FAF20B29AB}" srcOrd="0" destOrd="0" presId="urn:microsoft.com/office/officeart/2005/8/layout/process2"/>
    <dgm:cxn modelId="{04DCA916-F8A4-4C27-9469-4FB91E75F802}" type="presOf" srcId="{0401D88B-9E52-4841-84F0-97E7D10FECC6}" destId="{21695FFB-2B65-4FF9-82E9-DAAAC53CB5D0}" srcOrd="0" destOrd="0" presId="urn:microsoft.com/office/officeart/2005/8/layout/process2"/>
    <dgm:cxn modelId="{4011A41B-3291-4EAC-82B7-902926718BC4}" type="presOf" srcId="{5BDE69DB-F8E4-46C3-8B31-DA62CFAD12DA}" destId="{DA2AD7A3-209A-49C0-94C0-679E79411730}" srcOrd="1" destOrd="0" presId="urn:microsoft.com/office/officeart/2005/8/layout/process2"/>
    <dgm:cxn modelId="{2F28A92F-1DDC-48C5-995A-1EED91FA2D68}" type="presOf" srcId="{92B5B60D-AD59-4714-89C2-0BAC8886138A}" destId="{024159BA-8E00-40A8-A6C3-BCEE28CEF5E3}" srcOrd="0" destOrd="0" presId="urn:microsoft.com/office/officeart/2005/8/layout/process2"/>
    <dgm:cxn modelId="{1394B22F-F2CA-41A1-89CD-79DA19C6DB9F}" type="presOf" srcId="{58914B93-1544-4539-955D-04B0DA25035B}" destId="{1103DA1E-C452-44FA-96B7-B4B47E59698F}" srcOrd="0" destOrd="0" presId="urn:microsoft.com/office/officeart/2005/8/layout/process2"/>
    <dgm:cxn modelId="{58762F32-7489-44C5-AE91-291EE8258C8C}" type="presOf" srcId="{1D025F7C-55B2-4C1C-A736-71F60CFA2CFB}" destId="{1859A29B-8097-4A1D-A105-C0AB1FFB2BAA}" srcOrd="1" destOrd="0" presId="urn:microsoft.com/office/officeart/2005/8/layout/process2"/>
    <dgm:cxn modelId="{E6B2F73C-74B8-4AA2-A2E8-EC8CF0757F15}" srcId="{0401D88B-9E52-4841-84F0-97E7D10FECC6}" destId="{4B97B22E-4F07-4540-949E-811F1E53B78A}" srcOrd="0" destOrd="0" parTransId="{3BA6C8A6-AAE0-4D44-B027-8433D0FA7DFF}" sibTransId="{DFB2F3AD-9DF9-40FF-950A-3BEB0A68D2EB}"/>
    <dgm:cxn modelId="{BDE54F3E-1786-43FB-A3B4-8930953E6F2B}" srcId="{0401D88B-9E52-4841-84F0-97E7D10FECC6}" destId="{58914B93-1544-4539-955D-04B0DA25035B}" srcOrd="1" destOrd="0" parTransId="{D0659363-26EA-4C6B-8D5C-1B27F952E9C9}" sibTransId="{1D025F7C-55B2-4C1C-A736-71F60CFA2CFB}"/>
    <dgm:cxn modelId="{0E326A43-0D52-4582-9986-6D26DDA13561}" type="presOf" srcId="{223AC9A6-6BBE-4D2C-9AB8-C33C814B79D2}" destId="{A1C22987-4554-4160-A1AE-D1AF6E5E803F}" srcOrd="0" destOrd="0" presId="urn:microsoft.com/office/officeart/2005/8/layout/process2"/>
    <dgm:cxn modelId="{2861BB70-A582-40F3-9D96-72C073A814A6}" type="presOf" srcId="{C79E3A77-CD48-421E-8592-D280962E0FF6}" destId="{40FB44B3-B471-449D-A21A-AA01A22F5323}" srcOrd="0" destOrd="0" presId="urn:microsoft.com/office/officeart/2005/8/layout/process2"/>
    <dgm:cxn modelId="{6CB93453-7B3C-44FD-98BA-38F436042891}" type="presOf" srcId="{F5A2A817-E8DC-4995-8802-935FB54EEDFB}" destId="{E8268479-8617-4C1A-8F6B-99E32A8E8315}" srcOrd="0" destOrd="0" presId="urn:microsoft.com/office/officeart/2005/8/layout/process2"/>
    <dgm:cxn modelId="{D6282C55-E943-4FC0-A5F3-BB9FE2B06F44}" srcId="{0401D88B-9E52-4841-84F0-97E7D10FECC6}" destId="{C79E3A77-CD48-421E-8592-D280962E0FF6}" srcOrd="4" destOrd="0" parTransId="{7FC68880-F592-4CB3-A169-6D04E14AC172}" sibTransId="{5BDE69DB-F8E4-46C3-8B31-DA62CFAD12DA}"/>
    <dgm:cxn modelId="{BBFFDD58-FA8B-406A-B1AF-7A8EC96F5056}" type="presOf" srcId="{D0AC6FDB-FF08-4294-9425-DF2F30DB5E18}" destId="{903C22E3-E938-4952-9950-1F61087AB4E9}" srcOrd="0" destOrd="0" presId="urn:microsoft.com/office/officeart/2005/8/layout/process2"/>
    <dgm:cxn modelId="{1D6B997C-F6D0-49BD-AC40-80E1CDA835A3}" type="presOf" srcId="{DFB2F3AD-9DF9-40FF-950A-3BEB0A68D2EB}" destId="{2E4BDCEE-6BE7-42E4-B99D-4A74F6CC9496}" srcOrd="1" destOrd="0" presId="urn:microsoft.com/office/officeart/2005/8/layout/process2"/>
    <dgm:cxn modelId="{469D768E-817D-4E14-832D-3F2DDCA35007}" type="presOf" srcId="{45521B1D-AE52-4A7E-A8D0-CBCF162FCFDF}" destId="{F89391E4-B79F-4E17-97F4-68A0576018E0}" srcOrd="1" destOrd="0" presId="urn:microsoft.com/office/officeart/2005/8/layout/process2"/>
    <dgm:cxn modelId="{93AC3C9B-5DF5-4903-B80F-0F6094A870F5}" type="presOf" srcId="{1D025F7C-55B2-4C1C-A736-71F60CFA2CFB}" destId="{1DDC1D03-DB8C-4291-8DC3-EC71693258B1}" srcOrd="0" destOrd="0" presId="urn:microsoft.com/office/officeart/2005/8/layout/process2"/>
    <dgm:cxn modelId="{986EC5A2-7068-4238-ACAA-40B47A624EDE}" type="presOf" srcId="{45521B1D-AE52-4A7E-A8D0-CBCF162FCFDF}" destId="{317DEC9A-8FE9-4D66-81B4-450BF203E14C}" srcOrd="0" destOrd="0" presId="urn:microsoft.com/office/officeart/2005/8/layout/process2"/>
    <dgm:cxn modelId="{3D5F38A7-A628-4C63-9AEC-D8612B06BC7D}" srcId="{0401D88B-9E52-4841-84F0-97E7D10FECC6}" destId="{92B5B60D-AD59-4714-89C2-0BAC8886138A}" srcOrd="5" destOrd="0" parTransId="{E2BDE6C3-7F91-4E36-B76A-BA6B1445CCB1}" sibTransId="{CB4CDC39-978B-4F61-ABB0-2EFFC785D7DE}"/>
    <dgm:cxn modelId="{E83F88AA-2C9A-4CC7-9583-6D8EF6A05F94}" type="presOf" srcId="{DFB2F3AD-9DF9-40FF-950A-3BEB0A68D2EB}" destId="{02F21B36-0E60-4B92-85F4-5758B140D0D9}" srcOrd="0" destOrd="0" presId="urn:microsoft.com/office/officeart/2005/8/layout/process2"/>
    <dgm:cxn modelId="{2B2CC1B1-5A05-4CEF-9CAB-F8D633A6F64F}" type="presOf" srcId="{223AC9A6-6BBE-4D2C-9AB8-C33C814B79D2}" destId="{3904189C-6D12-4293-81F6-B2C0A8189897}" srcOrd="1" destOrd="0" presId="urn:microsoft.com/office/officeart/2005/8/layout/process2"/>
    <dgm:cxn modelId="{441673B9-1BA8-4A0D-B00A-8FB74EEC7A48}" srcId="{0401D88B-9E52-4841-84F0-97E7D10FECC6}" destId="{D0AC6FDB-FF08-4294-9425-DF2F30DB5E18}" srcOrd="2" destOrd="0" parTransId="{C1C7F728-EDBC-4FFF-B603-C2A878509F43}" sibTransId="{223AC9A6-6BBE-4D2C-9AB8-C33C814B79D2}"/>
    <dgm:cxn modelId="{7DEF2EED-9B5B-4BCC-8357-D1F0B65790D4}" type="presOf" srcId="{4B97B22E-4F07-4540-949E-811F1E53B78A}" destId="{AAA95258-A2DE-4B8C-B279-79CDE97A6FDC}" srcOrd="0" destOrd="0" presId="urn:microsoft.com/office/officeart/2005/8/layout/process2"/>
    <dgm:cxn modelId="{A740AE55-457A-47BD-B1F6-8160040455E9}" type="presParOf" srcId="{21695FFB-2B65-4FF9-82E9-DAAAC53CB5D0}" destId="{AAA95258-A2DE-4B8C-B279-79CDE97A6FDC}" srcOrd="0" destOrd="0" presId="urn:microsoft.com/office/officeart/2005/8/layout/process2"/>
    <dgm:cxn modelId="{81A3D468-97BC-49A8-8BBF-FE9A8811D32E}" type="presParOf" srcId="{21695FFB-2B65-4FF9-82E9-DAAAC53CB5D0}" destId="{02F21B36-0E60-4B92-85F4-5758B140D0D9}" srcOrd="1" destOrd="0" presId="urn:microsoft.com/office/officeart/2005/8/layout/process2"/>
    <dgm:cxn modelId="{6E1DE556-C6F0-4C32-8F2C-B27D28199F06}" type="presParOf" srcId="{02F21B36-0E60-4B92-85F4-5758B140D0D9}" destId="{2E4BDCEE-6BE7-42E4-B99D-4A74F6CC9496}" srcOrd="0" destOrd="0" presId="urn:microsoft.com/office/officeart/2005/8/layout/process2"/>
    <dgm:cxn modelId="{345A09EF-E51B-43FA-8008-3A035A88BFAB}" type="presParOf" srcId="{21695FFB-2B65-4FF9-82E9-DAAAC53CB5D0}" destId="{1103DA1E-C452-44FA-96B7-B4B47E59698F}" srcOrd="2" destOrd="0" presId="urn:microsoft.com/office/officeart/2005/8/layout/process2"/>
    <dgm:cxn modelId="{BE44EB0A-E906-478B-86B1-2828608E1D2F}" type="presParOf" srcId="{21695FFB-2B65-4FF9-82E9-DAAAC53CB5D0}" destId="{1DDC1D03-DB8C-4291-8DC3-EC71693258B1}" srcOrd="3" destOrd="0" presId="urn:microsoft.com/office/officeart/2005/8/layout/process2"/>
    <dgm:cxn modelId="{DEDE85AC-4C04-483C-AC8A-C35D4EF5F0D8}" type="presParOf" srcId="{1DDC1D03-DB8C-4291-8DC3-EC71693258B1}" destId="{1859A29B-8097-4A1D-A105-C0AB1FFB2BAA}" srcOrd="0" destOrd="0" presId="urn:microsoft.com/office/officeart/2005/8/layout/process2"/>
    <dgm:cxn modelId="{977EE39F-8DE1-497E-807E-93ADB3AEED14}" type="presParOf" srcId="{21695FFB-2B65-4FF9-82E9-DAAAC53CB5D0}" destId="{903C22E3-E938-4952-9950-1F61087AB4E9}" srcOrd="4" destOrd="0" presId="urn:microsoft.com/office/officeart/2005/8/layout/process2"/>
    <dgm:cxn modelId="{F9D38645-A0E8-401B-AFCA-1B7AB02295CF}" type="presParOf" srcId="{21695FFB-2B65-4FF9-82E9-DAAAC53CB5D0}" destId="{A1C22987-4554-4160-A1AE-D1AF6E5E803F}" srcOrd="5" destOrd="0" presId="urn:microsoft.com/office/officeart/2005/8/layout/process2"/>
    <dgm:cxn modelId="{663FC722-9B8C-4C8D-ADCF-9E22B7D58BD1}" type="presParOf" srcId="{A1C22987-4554-4160-A1AE-D1AF6E5E803F}" destId="{3904189C-6D12-4293-81F6-B2C0A8189897}" srcOrd="0" destOrd="0" presId="urn:microsoft.com/office/officeart/2005/8/layout/process2"/>
    <dgm:cxn modelId="{E77F467B-A4B0-4B26-BF3F-661BEE8155DF}" type="presParOf" srcId="{21695FFB-2B65-4FF9-82E9-DAAAC53CB5D0}" destId="{E8268479-8617-4C1A-8F6B-99E32A8E8315}" srcOrd="6" destOrd="0" presId="urn:microsoft.com/office/officeart/2005/8/layout/process2"/>
    <dgm:cxn modelId="{5181300B-66A1-4289-AFE8-230252EB3D87}" type="presParOf" srcId="{21695FFB-2B65-4FF9-82E9-DAAAC53CB5D0}" destId="{317DEC9A-8FE9-4D66-81B4-450BF203E14C}" srcOrd="7" destOrd="0" presId="urn:microsoft.com/office/officeart/2005/8/layout/process2"/>
    <dgm:cxn modelId="{2A22A2B8-74D5-4377-A806-AB2CDAB4B80D}" type="presParOf" srcId="{317DEC9A-8FE9-4D66-81B4-450BF203E14C}" destId="{F89391E4-B79F-4E17-97F4-68A0576018E0}" srcOrd="0" destOrd="0" presId="urn:microsoft.com/office/officeart/2005/8/layout/process2"/>
    <dgm:cxn modelId="{DE7169C0-28C6-44C6-A913-E3A745E2C886}" type="presParOf" srcId="{21695FFB-2B65-4FF9-82E9-DAAAC53CB5D0}" destId="{40FB44B3-B471-449D-A21A-AA01A22F5323}" srcOrd="8" destOrd="0" presId="urn:microsoft.com/office/officeart/2005/8/layout/process2"/>
    <dgm:cxn modelId="{ED5CA690-4371-4D31-B418-15FB0A54A678}" type="presParOf" srcId="{21695FFB-2B65-4FF9-82E9-DAAAC53CB5D0}" destId="{39DCB9AD-EE78-4558-92DF-02FAF20B29AB}" srcOrd="9" destOrd="0" presId="urn:microsoft.com/office/officeart/2005/8/layout/process2"/>
    <dgm:cxn modelId="{36D28829-DB8F-4C2D-8836-1BE882043BCE}" type="presParOf" srcId="{39DCB9AD-EE78-4558-92DF-02FAF20B29AB}" destId="{DA2AD7A3-209A-49C0-94C0-679E79411730}" srcOrd="0" destOrd="0" presId="urn:microsoft.com/office/officeart/2005/8/layout/process2"/>
    <dgm:cxn modelId="{1B42AB9E-0E2B-4F91-A58F-00F71EFF2CD3}" type="presParOf" srcId="{21695FFB-2B65-4FF9-82E9-DAAAC53CB5D0}" destId="{024159BA-8E00-40A8-A6C3-BCEE28CEF5E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51259" cy="5222056"/>
        <a:chOff x="0" y="0"/>
        <a:chExt cx="6051259" cy="5222056"/>
      </a:xfrm>
    </dsp:grpSpPr>
    <dsp:sp modelId="{AAA95258-A2DE-4B8C-B279-79CDE97A6FDC}">
      <dsp:nvSpPr>
        <dsp:cNvPr id="3" name="圆角矩形 2"/>
        <dsp:cNvSpPr/>
      </dsp:nvSpPr>
      <dsp:spPr bwMode="white">
        <a:xfrm>
          <a:off x="1858001" y="65432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用户登录</a:t>
          </a:r>
          <a:endParaRPr>
            <a:solidFill>
              <a:schemeClr val="dk2"/>
            </a:solidFill>
          </a:endParaRPr>
        </a:p>
      </dsp:txBody>
      <dsp:txXfrm>
        <a:off x="1858001" y="65432"/>
        <a:ext cx="2283200" cy="614360"/>
      </dsp:txXfrm>
    </dsp:sp>
    <dsp:sp modelId="{02F21B36-0E60-4B92-85F4-5758B140D0D9}">
      <dsp:nvSpPr>
        <dsp:cNvPr id="4" name="右箭头 3"/>
        <dsp:cNvSpPr/>
      </dsp:nvSpPr>
      <dsp:spPr bwMode="white">
        <a:xfrm rot="5352974">
          <a:off x="2897377" y="695151"/>
          <a:ext cx="230477" cy="276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0" tIns="0" rIns="0" bIns="0" numCol="1" spcCol="1270" anchor="ctr" anchorCtr="0" forceAA="0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 rot="5352974">
        <a:off x="2897377" y="695151"/>
        <a:ext cx="230477" cy="276462"/>
      </dsp:txXfrm>
    </dsp:sp>
    <dsp:sp modelId="{1103DA1E-C452-44FA-96B7-B4B47E59698F}">
      <dsp:nvSpPr>
        <dsp:cNvPr id="5" name="圆角矩形 4"/>
        <dsp:cNvSpPr/>
      </dsp:nvSpPr>
      <dsp:spPr bwMode="white">
        <a:xfrm>
          <a:off x="1640366" y="986972"/>
          <a:ext cx="2770527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显示提示符</a:t>
          </a:r>
          <a:endParaRPr>
            <a:solidFill>
              <a:schemeClr val="dk2"/>
            </a:solidFill>
          </a:endParaRPr>
        </a:p>
      </dsp:txBody>
      <dsp:txXfrm>
        <a:off x="1640366" y="986972"/>
        <a:ext cx="2770527" cy="614360"/>
      </dsp:txXfrm>
    </dsp:sp>
    <dsp:sp modelId="{1DDC1D03-DB8C-4291-8DC3-EC71693258B1}">
      <dsp:nvSpPr>
        <dsp:cNvPr id="6" name="右箭头 5"/>
        <dsp:cNvSpPr/>
      </dsp:nvSpPr>
      <dsp:spPr bwMode="white">
        <a:xfrm rot="5399999">
          <a:off x="2910437" y="1616690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1616690"/>
        <a:ext cx="230385" cy="276462"/>
      </dsp:txXfrm>
    </dsp:sp>
    <dsp:sp modelId="{903C22E3-E938-4952-9950-1F61087AB4E9}">
      <dsp:nvSpPr>
        <dsp:cNvPr id="7" name="圆角矩形 6"/>
        <dsp:cNvSpPr/>
      </dsp:nvSpPr>
      <dsp:spPr bwMode="white">
        <a:xfrm>
          <a:off x="1884029" y="1908511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用户输入命令</a:t>
          </a:r>
          <a:endParaRPr>
            <a:solidFill>
              <a:schemeClr val="dk2"/>
            </a:solidFill>
          </a:endParaRPr>
        </a:p>
      </dsp:txBody>
      <dsp:txXfrm>
        <a:off x="1884029" y="1908511"/>
        <a:ext cx="2283200" cy="614360"/>
      </dsp:txXfrm>
    </dsp:sp>
    <dsp:sp modelId="{A1C22987-4554-4160-A1AE-D1AF6E5E803F}">
      <dsp:nvSpPr>
        <dsp:cNvPr id="8" name="右箭头 7"/>
        <dsp:cNvSpPr/>
      </dsp:nvSpPr>
      <dsp:spPr bwMode="white">
        <a:xfrm rot="5399999">
          <a:off x="2910437" y="2538229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2538229"/>
        <a:ext cx="230385" cy="276462"/>
      </dsp:txXfrm>
    </dsp:sp>
    <dsp:sp modelId="{E8268479-8617-4C1A-8F6B-99E32A8E8315}">
      <dsp:nvSpPr>
        <dsp:cNvPr id="9" name="圆角矩形 8"/>
        <dsp:cNvSpPr/>
      </dsp:nvSpPr>
      <dsp:spPr bwMode="white">
        <a:xfrm>
          <a:off x="1884029" y="2830050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shell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执行相应程序</a:t>
          </a:r>
          <a:endParaRPr>
            <a:solidFill>
              <a:schemeClr val="dk2"/>
            </a:solidFill>
          </a:endParaRPr>
        </a:p>
      </dsp:txBody>
      <dsp:txXfrm>
        <a:off x="1884029" y="2830050"/>
        <a:ext cx="2283200" cy="614360"/>
      </dsp:txXfrm>
    </dsp:sp>
    <dsp:sp modelId="{317DEC9A-8FE9-4D66-81B4-450BF203E14C}">
      <dsp:nvSpPr>
        <dsp:cNvPr id="10" name="右箭头 9"/>
        <dsp:cNvSpPr/>
      </dsp:nvSpPr>
      <dsp:spPr bwMode="white">
        <a:xfrm rot="5399999">
          <a:off x="2934974" y="3427053"/>
          <a:ext cx="181311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34974" y="3427053"/>
        <a:ext cx="181311" cy="276462"/>
      </dsp:txXfrm>
    </dsp:sp>
    <dsp:sp modelId="{40FB44B3-B471-449D-A21A-AA01A22F5323}">
      <dsp:nvSpPr>
        <dsp:cNvPr id="11" name="圆角矩形 10"/>
        <dsp:cNvSpPr/>
      </dsp:nvSpPr>
      <dsp:spPr bwMode="white">
        <a:xfrm>
          <a:off x="1884029" y="3686157"/>
          <a:ext cx="2283200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用户与程序交互</a:t>
          </a:r>
          <a:endParaRPr>
            <a:solidFill>
              <a:schemeClr val="dk2"/>
            </a:solidFill>
          </a:endParaRPr>
        </a:p>
      </dsp:txBody>
      <dsp:txXfrm>
        <a:off x="1884029" y="3686157"/>
        <a:ext cx="2283200" cy="614360"/>
      </dsp:txXfrm>
    </dsp:sp>
    <dsp:sp modelId="{39DCB9AD-EE78-4558-92DF-02FAF20B29AB}">
      <dsp:nvSpPr>
        <dsp:cNvPr id="12" name="右箭头 11"/>
        <dsp:cNvSpPr/>
      </dsp:nvSpPr>
      <dsp:spPr bwMode="white">
        <a:xfrm rot="5399999">
          <a:off x="2910437" y="4315876"/>
          <a:ext cx="230385" cy="276462"/>
        </a:xfrm>
        <a:prstGeom prst="rightArrow">
          <a:avLst>
            <a:gd name="adj1" fmla="val 59999"/>
            <a:gd name="adj2" fmla="val 50000"/>
          </a:avLst>
        </a:prstGeom>
        <a:solidFill>
          <a:schemeClr val="accent6"/>
        </a:solidFill>
      </dsp:spPr>
      <dsp:style>
        <a:lnRef idx="0">
          <a:schemeClr val="dk2">
            <a:tint val="60000"/>
          </a:schemeClr>
        </a:lnRef>
        <a:fillRef idx="1">
          <a:schemeClr val="dk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10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2"/>
            </a:solidFill>
          </a:endParaRPr>
        </a:p>
      </dsp:txBody>
      <dsp:txXfrm rot="5399999">
        <a:off x="2910437" y="4315876"/>
        <a:ext cx="230385" cy="276462"/>
      </dsp:txXfrm>
    </dsp:sp>
    <dsp:sp modelId="{024159BA-8E00-40A8-A6C3-BCEE28CEF5E3}">
      <dsp:nvSpPr>
        <dsp:cNvPr id="13" name="圆角矩形 12"/>
        <dsp:cNvSpPr/>
      </dsp:nvSpPr>
      <dsp:spPr bwMode="white">
        <a:xfrm>
          <a:off x="1733087" y="4607696"/>
          <a:ext cx="2585085" cy="614360"/>
        </a:xfrm>
        <a:prstGeom prst="roundRect">
          <a:avLst>
            <a:gd name="adj" fmla="val 10000"/>
          </a:avLst>
        </a:prstGeom>
      </dsp:spPr>
      <dsp:style>
        <a:lnRef idx="2">
          <a:schemeClr val="dk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用户按</a:t>
          </a:r>
          <a:r>
            <a:rPr lang="en-US" altLang="zh-CN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[Ctrl-d]</a:t>
          </a:r>
          <a:r>
            <a:rPr lang="zh-CN" altLang="en-US" sz="2000" dirty="0">
              <a:solidFill>
                <a:schemeClr val="dk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键退出</a:t>
          </a:r>
          <a:endParaRPr>
            <a:solidFill>
              <a:schemeClr val="dk2"/>
            </a:solidFill>
          </a:endParaRPr>
        </a:p>
      </dsp:txBody>
      <dsp:txXfrm>
        <a:off x="1733087" y="4607696"/>
        <a:ext cx="2585085" cy="61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6FE4D-EC24-43FB-B170-57F048CAF4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6E1A-80F5-45B8-BAD5-546EFA1072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592838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notesSlide" Target="../notesSlides/notesSlide4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51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0978" y="495654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用于控制消息格式的字符，字符串的一部分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675890" y="1579245"/>
            <a:ext cx="5549900" cy="5988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918097" y="1597702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978" y="2429691"/>
            <a:ext cx="7163457" cy="505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890978" y="3004146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禁止换行（输出后不换行）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890978" y="3508930"/>
            <a:ext cx="445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解释反斜杠引导的转义字符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978" y="4300976"/>
            <a:ext cx="7163457" cy="5050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0978" y="5561198"/>
            <a:ext cx="7291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以反斜杠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(\)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解释为用户想得到的输出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6382" y="2316153"/>
            <a:ext cx="2317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6752" y="2854997"/>
          <a:ext cx="6635465" cy="365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44"/>
                <a:gridCol w="4436821"/>
              </a:tblGrid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转义字符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警报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响铃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禁止换行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\f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回车不换行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水平制表符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6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\v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垂直制表符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676070" y="142395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918097" y="141481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850675" y="4488560"/>
            <a:ext cx="2133600" cy="391886"/>
          </a:xfrm>
          <a:prstGeom prst="wedgeRectCallout">
            <a:avLst>
              <a:gd name="adj1" fmla="val -62551"/>
              <a:gd name="adj2" fmla="val 9451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光标到下一行行首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5133705" y="4954472"/>
            <a:ext cx="2133600" cy="391886"/>
          </a:xfrm>
          <a:prstGeom prst="wedgeRectCallout">
            <a:avLst>
              <a:gd name="adj1" fmla="val -62551"/>
              <a:gd name="adj2" fmla="val 9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光标回到本行行首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1017" y="4880446"/>
            <a:ext cx="2481943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51017" y="5272332"/>
            <a:ext cx="269965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097" y="2879610"/>
            <a:ext cx="7102497" cy="3654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hi, this is a test.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hi, this is a test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 -e  “\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 is  a 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–e  Hi,”\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test. &gt;test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Hi,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676070" y="131031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918097" y="131031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097" y="2132041"/>
            <a:ext cx="7102497" cy="595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4103005" y="4194468"/>
            <a:ext cx="1878359" cy="669207"/>
          </a:xfrm>
          <a:prstGeom prst="wedgeRectCallout">
            <a:avLst>
              <a:gd name="adj1" fmla="val -83414"/>
              <a:gd name="adj2" fmla="val 55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转义字符必须用括号括起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141967" y="4270668"/>
            <a:ext cx="2226856" cy="669207"/>
          </a:xfrm>
          <a:prstGeom prst="wedgeRectCallout">
            <a:avLst>
              <a:gd name="adj1" fmla="val 43350"/>
              <a:gd name="adj2" fmla="val 762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要识别转义符，使用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41571" y="3833769"/>
            <a:ext cx="3120473" cy="755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8097" y="2830849"/>
            <a:ext cx="7102496" cy="34915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–e Hi,”\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n”this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 test.”\c”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Hi,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test. 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this   is   a  test.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is a test.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“this   is   a   test.”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this   is   a   test.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676070" y="1310317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918097" y="1310317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097" y="2090057"/>
            <a:ext cx="7102497" cy="595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6546583" y="2694947"/>
            <a:ext cx="1878359" cy="532047"/>
          </a:xfrm>
          <a:prstGeom prst="wedgeRectCallout">
            <a:avLst>
              <a:gd name="adj1" fmla="val -65796"/>
              <a:gd name="adj2" fmla="val 423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，禁止换行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129665" y="4781187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229485" y="393999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229485" y="478091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129445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0290" y="2212975"/>
            <a:ext cx="1756410" cy="570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22093" y="2274358"/>
            <a:ext cx="480949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中具有特殊含义和用途的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14"/>
          <p:cNvSpPr/>
          <p:nvPr>
            <p:custDataLst>
              <p:tags r:id="rId3"/>
            </p:custDataLst>
          </p:nvPr>
        </p:nvSpPr>
        <p:spPr>
          <a:xfrm>
            <a:off x="1129445" y="56026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1050290" y="3004185"/>
            <a:ext cx="7129145" cy="570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中出现时不代表字面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2"/>
          <p:cNvSpPr/>
          <p:nvPr>
            <p:custDataLst>
              <p:tags r:id="rId5"/>
            </p:custDataLst>
          </p:nvPr>
        </p:nvSpPr>
        <p:spPr>
          <a:xfrm>
            <a:off x="3329305" y="393999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3"/>
          <p:cNvSpPr/>
          <p:nvPr>
            <p:custDataLst>
              <p:tags r:id="rId6"/>
            </p:custDataLst>
          </p:nvPr>
        </p:nvSpPr>
        <p:spPr>
          <a:xfrm>
            <a:off x="3329305" y="478091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4"/>
          <p:cNvSpPr/>
          <p:nvPr>
            <p:custDataLst>
              <p:tags r:id="rId7"/>
            </p:custDataLst>
          </p:nvPr>
        </p:nvSpPr>
        <p:spPr>
          <a:xfrm>
            <a:off x="2229265" y="56026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14"/>
          <p:cNvSpPr/>
          <p:nvPr>
            <p:custDataLst>
              <p:tags r:id="rId8"/>
            </p:custDataLst>
          </p:nvPr>
        </p:nvSpPr>
        <p:spPr>
          <a:xfrm>
            <a:off x="3329085" y="562800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4"/>
          <p:cNvSpPr/>
          <p:nvPr>
            <p:custDataLst>
              <p:tags r:id="rId9"/>
            </p:custDataLst>
          </p:nvPr>
        </p:nvSpPr>
        <p:spPr>
          <a:xfrm>
            <a:off x="526774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14"/>
          <p:cNvSpPr/>
          <p:nvPr>
            <p:custDataLst>
              <p:tags r:id="rId10"/>
            </p:custDataLst>
          </p:nvPr>
        </p:nvSpPr>
        <p:spPr>
          <a:xfrm>
            <a:off x="635740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14"/>
          <p:cNvSpPr/>
          <p:nvPr>
            <p:custDataLst>
              <p:tags r:id="rId11"/>
            </p:custDataLst>
          </p:nvPr>
        </p:nvSpPr>
        <p:spPr>
          <a:xfrm>
            <a:off x="7378480" y="394017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70805" y="4904740"/>
            <a:ext cx="2983865" cy="1133475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消除元字符特殊含义的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8098" y="5684261"/>
            <a:ext cx="207415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后面的元字符按字符字面解释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56706" y="5698398"/>
            <a:ext cx="2991756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双引号“ ”中除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外的字符按字面解释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37278" y="5698398"/>
            <a:ext cx="2588811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单引号</a:t>
            </a:r>
            <a:r>
              <a:rPr lang="en-US" altLang="zh-CN" sz="2000" dirty="0"/>
              <a:t>’’</a:t>
            </a:r>
            <a:r>
              <a:rPr lang="zh-CN" altLang="en-US" sz="2000" dirty="0"/>
              <a:t>中的字符全部按字面解释</a:t>
            </a:r>
            <a:endParaRPr lang="zh-CN" altLang="en-US" sz="2000" dirty="0"/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 flipH="1">
            <a:off x="1997422" y="3962338"/>
            <a:ext cx="2537238" cy="656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676070" y="129306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918097" y="128393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097" y="1973524"/>
            <a:ext cx="7233126" cy="57062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提供了一系列字符消除元字符的特殊含义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402545" y="3308159"/>
            <a:ext cx="2264229" cy="6541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引用字符集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001484" y="4619291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3561049" y="4598276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137279" y="4598276"/>
            <a:ext cx="1947220" cy="57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18" idx="0"/>
          </p:cNvCxnSpPr>
          <p:nvPr/>
        </p:nvCxnSpPr>
        <p:spPr>
          <a:xfrm flipH="1">
            <a:off x="4534659" y="3962338"/>
            <a:ext cx="1" cy="63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</p:cNvCxnSpPr>
          <p:nvPr/>
        </p:nvCxnSpPr>
        <p:spPr>
          <a:xfrm>
            <a:off x="4534660" y="3962338"/>
            <a:ext cx="2588821" cy="656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1" idx="0"/>
          </p:cNvCxnSpPr>
          <p:nvPr/>
        </p:nvCxnSpPr>
        <p:spPr>
          <a:xfrm>
            <a:off x="1955174" y="5189913"/>
            <a:ext cx="0" cy="494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18561" y="5182024"/>
            <a:ext cx="0" cy="48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44200" y="5186373"/>
            <a:ext cx="0" cy="489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18097" y="2644669"/>
            <a:ext cx="2138610" cy="55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4541" y="2681702"/>
            <a:ext cx="491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消除元字符特殊含义的过程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3208" y="4358642"/>
            <a:ext cx="6780530" cy="224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temp?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temp \?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\&lt;  \&gt;  \” \’ \$  \|  \\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  &gt;  “  ‘   $   |   \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181735" y="2394857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38223" y="2426758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将其后的元字符解释为一个普通字符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181735" y="305607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181735" y="3717929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901605" y="3717928"/>
            <a:ext cx="577396" cy="505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3169" y="309096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元字符，代表任一字符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87016" y="37551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字符问号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5676" y="3126407"/>
            <a:ext cx="6780530" cy="35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bash: syntax error near unexpected token `newline'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“&gt;”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memos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REPORTS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“*”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“ \”The UNIX System\””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“The  UNIX  System”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841539" y="1371706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83566" y="1362573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5938" y="2107471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1776714" y="2103484"/>
            <a:ext cx="4894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外元字符的特殊含义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1868362" y="2638619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双引号中保留空白字符（空格、制表和换行符等）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0356" y="5907230"/>
            <a:ext cx="269965" cy="32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86421" y="5915941"/>
            <a:ext cx="269965" cy="32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1085938" y="2638619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“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9811" y="4434847"/>
            <a:ext cx="6780530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&gt; “ $ ? &amp; | 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 &gt; “ $ ? &amp; |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消除元字符的特殊含义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59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1837674" y="2321204"/>
            <a:ext cx="488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单引号中任何字符都失去特殊含义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4"/>
          <p:cNvSpPr/>
          <p:nvPr>
            <p:custDataLst>
              <p:tags r:id="rId2"/>
            </p:custDataLst>
          </p:nvPr>
        </p:nvSpPr>
        <p:spPr>
          <a:xfrm>
            <a:off x="1842235" y="3039222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单引号中保留空白字符（空格、制表和换行符等）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59811" y="3004386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59811" y="3681553"/>
            <a:ext cx="7077674" cy="567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单引号中的字符串可看作单个参数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061" y="2499933"/>
            <a:ext cx="678053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变量有名称，可以通过赋值来控制或定制系统环境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451" y="1336833"/>
            <a:ext cx="6818811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4" y="1974937"/>
            <a:ext cx="6908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为响应用户请求，保存一些信息到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56531" y="4339604"/>
            <a:ext cx="1638324" cy="78974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899953" y="5295754"/>
            <a:ext cx="1497874" cy="6852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912757" y="3604106"/>
            <a:ext cx="1497874" cy="685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1778" y="3546525"/>
            <a:ext cx="4261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又称标准变量，拥有系统所知的名字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1778" y="3958049"/>
            <a:ext cx="414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管理员定义，保存系统所必须内容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9195" y="5238266"/>
            <a:ext cx="4141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又称普通变量，供创建他们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9194" y="5946152"/>
            <a:ext cx="414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用户可定义、修改和删除它们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" idx="3"/>
            <a:endCxn id="9" idx="1"/>
          </p:cNvCxnSpPr>
          <p:nvPr/>
        </p:nvCxnSpPr>
        <p:spPr>
          <a:xfrm flipV="1">
            <a:off x="2394855" y="3946728"/>
            <a:ext cx="517902" cy="78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2394855" y="4734478"/>
            <a:ext cx="505098" cy="903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63444" y="4387710"/>
            <a:ext cx="4580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用户可以在命令行中定义设置环境变量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话气泡: 矩形 17"/>
          <p:cNvSpPr/>
          <p:nvPr/>
        </p:nvSpPr>
        <p:spPr>
          <a:xfrm>
            <a:off x="6669741" y="3054910"/>
            <a:ext cx="2133600" cy="391886"/>
          </a:xfrm>
          <a:prstGeom prst="wedgeRectCallout">
            <a:avLst>
              <a:gd name="adj1" fmla="val -62551"/>
              <a:gd name="adj2" fmla="val 9451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内置环境变量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话气泡: 矩形 18"/>
          <p:cNvSpPr/>
          <p:nvPr/>
        </p:nvSpPr>
        <p:spPr>
          <a:xfrm>
            <a:off x="6853722" y="4786951"/>
            <a:ext cx="2133600" cy="391886"/>
          </a:xfrm>
          <a:prstGeom prst="wedgeRectCallout">
            <a:avLst>
              <a:gd name="adj1" fmla="val -76312"/>
              <a:gd name="adj2" fmla="val -6389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自定义环境变量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2006173" y="3058862"/>
            <a:ext cx="390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2698805"/>
            <a:ext cx="6780530" cy="396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HOME=/home/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IFS=${ \t\n}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LOGNAME=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LOGTTY=/dev/tty06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MAIL=/var/spool/mail/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MAILCHECK=600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PATH=:/bin:/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30118" y="2147276"/>
            <a:ext cx="5912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变量（环境变量和局部变量）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732" y="2290354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1178" y="3176808"/>
            <a:ext cx="6780530" cy="196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PS1=“$”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PS2=“&gt;”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TZ=EST=EDT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30118" y="2455391"/>
            <a:ext cx="38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732" y="2430689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3061175"/>
            <a:ext cx="6780530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XYZ=10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显示和清除变量：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0118" y="2315056"/>
            <a:ext cx="38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删除不需要的变量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732" y="2290354"/>
            <a:ext cx="1833805" cy="49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3889654"/>
            <a:ext cx="6780530" cy="2346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age=10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SYSTEM=UNIX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$age  $SYSTEM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  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message=“Save your files, and log off”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给变量赋值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8691" y="2206346"/>
            <a:ext cx="7082132" cy="57062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中可创建用户变量，修改标准变量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8691" y="3048000"/>
            <a:ext cx="1748014" cy="5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2038" y="3097054"/>
            <a:ext cx="38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1022" y="4067711"/>
            <a:ext cx="2547492" cy="55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值的类型：字符串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569029" y="4171406"/>
            <a:ext cx="1480457" cy="174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78926" y="4380413"/>
            <a:ext cx="670560" cy="276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对话气泡: 矩形 21"/>
          <p:cNvSpPr/>
          <p:nvPr/>
        </p:nvSpPr>
        <p:spPr>
          <a:xfrm>
            <a:off x="5806765" y="5103223"/>
            <a:ext cx="2431544" cy="631722"/>
          </a:xfrm>
          <a:prstGeom prst="wedgeRectCallout">
            <a:avLst>
              <a:gd name="adj1" fmla="val -49263"/>
              <a:gd name="adj2" fmla="val 842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字符串中包含空白字符，使用双括号括起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12" grpId="0" animBg="1"/>
      <p:bldP spid="13" grpId="0"/>
      <p:bldP spid="15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7232" y="2867007"/>
            <a:ext cx="6780530" cy="286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age=32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age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$age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8732" y="2255520"/>
            <a:ext cx="7146034" cy="61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变量前加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命令显示变量值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2395" y="2985863"/>
            <a:ext cx="6780530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all=-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lFa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$all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age=32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$age “$age” ‘$age’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32  32  $age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8732" y="2255520"/>
            <a:ext cx="7146034" cy="61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变量在命令行中经常做命令参数</a:t>
            </a:r>
            <a:endParaRPr lang="zh-CN" altLang="en-US" sz="2400" dirty="0"/>
          </a:p>
        </p:txBody>
      </p:sp>
      <p:sp>
        <p:nvSpPr>
          <p:cNvPr id="2" name="箭头: 左右 1"/>
          <p:cNvSpPr/>
          <p:nvPr/>
        </p:nvSpPr>
        <p:spPr>
          <a:xfrm>
            <a:off x="3717607" y="3756214"/>
            <a:ext cx="854393" cy="29583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4986" y="3666564"/>
            <a:ext cx="279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lFa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426355" y="3770418"/>
            <a:ext cx="415775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用户通过标准变量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定义、获知环境信息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6356" y="2633905"/>
            <a:ext cx="44240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启动时根据配置文件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4736" y="4797462"/>
            <a:ext cx="425439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用户修改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标准变量值，作用于当前会话，暂时改变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7564" y="5685616"/>
            <a:ext cx="415775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永久修改，在全局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个人配置文件中修改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92127" y="3739472"/>
            <a:ext cx="1706880" cy="86194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719475" y="3913427"/>
            <a:ext cx="1538759" cy="5140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750167" y="2599382"/>
            <a:ext cx="1508067" cy="514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2750167" y="5273375"/>
            <a:ext cx="1508068" cy="5140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 flipV="1">
            <a:off x="2199007" y="4170443"/>
            <a:ext cx="5204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3"/>
            <a:endCxn id="26" idx="1"/>
          </p:cNvCxnSpPr>
          <p:nvPr/>
        </p:nvCxnSpPr>
        <p:spPr>
          <a:xfrm flipV="1">
            <a:off x="2199007" y="2856398"/>
            <a:ext cx="551160" cy="131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3"/>
          </p:cNvCxnSpPr>
          <p:nvPr/>
        </p:nvCxnSpPr>
        <p:spPr>
          <a:xfrm>
            <a:off x="2199007" y="4170444"/>
            <a:ext cx="551160" cy="1102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2067" y="1557402"/>
            <a:ext cx="6780530" cy="511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$HOME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HOME=/home/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/memos/important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/memos/important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6023" y="902102"/>
            <a:ext cx="6417977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保存用户主目录；用于其他命令定位主目录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81052" y="971215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0354" y="3248741"/>
            <a:ext cx="7455851" cy="1079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/home/tux/bin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48732" y="235672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9692" y="2258441"/>
            <a:ext cx="5856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载入外部命令（程序）时所要查找的目录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3717607" y="3429000"/>
            <a:ext cx="2614946" cy="411480"/>
          </a:xfrm>
          <a:prstGeom prst="wedgeRectCallout">
            <a:avLst>
              <a:gd name="adj1" fmla="val -71192"/>
              <a:gd name="adj2" fmla="val 688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路径间分隔符为冒号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0354" y="4668400"/>
            <a:ext cx="7455851" cy="525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ls   -al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1048732" y="4429003"/>
            <a:ext cx="6974680" cy="2179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3057580"/>
            <a:ext cx="6780530" cy="3295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PATH=$PATH:/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$PATH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27384" y="3206692"/>
            <a:ext cx="444616" cy="444616"/>
          </a:xfrm>
          <a:prstGeom prst="rect">
            <a:avLst/>
          </a:prstGeom>
        </p:spPr>
      </p:pic>
      <p:sp>
        <p:nvSpPr>
          <p:cNvPr id="8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49020" y="2356485"/>
            <a:ext cx="1834515" cy="5734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17306" y="2392559"/>
            <a:ext cx="585651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变量，增加路径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/usr/mybin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探索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淘宝网chenying0907出品 2"/>
          <p:cNvGrpSpPr/>
          <p:nvPr/>
        </p:nvGrpSpPr>
        <p:grpSpPr>
          <a:xfrm>
            <a:off x="2072005" y="2239010"/>
            <a:ext cx="5165725" cy="688340"/>
            <a:chOff x="5407" y="4739"/>
            <a:chExt cx="8135" cy="1084"/>
          </a:xfrm>
        </p:grpSpPr>
        <p:sp>
          <p:nvSpPr>
            <p:cNvPr id="8" name="圆角淘宝网chenying0907出品 16"/>
            <p:cNvSpPr/>
            <p:nvPr/>
          </p:nvSpPr>
          <p:spPr>
            <a:xfrm>
              <a:off x="5407" y="4739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淘宝网chenying0907出品 1"/>
          <p:cNvGrpSpPr/>
          <p:nvPr/>
        </p:nvGrpSpPr>
        <p:grpSpPr>
          <a:xfrm>
            <a:off x="2072005" y="1388110"/>
            <a:ext cx="5165090" cy="688340"/>
            <a:chOff x="5463" y="3075"/>
            <a:chExt cx="8134" cy="1084"/>
          </a:xfrm>
        </p:grpSpPr>
        <p:sp>
          <p:nvSpPr>
            <p:cNvPr id="13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角色、特征与功能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3"/>
          <p:cNvGrpSpPr/>
          <p:nvPr/>
        </p:nvGrpSpPr>
        <p:grpSpPr>
          <a:xfrm>
            <a:off x="2072005" y="3911600"/>
            <a:ext cx="5165725" cy="688340"/>
            <a:chOff x="5463" y="6545"/>
            <a:chExt cx="8135" cy="1084"/>
          </a:xfrm>
        </p:grpSpPr>
        <p:sp>
          <p:nvSpPr>
            <p:cNvPr id="16" name="圆角淘宝网chenying0907出品 18"/>
            <p:cNvSpPr/>
            <p:nvPr/>
          </p:nvSpPr>
          <p:spPr>
            <a:xfrm>
              <a:off x="5463" y="654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其他系统工具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19"/>
            <p:cNvSpPr/>
            <p:nvPr/>
          </p:nvSpPr>
          <p:spPr>
            <a:xfrm>
              <a:off x="5775" y="669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2072005" y="5600065"/>
            <a:ext cx="516509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72005" y="3064510"/>
            <a:ext cx="5165090" cy="688340"/>
            <a:chOff x="3267" y="4861"/>
            <a:chExt cx="8134" cy="1084"/>
          </a:xfrm>
        </p:grpSpPr>
        <p:sp>
          <p:nvSpPr>
            <p:cNvPr id="28" name="圆角淘宝网chenying0907出品 16"/>
            <p:cNvSpPr/>
            <p:nvPr/>
          </p:nvSpPr>
          <p:spPr>
            <a:xfrm>
              <a:off x="3267" y="4861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17"/>
            <p:cNvSpPr/>
            <p:nvPr/>
          </p:nvSpPr>
          <p:spPr>
            <a:xfrm>
              <a:off x="3663" y="5010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淘宝网chenying0907出品 3"/>
          <p:cNvGrpSpPr/>
          <p:nvPr/>
        </p:nvGrpSpPr>
        <p:grpSpPr>
          <a:xfrm>
            <a:off x="2074545" y="4758690"/>
            <a:ext cx="5165725" cy="688340"/>
            <a:chOff x="5267" y="7679"/>
            <a:chExt cx="8135" cy="1084"/>
          </a:xfrm>
        </p:grpSpPr>
        <p:sp>
          <p:nvSpPr>
            <p:cNvPr id="31" name="圆角淘宝网chenying0907出品 18"/>
            <p:cNvSpPr/>
            <p:nvPr/>
          </p:nvSpPr>
          <p:spPr>
            <a:xfrm>
              <a:off x="5267" y="7679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启动文件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淘宝网chenying0907出品 19"/>
            <p:cNvSpPr/>
            <p:nvPr/>
          </p:nvSpPr>
          <p:spPr>
            <a:xfrm>
              <a:off x="5579" y="782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4128511"/>
            <a:ext cx="6780530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48732" y="235672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3364" y="2412598"/>
            <a:ext cx="585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设置作为命令提示符的字符串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732" y="3248297"/>
            <a:ext cx="1410790" cy="49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6705" y="3264054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6906" y="4275374"/>
            <a:ext cx="152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PS1=“&gt;”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906" y="4839077"/>
            <a:ext cx="334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PS1=”Hello world:”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54460" y="3270554"/>
            <a:ext cx="266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PS1=‘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412911"/>
            <a:ext cx="6969488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中可使用转义序列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7311" y="2135522"/>
            <a:ext cx="4732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一种特殊字符，用作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81735" y="2175233"/>
            <a:ext cx="1082494" cy="8454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转义序列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7311" y="266133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显示时被实际值替换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735" y="3264992"/>
            <a:ext cx="2420983" cy="57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转义序列格式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6362" y="3322336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56637" y="4085691"/>
          <a:ext cx="6846540" cy="196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197"/>
                <a:gridCol w="4921343"/>
              </a:tblGrid>
              <a:tr h="491692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转义序列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显示内容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\u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当前用户的名称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当前机器的主机名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91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工作目录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最底层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6630" y="982848"/>
            <a:ext cx="4188824" cy="460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常用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转义序列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1735" y="1611835"/>
          <a:ext cx="7178494" cy="378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74"/>
                <a:gridCol w="5187420"/>
              </a:tblGrid>
              <a:tr h="48938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转义序列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显示内容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45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当前用户是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否则显示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当前运行的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工作目录的完整路径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显示当前日期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显示当前时间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  <a:tr h="489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\!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显示当前命令序号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81735" y="5394507"/>
            <a:ext cx="6780530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[tux @centos1 ~]$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[\u@\h \W]\$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2572" y="5520985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$PS1</a:t>
            </a:r>
            <a:endParaRPr lang="zh-CN" altLang="en-US" sz="2400" dirty="0"/>
          </a:p>
        </p:txBody>
      </p:sp>
      <p:sp>
        <p:nvSpPr>
          <p:cNvPr id="7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9859" y="4701606"/>
            <a:ext cx="8086559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-r--. 1 tux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10 Mar 27 21:49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buffertxt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48732" y="2356726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8532" y="2250444"/>
            <a:ext cx="5987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多行输入一条命令时，设置第二行及以后行的提示符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2360" y="4044940"/>
            <a:ext cx="3666179" cy="57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一条命令多行输入的方式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0131" y="4123107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命令尾部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2361" y="3248741"/>
            <a:ext cx="3666180" cy="5734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0131" y="3314895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8131" y="4796314"/>
            <a:ext cx="39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\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06311" y="5363774"/>
            <a:ext cx="4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41771" y="5265673"/>
            <a:ext cx="115352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[Enter]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7565" y="4825450"/>
            <a:ext cx="4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9541" y="3283236"/>
            <a:ext cx="8005550" cy="100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$SHELL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/bin/bash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shell  变量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48732" y="2643085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8531" y="2665612"/>
            <a:ext cx="5549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9541" y="5097817"/>
            <a:ext cx="8086559" cy="100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xterm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09541" y="4427051"/>
            <a:ext cx="1410790" cy="5734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9341" y="4496719"/>
            <a:ext cx="5549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设置终端类型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2806705" y="1557143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1048732" y="154801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  <p:bldP spid="12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执行命令：使用重音符号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059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 </a:t>
            </a:r>
            <a:endParaRPr lang="zh-CN" altLang="en-US" dirty="0"/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70517" y="2346905"/>
            <a:ext cx="525015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先执行重音符号括起来的命令</a:t>
            </a:r>
            <a:endParaRPr lang="zh-CN" altLang="en-US" sz="2300" dirty="0"/>
          </a:p>
        </p:txBody>
      </p:sp>
      <p:sp>
        <p:nvSpPr>
          <p:cNvPr id="8" name="矩形: 圆角 7"/>
          <p:cNvSpPr/>
          <p:nvPr/>
        </p:nvSpPr>
        <p:spPr>
          <a:xfrm>
            <a:off x="1064165" y="2913020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` </a:t>
            </a:r>
            <a:endParaRPr lang="zh-CN" altLang="en-US" dirty="0"/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1679224" y="2950862"/>
            <a:ext cx="5059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结果替换命令行中原来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括起来的命令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059811" y="3648887"/>
            <a:ext cx="1814018" cy="5570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3146620" y="3708454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`command`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3741" y="4411086"/>
            <a:ext cx="7148533" cy="18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The date and time is :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 date and time is: </a:t>
            </a:r>
            <a:r>
              <a:rPr lang="fr-F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e“List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filenames in your current  \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Directory: ““\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n”`ls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-C` &gt; 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129349" y="4023360"/>
            <a:ext cx="348342" cy="34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864140" y="3812647"/>
            <a:ext cx="461665" cy="717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17344" y="3691585"/>
            <a:ext cx="3975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91014" y="4065111"/>
            <a:ext cx="435318" cy="30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804547" y="4529677"/>
            <a:ext cx="932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16037" y="3966416"/>
            <a:ext cx="461665" cy="717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04547" y="4516226"/>
            <a:ext cx="3975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 Apr 15 21:30:15 CST 2019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6608216" y="2952007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也称命令替换符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571750" y="5831840"/>
            <a:ext cx="4236720" cy="82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354455" y="6356985"/>
            <a:ext cx="1573530" cy="82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146425" y="6356985"/>
            <a:ext cx="450215" cy="5080"/>
          </a:xfrm>
          <a:prstGeom prst="line">
            <a:avLst/>
          </a:prstGeom>
          <a:ln w="28575">
            <a:solidFill>
              <a:srgbClr val="064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09035" y="5931535"/>
            <a:ext cx="755650" cy="382270"/>
          </a:xfrm>
          <a:prstGeom prst="ellips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22" grpId="0"/>
      <p:bldP spid="22" grpId="1"/>
      <p:bldP spid="23" grpId="0"/>
      <p:bldP spid="23" grpId="1"/>
      <p:bldP spid="24" grpId="0"/>
      <p:bldP spid="18" grpId="0" animBg="1"/>
      <p:bldP spid="1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8732" y="2882225"/>
            <a:ext cx="7148533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ls  -C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Mon Apr 15 21:45:36 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dir1   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first.c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&gt;list ; date &gt; today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命令序列：使用分号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059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8" name="PA-矩形 1"/>
          <p:cNvSpPr/>
          <p:nvPr>
            <p:custDataLst>
              <p:tags r:id="rId1"/>
            </p:custDataLst>
          </p:nvPr>
        </p:nvSpPr>
        <p:spPr>
          <a:xfrm>
            <a:off x="1670517" y="2346905"/>
            <a:ext cx="701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在一个命令行中分隔多个命令，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从左至右执行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命令编组：使用扩号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059811" y="230777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endParaRPr lang="zh-CN" altLang="en-US" dirty="0"/>
          </a:p>
        </p:txBody>
      </p:sp>
      <p:sp>
        <p:nvSpPr>
          <p:cNvPr id="8" name="PA-矩形 1"/>
          <p:cNvSpPr/>
          <p:nvPr>
            <p:custDataLst>
              <p:tags r:id="rId1"/>
            </p:custDataLst>
          </p:nvPr>
        </p:nvSpPr>
        <p:spPr>
          <a:xfrm>
            <a:off x="1757371" y="2329488"/>
            <a:ext cx="5879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几个命令放在一对括号中，编成一组执行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59811" y="292390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PA-矩形 1"/>
          <p:cNvSpPr/>
          <p:nvPr>
            <p:custDataLst>
              <p:tags r:id="rId2"/>
            </p:custDataLst>
          </p:nvPr>
        </p:nvSpPr>
        <p:spPr>
          <a:xfrm>
            <a:off x="1831390" y="2952155"/>
            <a:ext cx="5879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编组命令可以被重定向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8732" y="3705187"/>
            <a:ext cx="7148533" cy="279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; date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second.c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Myfirst.copy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search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Mon Apr 15 21:55:50 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/home/tux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; date 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后台处理：使用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732" y="2368731"/>
            <a:ext cx="7164090" cy="570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是多任务系统，允许同时执行多个程序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1"/>
          <p:cNvSpPr/>
          <p:nvPr>
            <p:custDataLst>
              <p:tags r:id="rId1"/>
            </p:custDataLst>
          </p:nvPr>
        </p:nvSpPr>
        <p:spPr>
          <a:xfrm>
            <a:off x="2016415" y="311731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程序在后台运行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534695" y="3997603"/>
            <a:ext cx="1271528" cy="891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337779" y="3997604"/>
            <a:ext cx="1367331" cy="892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904" y="4121846"/>
            <a:ext cx="590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781614" y="4097950"/>
            <a:ext cx="1314995" cy="589955"/>
          </a:xfrm>
          <a:prstGeom prst="wedgeRectCallout">
            <a:avLst>
              <a:gd name="adj1" fmla="val 82143"/>
              <a:gd name="adj2" fmla="val 46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执行时封锁键盘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7026275" y="3298825"/>
            <a:ext cx="2047875" cy="913765"/>
          </a:xfrm>
          <a:prstGeom prst="wedgeRectCallout">
            <a:avLst>
              <a:gd name="adj1" fmla="val -63793"/>
              <a:gd name="adj2" fmla="val 898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执行时不封锁键盘，可以继续输入其他命令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8731" y="5495113"/>
            <a:ext cx="2861417" cy="589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程序后台运行方式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3424" y="5504565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 &amp;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048731" y="3084460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ldLvl="0" animBg="1"/>
      <p:bldP spid="14" grpId="0" animBg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1178" y="2321666"/>
            <a:ext cx="7148533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data &gt; sorted &amp;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1348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&amp;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ls –c &amp;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8949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8950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8951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“the foreground process”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后台处理：使用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5035402" y="3176452"/>
            <a:ext cx="3044309" cy="646611"/>
          </a:xfrm>
          <a:prstGeom prst="wedgeRectCallout">
            <a:avLst>
              <a:gd name="adj1" fmla="val -64164"/>
              <a:gd name="adj2" fmla="val 50378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多个命令在后台运行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6065520" y="5942330"/>
            <a:ext cx="2159635" cy="6223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36660" y="5454071"/>
            <a:ext cx="1489854" cy="622355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0978" y="4992406"/>
            <a:ext cx="474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在系统口令文件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676070" y="1606835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918097" y="1597702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0978" y="2429691"/>
            <a:ext cx="7163457" cy="505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890978" y="3102759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用户成功登录系统，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2"/>
            </p:custDataLst>
          </p:nvPr>
        </p:nvSpPr>
        <p:spPr>
          <a:xfrm>
            <a:off x="890978" y="3625475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用户退出，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进程结束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0978" y="4300976"/>
            <a:ext cx="7163457" cy="5050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系统中每个用户都有一个默认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0978" y="5561198"/>
            <a:ext cx="733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tux:x:1024:1024:Turbo Tux:/home/tux:/bin/bash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283" y="6022843"/>
            <a:ext cx="73349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: x : 14 : 50 : FTP User : /var/ftp: /sbin/nologin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animBg="1"/>
      <p:bldP spid="12" grpId="1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6174" y="4158589"/>
            <a:ext cx="7702207" cy="2346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|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–w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“Number of logged-in users: “`who |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–l` &gt;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Number of logged-in users: 20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链接命令：使用管道操作符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70310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其他元字符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1"/>
          <p:cNvSpPr/>
          <p:nvPr>
            <p:custDataLst>
              <p:tags r:id="rId1"/>
            </p:custDataLst>
          </p:nvPr>
        </p:nvSpPr>
        <p:spPr>
          <a:xfrm>
            <a:off x="1789987" y="2237747"/>
            <a:ext cx="6583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将一个命令的标准输出作为另一命令的标准输入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48731" y="2204893"/>
            <a:ext cx="577396" cy="5050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8731" y="2839045"/>
            <a:ext cx="2365029" cy="589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管道使用方式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6328" y="2903189"/>
            <a:ext cx="4099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A  | command 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6960" y="3557497"/>
            <a:ext cx="2365029" cy="589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管道流水线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4557" y="3621641"/>
            <a:ext cx="4389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com1 | com2 |  com3  | … | 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8732" y="3319503"/>
            <a:ext cx="7702207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  120 ; echo  “I am awake!”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46749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延时定时：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45836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048732" y="2394857"/>
            <a:ext cx="1757973" cy="57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5818" y="245528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使执行该命令的进程延时指定的秒数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731" y="3965465"/>
            <a:ext cx="7702207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;  sleep  5 ; date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4697730"/>
            <a:ext cx="5438775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65" y="5121275"/>
            <a:ext cx="5438775" cy="36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2125" y="5378514"/>
            <a:ext cx="4155821" cy="1155133"/>
          </a:xfrm>
          <a:prstGeom prst="rect">
            <a:avLst/>
          </a:prstGeom>
        </p:spPr>
      </p:pic>
      <p:sp>
        <p:nvSpPr>
          <p:cNvPr id="6" name="平行四边形 5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48732" y="2020377"/>
            <a:ext cx="1757973" cy="579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4099" y="206222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查看进程详细信息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8732" y="2656464"/>
            <a:ext cx="716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不带选项，显示当前终端用户活动进程的状态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8732" y="3164778"/>
            <a:ext cx="7307806" cy="570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显示的进程状态信息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732" y="3846896"/>
            <a:ext cx="9342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7381" y="3822635"/>
            <a:ext cx="73424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8732" y="4444041"/>
            <a:ext cx="92204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048732" y="5030256"/>
            <a:ext cx="92525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9549" y="5745373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7220" y="3853482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655902" y="384301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控制进程的终端号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057220" y="4461922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进程已运行的时间（单位秒）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2073250" y="504166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5571" y="2937368"/>
            <a:ext cx="7702207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4097111"/>
            <a:ext cx="7105650" cy="2238375"/>
          </a:xfrm>
          <a:prstGeom prst="rect">
            <a:avLst/>
          </a:prstGeom>
        </p:spPr>
      </p:pic>
      <p:sp>
        <p:nvSpPr>
          <p:cNvPr id="6" name="平行四边形 5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48732" y="2084585"/>
            <a:ext cx="1935367" cy="8527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4486" y="202956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85079" y="2532180"/>
            <a:ext cx="47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8752" y="207040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显示所有进程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517973" y="2535202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显示信息的完整列表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包括完整的命令行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732" y="3119618"/>
            <a:ext cx="7307806" cy="499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信号列表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7474" y="1951169"/>
            <a:ext cx="518032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发信号给指定进程，进行进程间通信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26197" y="2062099"/>
            <a:ext cx="1757973" cy="458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732" y="3777026"/>
            <a:ext cx="7307806" cy="2477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733" y="2602742"/>
            <a:ext cx="47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4001" y="2601198"/>
            <a:ext cx="134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 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1314" y="2155446"/>
            <a:ext cx="293051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 [-signal]  PID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862764" y="2537119"/>
            <a:ext cx="641053" cy="214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909802" y="2021313"/>
            <a:ext cx="525832" cy="28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6501834" y="1887820"/>
            <a:ext cx="1578668" cy="4706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3499" y="2123170"/>
            <a:ext cx="2099460" cy="5376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5084" y="2967101"/>
            <a:ext cx="33085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-SIGKILL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05084" y="3472459"/>
            <a:ext cx="317792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  -9  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104631" y="3026429"/>
            <a:ext cx="316889" cy="860920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97278" y="3132917"/>
            <a:ext cx="3993853" cy="5797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号进程发送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686425" y="2610485"/>
            <a:ext cx="2526665" cy="4705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500" y="4093029"/>
            <a:ext cx="20994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48732" y="4766581"/>
            <a:ext cx="317792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8731" y="5316852"/>
            <a:ext cx="317792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[-15]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8730" y="5876645"/>
            <a:ext cx="317792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kill     -9       5025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18437" y="5277933"/>
            <a:ext cx="44123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默认信号，正常方式终止进程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18437" y="5810718"/>
            <a:ext cx="44123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强制终止进程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96343" y="4129276"/>
            <a:ext cx="52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进程陷入死循环、占用过多资源、锁住终端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2" grpId="0" animBg="1"/>
      <p:bldP spid="25" grpId="0" animBg="1"/>
      <p:bldP spid="26" grpId="0" bldLvl="0" animBg="1"/>
      <p:bldP spid="26" grpId="1" bldLvl="0" animBg="1"/>
      <p:bldP spid="21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5377" y="5101515"/>
            <a:ext cx="7702207" cy="1410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(sleep 120 ; echo “sleep tight”; sleep 120 ) &amp;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[1] 11234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-9 0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80955" y="5816211"/>
            <a:ext cx="1075947" cy="44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3598875" y="5585379"/>
            <a:ext cx="4613947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，终止所有和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有关的进程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841535" y="1328159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1083562" y="1319026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5377" y="4072927"/>
            <a:ext cx="7129260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用户只能终止自己的进程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管理员可以终止任何进程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85377" y="1940454"/>
            <a:ext cx="4572000" cy="2290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sleep 120; echo Hi) &amp;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[1]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 -9 22515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5550" y="5368925"/>
            <a:ext cx="676465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–C | tee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dir.list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68689" y="4320848"/>
            <a:ext cx="0" cy="3825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连接符: 曲线 8"/>
          <p:cNvCxnSpPr/>
          <p:nvPr/>
        </p:nvCxnSpPr>
        <p:spPr>
          <a:xfrm flipV="1">
            <a:off x="2817135" y="4359812"/>
            <a:ext cx="576362" cy="152313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/>
          <p:nvPr/>
        </p:nvCxnSpPr>
        <p:spPr>
          <a:xfrm flipV="1">
            <a:off x="3720355" y="4383333"/>
            <a:ext cx="549760" cy="197006"/>
          </a:xfrm>
          <a:prstGeom prst="curved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24568" y="4219605"/>
            <a:ext cx="64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221081" y="3588774"/>
            <a:ext cx="1421783" cy="6308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134197" y="4494693"/>
            <a:ext cx="404447" cy="36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显示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42864" y="3060884"/>
            <a:ext cx="936383" cy="936383"/>
          </a:xfrm>
          <a:prstGeom prst="rect">
            <a:avLst/>
          </a:prstGeom>
        </p:spPr>
      </p:pic>
      <p:pic>
        <p:nvPicPr>
          <p:cNvPr id="26" name="图形 25" descr="文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3708" y="4130623"/>
            <a:ext cx="798007" cy="798007"/>
          </a:xfrm>
          <a:prstGeom prst="rect">
            <a:avLst/>
          </a:prstGeom>
        </p:spPr>
      </p:pic>
      <p:sp>
        <p:nvSpPr>
          <p:cNvPr id="12" name="平行四边形 11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分离输出：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402" y="2117725"/>
            <a:ext cx="7164090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一起实现多重输出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25284" y="4256728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00122" y="422826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6977" y="4404578"/>
            <a:ext cx="7702207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en-US" altLang="zh-CN" sz="2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wish there was a better way to learn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UNIX. Something like having a daily UNIX pill.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UNIX </a:t>
            </a:r>
            <a:r>
              <a:rPr lang="en-US" altLang="zh-CN" sz="2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UNIX. Something like having a daily UNIX pill.</a:t>
            </a:r>
            <a:endParaRPr lang="en-US" altLang="zh-CN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4402" y="2070100"/>
            <a:ext cx="7164090" cy="579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在一个或多个文件中查找满足特定格式的行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6400800" y="1389325"/>
            <a:ext cx="2541117" cy="579755"/>
          </a:xfrm>
          <a:prstGeom prst="wedgeRectCallout">
            <a:avLst>
              <a:gd name="adj1" fmla="val -80469"/>
              <a:gd name="adj2" fmla="val 101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44402" y="2801310"/>
            <a:ext cx="1939697" cy="579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8500" y="2863379"/>
            <a:ext cx="344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5937" y="3520928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出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5937" y="3980530"/>
            <a:ext cx="113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77820" y="3525068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找到满足条件的行在终端上显示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177820" y="39868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无指定文件从标准输入输入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2"/>
          <p:cNvSpPr txBox="1"/>
          <p:nvPr>
            <p:custDataLst>
              <p:tags r:id="rId1"/>
            </p:custDataLst>
          </p:nvPr>
        </p:nvSpPr>
        <p:spPr>
          <a:xfrm>
            <a:off x="2016415" y="3887788"/>
            <a:ext cx="770220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只显示每个文件中包含匹配样式的行数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8732" y="2036633"/>
            <a:ext cx="7164090" cy="5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命令文件参数可以使用通配符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732" y="2658500"/>
            <a:ext cx="5461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 “#include 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private.h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&gt;” *.c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74219" y="3207765"/>
            <a:ext cx="2408571" cy="5777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>
            <a:off x="2016415" y="604040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仅显示不匹配的行</a:t>
            </a:r>
            <a:endParaRPr lang="zh-CN" altLang="en-US" sz="2400" dirty="0"/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2016415" y="446705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搜索匹配时忽略大小写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4"/>
            </p:custDataLst>
          </p:nvPr>
        </p:nvSpPr>
        <p:spPr>
          <a:xfrm>
            <a:off x="2016415" y="4999769"/>
            <a:ext cx="671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只显示具有匹配的行的文件名，而不显示匹配行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5"/>
            </p:custDataLst>
          </p:nvPr>
        </p:nvSpPr>
        <p:spPr>
          <a:xfrm>
            <a:off x="2016415" y="55298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每个输出前显示行号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圆角矩形 13"/>
          <p:cNvSpPr/>
          <p:nvPr>
            <p:custDataLst>
              <p:tags r:id="rId6"/>
            </p:custDataLst>
          </p:nvPr>
        </p:nvSpPr>
        <p:spPr>
          <a:xfrm>
            <a:off x="1053734" y="3927476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圆角矩形 14"/>
          <p:cNvSpPr/>
          <p:nvPr>
            <p:custDataLst>
              <p:tags r:id="rId7"/>
            </p:custDataLst>
          </p:nvPr>
        </p:nvSpPr>
        <p:spPr>
          <a:xfrm>
            <a:off x="1053734" y="4470104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圆角矩形 15"/>
          <p:cNvSpPr/>
          <p:nvPr>
            <p:custDataLst>
              <p:tags r:id="rId8"/>
            </p:custDataLst>
          </p:nvPr>
        </p:nvSpPr>
        <p:spPr>
          <a:xfrm>
            <a:off x="1053734" y="4999769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6"/>
          <p:cNvSpPr/>
          <p:nvPr>
            <p:custDataLst>
              <p:tags r:id="rId9"/>
            </p:custDataLst>
          </p:nvPr>
        </p:nvSpPr>
        <p:spPr>
          <a:xfrm>
            <a:off x="1053734" y="551795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7"/>
          <p:cNvSpPr/>
          <p:nvPr>
            <p:custDataLst>
              <p:tags r:id="rId10"/>
            </p:custDataLst>
          </p:nvPr>
        </p:nvSpPr>
        <p:spPr>
          <a:xfrm>
            <a:off x="1053734" y="6040407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14045" y="5983605"/>
            <a:ext cx="1381125" cy="555625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350125" y="1213580"/>
          <a:ext cx="6051259" cy="5222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圆角淘宝网chenying0907出品 6"/>
          <p:cNvSpPr/>
          <p:nvPr/>
        </p:nvSpPr>
        <p:spPr>
          <a:xfrm>
            <a:off x="650171" y="2873084"/>
            <a:ext cx="1653713" cy="9251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5866701" y="1283515"/>
            <a:ext cx="2005848" cy="822121"/>
          </a:xfrm>
          <a:prstGeom prst="wedgeRoundRectCallout">
            <a:avLst>
              <a:gd name="adj1" fmla="val -103353"/>
              <a:gd name="adj2" fmla="val 39436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用户身份鉴定、启动默认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921828" y="2534192"/>
            <a:ext cx="1027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/>
          <p:cNvCxnSpPr/>
          <p:nvPr/>
        </p:nvCxnSpPr>
        <p:spPr>
          <a:xfrm rot="5400000" flipH="1" flipV="1">
            <a:off x="4713054" y="2533386"/>
            <a:ext cx="2218167" cy="2184957"/>
          </a:xfrm>
          <a:prstGeom prst="bentConnector3">
            <a:avLst>
              <a:gd name="adj1" fmla="val -18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/>
          <p:nvPr/>
        </p:nvCxnSpPr>
        <p:spPr>
          <a:xfrm rot="5400000" flipH="1" flipV="1">
            <a:off x="4240976" y="3034271"/>
            <a:ext cx="3162323" cy="2184957"/>
          </a:xfrm>
          <a:prstGeom prst="bentConnector3">
            <a:avLst>
              <a:gd name="adj1" fmla="val 125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9159" y="3906972"/>
            <a:ext cx="7702207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FILE1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UNIX FILE?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: 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FILE3 : Unix system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8732" y="2036880"/>
          <a:ext cx="716409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30"/>
                <a:gridCol w="2388030"/>
                <a:gridCol w="2388030"/>
              </a:tblGrid>
              <a:tr h="42695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FILE1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FILE2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FILE3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8085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BBAA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system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CCAA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  system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11122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AADD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平行四边形 6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文件搜索：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7075" y="2201353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对文件内容按照字母或数字顺序排序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048732" y="2142309"/>
            <a:ext cx="1757973" cy="504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7075" y="2902436"/>
            <a:ext cx="2957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048732" y="3567103"/>
            <a:ext cx="2408571" cy="488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9"/>
          <p:cNvSpPr/>
          <p:nvPr>
            <p:custDataLst>
              <p:tags r:id="rId1"/>
            </p:custDataLst>
          </p:nvPr>
        </p:nvSpPr>
        <p:spPr>
          <a:xfrm>
            <a:off x="2086085" y="5857522"/>
            <a:ext cx="5272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数字以数值排序，包括负数和小数</a:t>
            </a:r>
            <a:endParaRPr lang="zh-CN" altLang="en-US" sz="2400" dirty="0"/>
          </a:p>
        </p:txBody>
      </p:sp>
      <p:sp>
        <p:nvSpPr>
          <p:cNvPr id="13" name="PA-矩形 10"/>
          <p:cNvSpPr/>
          <p:nvPr>
            <p:custDataLst>
              <p:tags r:id="rId2"/>
            </p:custDataLst>
          </p:nvPr>
        </p:nvSpPr>
        <p:spPr>
          <a:xfrm>
            <a:off x="2086085" y="42841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忽略前导空格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1"/>
          <p:cNvSpPr/>
          <p:nvPr>
            <p:custDataLst>
              <p:tags r:id="rId3"/>
            </p:custDataLst>
          </p:nvPr>
        </p:nvSpPr>
        <p:spPr>
          <a:xfrm>
            <a:off x="2086085" y="4816885"/>
            <a:ext cx="671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按字典顺序排序，忽略标点符号和控制字符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2"/>
          <p:cNvSpPr/>
          <p:nvPr>
            <p:custDataLst>
              <p:tags r:id="rId4"/>
            </p:custDataLst>
          </p:nvPr>
        </p:nvSpPr>
        <p:spPr>
          <a:xfrm>
            <a:off x="2086085" y="534701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4"/>
          <p:cNvSpPr/>
          <p:nvPr>
            <p:custDataLst>
              <p:tags r:id="rId5"/>
            </p:custDataLst>
          </p:nvPr>
        </p:nvSpPr>
        <p:spPr>
          <a:xfrm>
            <a:off x="1048732" y="4287220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5"/>
          <p:cNvSpPr/>
          <p:nvPr>
            <p:custDataLst>
              <p:tags r:id="rId6"/>
            </p:custDataLst>
          </p:nvPr>
        </p:nvSpPr>
        <p:spPr>
          <a:xfrm>
            <a:off x="1048732" y="481688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圆角矩形 16"/>
          <p:cNvSpPr/>
          <p:nvPr>
            <p:custDataLst>
              <p:tags r:id="rId7"/>
            </p:custDataLst>
          </p:nvPr>
        </p:nvSpPr>
        <p:spPr>
          <a:xfrm>
            <a:off x="1048732" y="5335071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圆角矩形 17"/>
          <p:cNvSpPr/>
          <p:nvPr>
            <p:custDataLst>
              <p:tags r:id="rId8"/>
            </p:custDataLst>
          </p:nvPr>
        </p:nvSpPr>
        <p:spPr>
          <a:xfrm>
            <a:off x="1048732" y="5857523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048731" y="2841649"/>
            <a:ext cx="1757973" cy="50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文本文件排序：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0"/>
          <p:cNvSpPr/>
          <p:nvPr>
            <p:custDataLst>
              <p:tags r:id="rId1"/>
            </p:custDataLst>
          </p:nvPr>
        </p:nvSpPr>
        <p:spPr>
          <a:xfrm>
            <a:off x="2016415" y="209831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将输出存储在指定文件中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11"/>
          <p:cNvSpPr/>
          <p:nvPr>
            <p:custDataLst>
              <p:tags r:id="rId2"/>
            </p:custDataLst>
          </p:nvPr>
        </p:nvSpPr>
        <p:spPr>
          <a:xfrm>
            <a:off x="2016415" y="2631030"/>
            <a:ext cx="671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倒序排序，由升序变为降序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圆角矩形 14"/>
          <p:cNvSpPr/>
          <p:nvPr>
            <p:custDataLst>
              <p:tags r:id="rId3"/>
            </p:custDataLst>
          </p:nvPr>
        </p:nvSpPr>
        <p:spPr>
          <a:xfrm>
            <a:off x="1053734" y="2101365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圆角矩形 15"/>
          <p:cNvSpPr/>
          <p:nvPr>
            <p:custDataLst>
              <p:tags r:id="rId4"/>
            </p:custDataLst>
          </p:nvPr>
        </p:nvSpPr>
        <p:spPr>
          <a:xfrm>
            <a:off x="1053734" y="2631030"/>
            <a:ext cx="500092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5486" y="3144182"/>
            <a:ext cx="4056570" cy="1422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sort –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junk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–f –r –o sorted junk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sorted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其他UNIX系统工具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6313" y="471122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前提：文件已按相应格式建立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8731" y="4667793"/>
            <a:ext cx="3784525" cy="539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可以按指定字段排序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8731" y="5316975"/>
            <a:ext cx="7702207" cy="101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-k 1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phone.list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–k 1,2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phone.list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627630" y="4135120"/>
            <a:ext cx="1129030" cy="8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环境配置文件（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048732" y="2216230"/>
            <a:ext cx="2312777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10"/>
          <p:cNvSpPr/>
          <p:nvPr>
            <p:custDataLst>
              <p:tags r:id="rId1"/>
            </p:custDataLst>
          </p:nvPr>
        </p:nvSpPr>
        <p:spPr>
          <a:xfrm>
            <a:off x="1059986" y="2876933"/>
            <a:ext cx="1832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0"/>
          <p:cNvSpPr/>
          <p:nvPr>
            <p:custDataLst>
              <p:tags r:id="rId2"/>
            </p:custDataLst>
          </p:nvPr>
        </p:nvSpPr>
        <p:spPr>
          <a:xfrm>
            <a:off x="1043893" y="3350230"/>
            <a:ext cx="1848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59986" y="3933870"/>
            <a:ext cx="2312777" cy="5706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1043893" y="4659228"/>
            <a:ext cx="2486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0"/>
          <p:cNvSpPr/>
          <p:nvPr>
            <p:custDataLst>
              <p:tags r:id="rId4"/>
            </p:custDataLst>
          </p:nvPr>
        </p:nvSpPr>
        <p:spPr>
          <a:xfrm>
            <a:off x="1059986" y="5181997"/>
            <a:ext cx="166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0"/>
          <p:cNvSpPr/>
          <p:nvPr>
            <p:custDataLst>
              <p:tags r:id="rId5"/>
            </p:custDataLst>
          </p:nvPr>
        </p:nvSpPr>
        <p:spPr>
          <a:xfrm>
            <a:off x="1043893" y="5698933"/>
            <a:ext cx="251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2219" y="2791664"/>
            <a:ext cx="614727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设置系统整体环境与自启动程序；登录时执行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2219" y="3402992"/>
            <a:ext cx="614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设置系统整体函数与缩写；打开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32782" y="4683126"/>
            <a:ext cx="5637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设置登录用户的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59775" y="5237860"/>
            <a:ext cx="558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设置当前用户的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75839" y="5734361"/>
            <a:ext cx="5463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用户退出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30151" y="2274924"/>
            <a:ext cx="508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全局性，适用于所有用户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75839" y="3967715"/>
            <a:ext cx="508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局部性，适用于某个用户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048732" y="2312021"/>
            <a:ext cx="1935367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10"/>
          <p:cNvSpPr/>
          <p:nvPr>
            <p:custDataLst>
              <p:tags r:id="rId1"/>
            </p:custDataLst>
          </p:nvPr>
        </p:nvSpPr>
        <p:spPr>
          <a:xfrm>
            <a:off x="3005475" y="2243113"/>
            <a:ext cx="6131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虚拟终端、远程登录方式等登录系统打开的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需要输入账号和密码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与非登录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48732" y="5111431"/>
            <a:ext cx="1935367" cy="5706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非登录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0"/>
          <p:cNvSpPr/>
          <p:nvPr>
            <p:custDataLst>
              <p:tags r:id="rId2"/>
            </p:custDataLst>
          </p:nvPr>
        </p:nvSpPr>
        <p:spPr>
          <a:xfrm>
            <a:off x="3338646" y="5004354"/>
            <a:ext cx="4172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中使用伪终端打开的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无需输入账号和密码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8732" y="3160907"/>
            <a:ext cx="2225690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8731" y="3765746"/>
            <a:ext cx="2225691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83988" y="3765746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53188" y="3754407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8730" y="4390689"/>
            <a:ext cx="2225691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48729" y="5877887"/>
            <a:ext cx="222568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83988" y="5874747"/>
            <a:ext cx="1659634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16" idx="3"/>
            <a:endCxn id="17" idx="1"/>
          </p:cNvCxnSpPr>
          <p:nvPr/>
        </p:nvCxnSpPr>
        <p:spPr>
          <a:xfrm>
            <a:off x="3274422" y="4000878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743622" y="4000166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4422" y="6091750"/>
            <a:ext cx="809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对话气泡: 矩形 23"/>
          <p:cNvSpPr/>
          <p:nvPr/>
        </p:nvSpPr>
        <p:spPr>
          <a:xfrm>
            <a:off x="2032290" y="5112074"/>
            <a:ext cx="1242779" cy="570623"/>
          </a:xfrm>
          <a:prstGeom prst="wedgeRectCallout">
            <a:avLst>
              <a:gd name="adj1" fmla="val -73633"/>
              <a:gd name="adj2" fmla="val 11645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046440" y="2150083"/>
            <a:ext cx="205151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440" y="2943281"/>
            <a:ext cx="2861418" cy="570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定义全局环境变量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6440" y="3648465"/>
            <a:ext cx="19353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6440" y="4127941"/>
            <a:ext cx="193536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46441" y="5567817"/>
            <a:ext cx="19353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HOSTNAME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6441" y="4608798"/>
            <a:ext cx="19353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LOGNAME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46441" y="5088965"/>
            <a:ext cx="19353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MAIL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46441" y="6046669"/>
            <a:ext cx="19353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HISTSIZE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86594" y="3627369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可执行文件或命令的搜索路径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6594" y="409789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用户登录时使用的用户名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2501" y="557951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所使用的主机名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6594" y="4608798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其值为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$USER</a:t>
            </a:r>
            <a:endParaRPr lang="en-US" altLang="zh-CN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6594" y="509473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用户的电子邮箱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90141" y="6046669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命令历史记录的行数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046440" y="2150083"/>
            <a:ext cx="205151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4278" y="2950859"/>
            <a:ext cx="2354213" cy="4781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4277" y="4697932"/>
            <a:ext cx="19353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profile.d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0371" y="3476935"/>
            <a:ext cx="5856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kern="0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umask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用于设置用户创建文件或者目录的默认权限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277" y="5304829"/>
            <a:ext cx="7173030" cy="111147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012131" y="3986270"/>
            <a:ext cx="3406803" cy="4781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调用执行其他配置文件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29545" y="4593170"/>
            <a:ext cx="6114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保存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应用程序所需的启动脚本，包括颜色、语言、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less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、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vim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及</a:t>
            </a:r>
            <a:r>
              <a:rPr lang="en-US" altLang="zh-CN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which</a:t>
            </a:r>
            <a:r>
              <a:rPr lang="zh-CN" altLang="en-US" sz="20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等命令的一些附加设置</a:t>
            </a:r>
            <a:endParaRPr lang="zh-CN" altLang="en-US" sz="2000" kern="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048732" y="2181390"/>
            <a:ext cx="2173439" cy="57062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5022" y="2941921"/>
            <a:ext cx="7132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配置系统函数与缩写等</a:t>
            </a:r>
            <a:endParaRPr lang="zh-CN" altLang="en-US" sz="2400" dirty="0"/>
          </a:p>
        </p:txBody>
      </p:sp>
      <p:sp>
        <p:nvSpPr>
          <p:cNvPr id="5" name="矩形: 圆角 4"/>
          <p:cNvSpPr/>
          <p:nvPr/>
        </p:nvSpPr>
        <p:spPr>
          <a:xfrm>
            <a:off x="1048732" y="3593495"/>
            <a:ext cx="2173439" cy="5573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7415" y="3456670"/>
            <a:ext cx="5442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用户每次登录系统时被读取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设置用户基本环境，执行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732" y="4373670"/>
            <a:ext cx="3801005" cy="1971950"/>
          </a:xfrm>
          <a:prstGeom prst="rect">
            <a:avLst/>
          </a:prstGeom>
        </p:spPr>
      </p:pic>
      <p:sp>
        <p:nvSpPr>
          <p:cNvPr id="21" name="对话气泡: 矩形 20"/>
          <p:cNvSpPr/>
          <p:nvPr/>
        </p:nvSpPr>
        <p:spPr>
          <a:xfrm>
            <a:off x="3108961" y="4455437"/>
            <a:ext cx="1672046" cy="322505"/>
          </a:xfrm>
          <a:prstGeom prst="wedgeRectCallout">
            <a:avLst>
              <a:gd name="adj1" fmla="val -57051"/>
              <a:gd name="adj2" fmla="val 12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2806705" y="5225180"/>
            <a:ext cx="1974301" cy="322505"/>
          </a:xfrm>
          <a:prstGeom prst="wedgeRectCallout">
            <a:avLst>
              <a:gd name="adj1" fmla="val -57285"/>
              <a:gd name="adj2" fmla="val 138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027239" y="2152459"/>
            <a:ext cx="2168807" cy="50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2794" y="2149292"/>
            <a:ext cx="3649204" cy="48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设置用户专用的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732" y="2889869"/>
            <a:ext cx="7183749" cy="2335274"/>
          </a:xfrm>
          <a:prstGeom prst="rect">
            <a:avLst/>
          </a:prstGeom>
        </p:spPr>
      </p:pic>
      <p:sp>
        <p:nvSpPr>
          <p:cNvPr id="21" name="对话气泡: 矩形 20"/>
          <p:cNvSpPr/>
          <p:nvPr/>
        </p:nvSpPr>
        <p:spPr>
          <a:xfrm>
            <a:off x="3735976" y="3268887"/>
            <a:ext cx="2299064" cy="322505"/>
          </a:xfrm>
          <a:prstGeom prst="wedgeRectCallout">
            <a:avLst>
              <a:gd name="adj1" fmla="val -83613"/>
              <a:gd name="adj2" fmla="val 7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48732" y="5497961"/>
            <a:ext cx="2147314" cy="50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bash_logout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2794" y="5497961"/>
            <a:ext cx="2418098" cy="48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048732" y="2181390"/>
            <a:ext cx="1581257" cy="52598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8732" y="2998696"/>
            <a:ext cx="4572000" cy="90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 var1 var2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4099" y="2176252"/>
            <a:ext cx="4294765" cy="481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使一系列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变量用于子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117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942340" y="2127250"/>
          <a:ext cx="7259320" cy="349949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41089"/>
                <a:gridCol w="1584960"/>
                <a:gridCol w="3133271"/>
              </a:tblGrid>
              <a:tr h="934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的程序名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提示符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的名称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Bourne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/bin/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ksh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Korn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/bin/bash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Bourne Again Shell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/bin/</a:t>
                      </a:r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tcsh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TC Shell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84679" y="1312454"/>
            <a:ext cx="3860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8.1 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的程序名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启动文件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6805" y="3140864"/>
            <a:ext cx="7702207" cy="174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del=rm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=“ls –al”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2806705" y="1319448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048732" y="1310315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8.5.3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8732" y="2027911"/>
            <a:ext cx="1485462" cy="469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8846" y="1974583"/>
            <a:ext cx="6013268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为命令定义一个更短、更易记的名字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805" y="5547685"/>
            <a:ext cx="4572000" cy="90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4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827908" y="2310718"/>
            <a:ext cx="2185851" cy="392197"/>
          </a:xfrm>
          <a:prstGeom prst="wedgeRectCallout">
            <a:avLst>
              <a:gd name="adj1" fmla="val -63941"/>
              <a:gd name="adj2" fmla="val 572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等号前后无空格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151757" y="3082022"/>
            <a:ext cx="3061065" cy="393191"/>
          </a:xfrm>
          <a:prstGeom prst="wedgeRectCallout">
            <a:avLst>
              <a:gd name="adj1" fmla="val -64036"/>
              <a:gd name="adj2" fmla="val -4687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命令中有空格用引号引起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2684415" y="4411125"/>
            <a:ext cx="2733759" cy="393191"/>
          </a:xfrm>
          <a:prstGeom prst="wedgeRectCallout">
            <a:avLst>
              <a:gd name="adj1" fmla="val -71285"/>
              <a:gd name="adj2" fmla="val 296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显示已定义的别名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048732" y="5002088"/>
            <a:ext cx="1485462" cy="429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8846" y="4917374"/>
            <a:ext cx="1502958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取消别名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8732" y="2612571"/>
            <a:ext cx="1485462" cy="469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6705" y="2581745"/>
            <a:ext cx="3361509" cy="5256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alias  </a:t>
            </a:r>
            <a:r>
              <a:rPr lang="zh-CN" altLang="en-US" sz="2400" dirty="0"/>
              <a:t>别名</a:t>
            </a:r>
            <a:r>
              <a:rPr lang="en-US" altLang="zh-CN" sz="2400" dirty="0"/>
              <a:t>=</a:t>
            </a:r>
            <a:r>
              <a:rPr lang="zh-CN" altLang="en-US" sz="2400" dirty="0"/>
              <a:t>命令名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465681" y="4913541"/>
            <a:ext cx="2466342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unalias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70310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 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18903" y="4333613"/>
            <a:ext cx="1304847" cy="542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562971" y="3231967"/>
            <a:ext cx="202483" cy="279114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3653935" y="3972241"/>
            <a:ext cx="3446617" cy="5199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（就绪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653935" y="2949112"/>
            <a:ext cx="3446617" cy="519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639338" y="4972325"/>
            <a:ext cx="3417425" cy="4950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进程等待的事件号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624743" y="5782566"/>
            <a:ext cx="3417424" cy="4950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系统数据区地址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65454" y="3233699"/>
            <a:ext cx="889933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63334" y="4223785"/>
            <a:ext cx="99060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4212" y="5215314"/>
            <a:ext cx="990601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734810" y="6023108"/>
            <a:ext cx="889933" cy="697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40526" y="1345998"/>
            <a:ext cx="2002971" cy="54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0"/>
          <p:cNvSpPr/>
          <p:nvPr>
            <p:custDataLst>
              <p:tags r:id="rId2"/>
            </p:custDataLst>
          </p:nvPr>
        </p:nvSpPr>
        <p:spPr>
          <a:xfrm>
            <a:off x="3129443" y="137540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一个正在执行的程序，称为进程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3463" y="2144077"/>
            <a:ext cx="1380287" cy="5427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A-矩形 10"/>
          <p:cNvSpPr/>
          <p:nvPr>
            <p:custDataLst>
              <p:tags r:id="rId3"/>
            </p:custDataLst>
          </p:nvPr>
        </p:nvSpPr>
        <p:spPr>
          <a:xfrm>
            <a:off x="2323750" y="2184310"/>
            <a:ext cx="6907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为掌握进程信息，系统为每个进程创建维护进程表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淘宝网chenying0907出品 4"/>
          <p:cNvSpPr txBox="1"/>
          <p:nvPr>
            <p:custDataLst>
              <p:tags r:id="rId1"/>
            </p:custDataLst>
          </p:nvPr>
        </p:nvSpPr>
        <p:spPr>
          <a:xfrm>
            <a:off x="1181735" y="259715"/>
            <a:ext cx="7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066" y="648528"/>
            <a:ext cx="7702207" cy="160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15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757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6952" y="2273417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97914" y="5679345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5124" y="300353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5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8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1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4389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144062" y="1155743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88916" y="1371994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创建新进程（子进程）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8917" y="2465890"/>
            <a:ext cx="2399250" cy="5536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在进程表中中保存父进程返回地址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7652" y="3253192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向子进程发送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4836" y="3846670"/>
            <a:ext cx="2755494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给父进程返回子进程的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5647" y="4402547"/>
            <a:ext cx="2543262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将控制权返回给父进程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97651" y="1896747"/>
            <a:ext cx="2399251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将子进程加入进程表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2499917" y="1505690"/>
            <a:ext cx="997734" cy="570759"/>
          </a:xfrm>
          <a:prstGeom prst="bentConnector3">
            <a:avLst>
              <a:gd name="adj1" fmla="val 65134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1"/>
          </p:cNvCxnSpPr>
          <p:nvPr/>
        </p:nvCxnSpPr>
        <p:spPr>
          <a:xfrm flipH="1" flipV="1">
            <a:off x="2827090" y="2742708"/>
            <a:ext cx="6618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868" y="2076447"/>
            <a:ext cx="0" cy="65863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2491076" y="4018744"/>
            <a:ext cx="85522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2491076" y="4602955"/>
            <a:ext cx="9219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896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99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69822" y="226377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69822" y="2989657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5629" y="3691338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69822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48336" y="567934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55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31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896902" y="3429000"/>
            <a:ext cx="86043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46305" y="6204214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066" y="648528"/>
            <a:ext cx="7702207" cy="160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15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757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6952" y="2944537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5534" y="5678455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7072" y="223972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5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8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1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4389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144062" y="1155743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54836" y="2465890"/>
            <a:ext cx="2776470" cy="5536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将控制权交给子进程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4836" y="3699546"/>
            <a:ext cx="2755494" cy="6239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父进程保持休眠状态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直到子进程死亡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97651" y="1259183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将父进程的状态改为休眠状态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2499917" y="1505690"/>
            <a:ext cx="997734" cy="30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2491076" y="4018744"/>
            <a:ext cx="85522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896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99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69822" y="226377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69822" y="2989657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5629" y="3691338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69822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75972" y="5678418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55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31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131306" y="2743298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46305" y="62042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066" y="648528"/>
            <a:ext cx="7702207" cy="160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15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757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5435" y="3381999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38490" y="5678418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5124" y="2233533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5124" y="364856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8347" y="4555837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1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4389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144062" y="1029908"/>
            <a:ext cx="3177043" cy="384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342773" y="2377541"/>
            <a:ext cx="2776470" cy="4399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载入新程序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6447" y="2994871"/>
            <a:ext cx="2755494" cy="4399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开始执行新程序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97651" y="1259183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将子进程的状态改为活动状态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  <a:endCxn id="23" idx="3"/>
          </p:cNvCxnSpPr>
          <p:nvPr/>
        </p:nvCxnSpPr>
        <p:spPr>
          <a:xfrm rot="10800000">
            <a:off x="2499917" y="1505690"/>
            <a:ext cx="997734" cy="30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896902" y="1543036"/>
            <a:ext cx="1602856" cy="865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99758" y="1559320"/>
            <a:ext cx="0" cy="4165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44655" y="216310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75124" y="293876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53044" y="2783940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69822" y="3976996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75972" y="5678418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74445" y="5678417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31306" y="567845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131306" y="2575518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46305" y="6204214"/>
            <a:ext cx="328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69822" y="4928605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119243" y="3179481"/>
            <a:ext cx="64064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703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9.7  UNIX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066" y="648528"/>
            <a:ext cx="7702207" cy="160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管理进程步骤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15067" y="2004969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757336" y="1988191"/>
            <a:ext cx="1484851" cy="3548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5995" y="4921996"/>
            <a:ext cx="188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39343" y="5679344"/>
            <a:ext cx="1058412" cy="34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5124" y="2863784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5124" y="353162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8347" y="4341056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1001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43896" y="5595312"/>
            <a:ext cx="645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5066" y="1274856"/>
            <a:ext cx="14848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系统进程表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144062" y="1155742"/>
            <a:ext cx="3177043" cy="39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284224" y="3253192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子进程死亡产生的事件标志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4224" y="3846671"/>
            <a:ext cx="2932026" cy="35013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父进程被唤醒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84224" y="4402547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父进程继续执行其程序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84224" y="2127593"/>
            <a:ext cx="2932026" cy="35940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从状态表中移走子进程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连接符: 肘形 31"/>
          <p:cNvCxnSpPr>
            <a:stCxn id="30" idx="1"/>
          </p:cNvCxnSpPr>
          <p:nvPr/>
        </p:nvCxnSpPr>
        <p:spPr>
          <a:xfrm rot="10800000">
            <a:off x="2499918" y="1606354"/>
            <a:ext cx="784306" cy="7009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505017" y="1417094"/>
            <a:ext cx="975164" cy="4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491077" y="4018744"/>
            <a:ext cx="76524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2491076" y="4601853"/>
            <a:ext cx="765249" cy="11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69822" y="213793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69822" y="2746376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5629" y="3347389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4018" y="3943208"/>
            <a:ext cx="964734" cy="8215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程序其余部分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48336" y="5679345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55096" y="568096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68418" y="5679344"/>
            <a:ext cx="1058412" cy="34057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346305" y="6204214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子进程调用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时发生的事件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88916" y="1297842"/>
            <a:ext cx="2399251" cy="49904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将父进程的状态改为活动状态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2509445" y="3448492"/>
            <a:ext cx="76524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258347" y="2234503"/>
            <a:ext cx="9647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2133" y="6026650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  echo kill  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75426" y="3487074"/>
            <a:ext cx="1654389" cy="7721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191695" y="2952931"/>
            <a:ext cx="1976845" cy="612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191695" y="4259183"/>
            <a:ext cx="1976845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137045" y="2952931"/>
            <a:ext cx="2111103" cy="612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磁盘上程序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992227" y="3828607"/>
            <a:ext cx="2400740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本身一部分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994325" y="4688528"/>
            <a:ext cx="2400741" cy="6125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内部识别执行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2429815" y="3259193"/>
            <a:ext cx="761880" cy="613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2419108" y="3874358"/>
            <a:ext cx="772587" cy="69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1"/>
          </p:cNvCxnSpPr>
          <p:nvPr/>
        </p:nvCxnSpPr>
        <p:spPr>
          <a:xfrm flipV="1">
            <a:off x="5168540" y="3259193"/>
            <a:ext cx="968505" cy="12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0" idx="1"/>
          </p:cNvCxnSpPr>
          <p:nvPr/>
        </p:nvCxnSpPr>
        <p:spPr>
          <a:xfrm flipV="1">
            <a:off x="5168540" y="4134869"/>
            <a:ext cx="823687" cy="43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</p:cNvCxnSpPr>
          <p:nvPr/>
        </p:nvCxnSpPr>
        <p:spPr>
          <a:xfrm>
            <a:off x="5168540" y="4565445"/>
            <a:ext cx="825785" cy="44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44973" y="5370727"/>
            <a:ext cx="3787986" cy="5145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86430" y="5370727"/>
            <a:ext cx="1000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972" y="6000205"/>
            <a:ext cx="3787987" cy="5145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即将介绍的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  <p:sp>
        <p:nvSpPr>
          <p:cNvPr id="32" name="平行四边形 31"/>
          <p:cNvSpPr/>
          <p:nvPr/>
        </p:nvSpPr>
        <p:spPr>
          <a:xfrm>
            <a:off x="2763157" y="133686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1005184" y="133643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01486" y="2107474"/>
            <a:ext cx="7137330" cy="5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内置命令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63" y="2294718"/>
            <a:ext cx="7934325" cy="3943350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080308" y="2577814"/>
            <a:ext cx="2063692" cy="679627"/>
          </a:xfrm>
          <a:prstGeom prst="wedgeRoundRectCallout">
            <a:avLst>
              <a:gd name="adj1" fmla="val -44481"/>
              <a:gd name="adj2" fmla="val 7055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先进行文件名替换，再执行程序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977376" y="3591839"/>
            <a:ext cx="2040091" cy="595618"/>
          </a:xfrm>
          <a:prstGeom prst="wedgeRoundRectCallout">
            <a:avLst>
              <a:gd name="adj1" fmla="val 53843"/>
              <a:gd name="adj2" fmla="val 121762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输入输出重定向由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073822" y="4746415"/>
            <a:ext cx="2493927" cy="595618"/>
          </a:xfrm>
          <a:prstGeom prst="wedgeRoundRectCallout">
            <a:avLst>
              <a:gd name="adj1" fmla="val 58521"/>
              <a:gd name="adj2" fmla="val 9690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；将程序连接到一起完成复杂任务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2247052" y="2917628"/>
            <a:ext cx="2513636" cy="758486"/>
          </a:xfrm>
          <a:prstGeom prst="wedgeRoundRectCallout">
            <a:avLst>
              <a:gd name="adj1" fmla="val -47013"/>
              <a:gd name="adj2" fmla="val 11883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在前台处理事务同时在后台执行程序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2437621" y="4746415"/>
            <a:ext cx="2276863" cy="595618"/>
          </a:xfrm>
          <a:prstGeom prst="wedgeRoundRectCallout">
            <a:avLst>
              <a:gd name="adj1" fmla="val -56719"/>
              <a:gd name="adj2" fmla="val 85210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中可以运行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脚本程序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763157" y="1336862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005184" y="133643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5531769" y="1108614"/>
            <a:ext cx="2617199" cy="925545"/>
          </a:xfrm>
          <a:prstGeom prst="wedgeRoundRectCallout">
            <a:avLst>
              <a:gd name="adj1" fmla="val 49940"/>
              <a:gd name="adj2" fmla="val 87050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解释所有输入字符；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分析命令；处理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通配符和重定向符号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1992164" y="1652055"/>
            <a:ext cx="2768612" cy="925545"/>
          </a:xfrm>
          <a:prstGeom prst="wedgeRoundRectCallout">
            <a:avLst>
              <a:gd name="adj1" fmla="val -46165"/>
              <a:gd name="adj2" fmla="val 107556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允许用户定制环境满足需要；可改变目录、提示符和其他工作环境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3" grpId="0" animBg="1"/>
      <p:bldP spid="3" grpId="1" animBg="1"/>
      <p:bldP spid="10" grpId="0" bldLvl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097" y="3575145"/>
            <a:ext cx="3008003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 there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there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676070" y="1432661"/>
            <a:ext cx="5549833" cy="5706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显示消息：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918097" y="1423528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UNIX shell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18097" y="2382495"/>
            <a:ext cx="1262742" cy="8518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矩形 4"/>
          <p:cNvSpPr/>
          <p:nvPr>
            <p:custDataLst>
              <p:tags r:id="rId1"/>
            </p:custDataLst>
          </p:nvPr>
        </p:nvSpPr>
        <p:spPr>
          <a:xfrm>
            <a:off x="2381795" y="2284513"/>
            <a:ext cx="4733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将消息参数显示在用户终端上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2381795" y="280843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没有参数输出空行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097" y="5033553"/>
            <a:ext cx="7307806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参数可以任意长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3.0.1"/>
</p:tagLst>
</file>

<file path=ppt/tags/tag71.xml><?xml version="1.0" encoding="utf-8"?>
<p:tagLst xmlns:p="http://schemas.openxmlformats.org/presentationml/2006/main">
  <p:tag name="PA" val="v3.0.1"/>
</p:tagLst>
</file>

<file path=ppt/tags/tag72.xml><?xml version="1.0" encoding="utf-8"?>
<p:tagLst xmlns:p="http://schemas.openxmlformats.org/presentationml/2006/main">
  <p:tag name="KSO_WM_DOC_GUID" val="{ca705f11-82ab-4cd2-aa91-182ba1269a16}"/>
  <p:tag name="KSO_WPP_MARK_KEY" val="f7a12846-5a64-4297-b1d1-2fa33e6c1f20"/>
  <p:tag name="COMMONDATA" val="eyJoZGlkIjoiNTgzZDA5ZTA2YzU0MTkyYmEzZDZkMjkzZTNhNmU3YTAifQ==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9416</Words>
  <Application>WPS 演示</Application>
  <PresentationFormat>全屏显示(4:3)</PresentationFormat>
  <Paragraphs>1620</Paragraphs>
  <Slides>66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737</cp:revision>
  <dcterms:created xsi:type="dcterms:W3CDTF">2016-04-09T13:02:00Z</dcterms:created>
  <dcterms:modified xsi:type="dcterms:W3CDTF">2023-03-28T06:12:50Z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F415CC1BFED64934870AEBDC164705FD</vt:lpwstr>
  </property>
</Properties>
</file>