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305" r:id="rId3"/>
    <p:sldId id="309" r:id="rId4"/>
    <p:sldId id="257" r:id="rId5"/>
    <p:sldId id="307" r:id="rId6"/>
    <p:sldId id="306" r:id="rId7"/>
    <p:sldId id="258" r:id="rId8"/>
    <p:sldId id="259" r:id="rId9"/>
    <p:sldId id="260" r:id="rId10"/>
    <p:sldId id="263" r:id="rId11"/>
    <p:sldId id="261" r:id="rId12"/>
    <p:sldId id="262" r:id="rId13"/>
    <p:sldId id="310" r:id="rId14"/>
    <p:sldId id="311" r:id="rId15"/>
    <p:sldId id="267" r:id="rId16"/>
    <p:sldId id="312" r:id="rId17"/>
    <p:sldId id="265" r:id="rId18"/>
  </p:sldIdLst>
  <p:sldSz cx="9144000" cy="5143500" type="screen16x9"/>
  <p:notesSz cx="6858000" cy="9144000"/>
  <p:embeddedFontLst>
    <p:embeddedFont>
      <p:font typeface="Itim" panose="020B0604020202020204" charset="-3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1A9D7F-0D61-4BDB-ACA7-194EC2CB486B}">
  <a:tblStyle styleId="{E21A9D7F-0D61-4BDB-ACA7-194EC2CB48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8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b238304a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b238304a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8b93f3d68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8b93f3d68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8bca512db4_0_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8bca512db4_0_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b951196a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8b951196a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8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4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8bca512db4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8bca512db4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71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bca512db4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bca512db4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b8338ba29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b8338ba29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8b8338ba2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8b8338ba2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b93f3d687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b93f3d687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EAD1D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chemeClr val="lt2">
              <a:alpha val="47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7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7" name="Google Shape;397;p1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1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1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title"/>
          </p:nvPr>
        </p:nvSpPr>
        <p:spPr>
          <a:xfrm>
            <a:off x="720000" y="14844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 rot="684086">
            <a:off x="5795182" y="1704721"/>
            <a:ext cx="1878775" cy="178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9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Analizar Tráfico sospechoso</a:t>
            </a:r>
            <a:endParaRPr sz="4800" dirty="0"/>
          </a:p>
        </p:txBody>
      </p:sp>
      <p:sp>
        <p:nvSpPr>
          <p:cNvPr id="792" name="Google Shape;792;p29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Capitulo 32</a:t>
            </a:r>
            <a:endParaRPr dirty="0"/>
          </a:p>
        </p:txBody>
      </p:sp>
      <p:cxnSp>
        <p:nvCxnSpPr>
          <p:cNvPr id="793" name="Google Shape;793;p29"/>
          <p:cNvCxnSpPr/>
          <p:nvPr/>
        </p:nvCxnSpPr>
        <p:spPr>
          <a:xfrm>
            <a:off x="5493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29"/>
          <p:cNvCxnSpPr/>
          <p:nvPr/>
        </p:nvCxnSpPr>
        <p:spPr>
          <a:xfrm>
            <a:off x="716575" y="-15925"/>
            <a:ext cx="0" cy="51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5" name="Google Shape;795;p29"/>
          <p:cNvGrpSpPr/>
          <p:nvPr/>
        </p:nvGrpSpPr>
        <p:grpSpPr>
          <a:xfrm>
            <a:off x="4796078" y="4434972"/>
            <a:ext cx="2310700" cy="320922"/>
            <a:chOff x="1394800" y="3522000"/>
            <a:chExt cx="1048650" cy="138275"/>
          </a:xfrm>
        </p:grpSpPr>
        <p:sp>
          <p:nvSpPr>
            <p:cNvPr id="796" name="Google Shape;796;p29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29"/>
          <p:cNvSpPr/>
          <p:nvPr/>
        </p:nvSpPr>
        <p:spPr>
          <a:xfrm rot="489382">
            <a:off x="6587619" y="458135"/>
            <a:ext cx="932338" cy="512411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29"/>
          <p:cNvGrpSpPr/>
          <p:nvPr/>
        </p:nvGrpSpPr>
        <p:grpSpPr>
          <a:xfrm rot="6705569">
            <a:off x="797958" y="1349623"/>
            <a:ext cx="806638" cy="421735"/>
            <a:chOff x="1822875" y="1377000"/>
            <a:chExt cx="548075" cy="286550"/>
          </a:xfrm>
        </p:grpSpPr>
        <p:sp>
          <p:nvSpPr>
            <p:cNvPr id="807" name="Google Shape;807;p29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6"/>
          <p:cNvSpPr txBox="1">
            <a:spLocks noGrp="1"/>
          </p:cNvSpPr>
          <p:nvPr>
            <p:ph type="title"/>
          </p:nvPr>
        </p:nvSpPr>
        <p:spPr>
          <a:xfrm>
            <a:off x="455301" y="68759"/>
            <a:ext cx="3547757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Vulnerabilidades de resolución de ruta</a:t>
            </a:r>
            <a:endParaRPr dirty="0"/>
          </a:p>
        </p:txBody>
      </p:sp>
      <p:grpSp>
        <p:nvGrpSpPr>
          <p:cNvPr id="1089" name="Google Shape;1089;p36"/>
          <p:cNvGrpSpPr/>
          <p:nvPr/>
        </p:nvGrpSpPr>
        <p:grpSpPr>
          <a:xfrm flipH="1">
            <a:off x="624380" y="463216"/>
            <a:ext cx="3253287" cy="176025"/>
            <a:chOff x="4345425" y="2175475"/>
            <a:chExt cx="800750" cy="176025"/>
          </a:xfrm>
        </p:grpSpPr>
        <p:sp>
          <p:nvSpPr>
            <p:cNvPr id="1090" name="Google Shape;1090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36"/>
          <p:cNvSpPr txBox="1">
            <a:spLocks noGrp="1"/>
          </p:cNvSpPr>
          <p:nvPr>
            <p:ph type="body" idx="1"/>
          </p:nvPr>
        </p:nvSpPr>
        <p:spPr>
          <a:xfrm>
            <a:off x="292311" y="1218725"/>
            <a:ext cx="3710747" cy="3657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2400" dirty="0"/>
              <a:t>Cuando un cliente necesita enviar datos a un objetivo en una red remota, el cliente consulta sus tablas de enrutamiento para identificar la mejor puerta de enlace o una puerta de enlace predeterminada. </a:t>
            </a:r>
            <a:endParaRPr sz="2400" dirty="0"/>
          </a:p>
        </p:txBody>
      </p:sp>
      <p:sp>
        <p:nvSpPr>
          <p:cNvPr id="1093" name="Google Shape;1093;p36"/>
          <p:cNvSpPr txBox="1">
            <a:spLocks noGrp="1"/>
          </p:cNvSpPr>
          <p:nvPr>
            <p:ph type="body" idx="2"/>
          </p:nvPr>
        </p:nvSpPr>
        <p:spPr>
          <a:xfrm>
            <a:off x="5522816" y="1246595"/>
            <a:ext cx="3177000" cy="2187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2400" dirty="0"/>
              <a:t>Si la tabla de ruta local se ha envenenado, el cliente envía los paquetes en la dirección incorrecta.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  <p:grpSp>
        <p:nvGrpSpPr>
          <p:cNvPr id="1094" name="Google Shape;1094;p36"/>
          <p:cNvGrpSpPr/>
          <p:nvPr/>
        </p:nvGrpSpPr>
        <p:grpSpPr>
          <a:xfrm flipH="1">
            <a:off x="624444" y="925338"/>
            <a:ext cx="2997127" cy="176025"/>
            <a:chOff x="4345425" y="2175475"/>
            <a:chExt cx="800750" cy="176025"/>
          </a:xfrm>
        </p:grpSpPr>
        <p:sp>
          <p:nvSpPr>
            <p:cNvPr id="1095" name="Google Shape;1095;p3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6"/>
          <p:cNvGrpSpPr/>
          <p:nvPr/>
        </p:nvGrpSpPr>
        <p:grpSpPr>
          <a:xfrm rot="1514788">
            <a:off x="4834599" y="3620275"/>
            <a:ext cx="1376274" cy="908487"/>
            <a:chOff x="5248525" y="821375"/>
            <a:chExt cx="1082824" cy="694544"/>
          </a:xfrm>
        </p:grpSpPr>
        <p:sp>
          <p:nvSpPr>
            <p:cNvPr id="1115" name="Google Shape;1115;p36"/>
            <p:cNvSpPr/>
            <p:nvPr/>
          </p:nvSpPr>
          <p:spPr>
            <a:xfrm>
              <a:off x="5386964" y="1033865"/>
              <a:ext cx="843217" cy="475585"/>
            </a:xfrm>
            <a:custGeom>
              <a:avLst/>
              <a:gdLst/>
              <a:ahLst/>
              <a:cxnLst/>
              <a:rect l="l" t="t" r="r" b="b"/>
              <a:pathLst>
                <a:path w="24870" h="14027" extrusionOk="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5455115" y="824528"/>
              <a:ext cx="851795" cy="486876"/>
            </a:xfrm>
            <a:custGeom>
              <a:avLst/>
              <a:gdLst/>
              <a:ahLst/>
              <a:cxnLst/>
              <a:rect l="l" t="t" r="r" b="b"/>
              <a:pathLst>
                <a:path w="25123" h="14360" extrusionOk="0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343564" y="832157"/>
              <a:ext cx="980431" cy="665352"/>
            </a:xfrm>
            <a:custGeom>
              <a:avLst/>
              <a:gdLst/>
              <a:ahLst/>
              <a:cxnLst/>
              <a:rect l="l" t="t" r="r" b="b"/>
              <a:pathLst>
                <a:path w="28917" h="19624" extrusionOk="0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5248525" y="830292"/>
              <a:ext cx="225875" cy="369870"/>
            </a:xfrm>
            <a:custGeom>
              <a:avLst/>
              <a:gdLst/>
              <a:ahLst/>
              <a:cxnLst/>
              <a:rect l="l" t="t" r="r" b="b"/>
              <a:pathLst>
                <a:path w="6662" h="10909" extrusionOk="0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5250356" y="821375"/>
              <a:ext cx="1080993" cy="694544"/>
            </a:xfrm>
            <a:custGeom>
              <a:avLst/>
              <a:gdLst/>
              <a:ahLst/>
              <a:cxnLst/>
              <a:rect l="l" t="t" r="r" b="b"/>
              <a:pathLst>
                <a:path w="31883" h="20485" extrusionOk="0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5385438" y="842193"/>
              <a:ext cx="146402" cy="383398"/>
            </a:xfrm>
            <a:custGeom>
              <a:avLst/>
              <a:gdLst/>
              <a:ahLst/>
              <a:cxnLst/>
              <a:rect l="l" t="t" r="r" b="b"/>
              <a:pathLst>
                <a:path w="4318" h="11308" extrusionOk="0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672485" y="1395072"/>
            <a:ext cx="6554261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Identificar el tráfico inaceptable</a:t>
            </a:r>
            <a:endParaRPr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928260" y="3888954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2599316" y="2974741"/>
            <a:ext cx="4693836" cy="176025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291291" y="1962688"/>
            <a:ext cx="3071997" cy="176025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5"/>
          <p:cNvSpPr txBox="1">
            <a:spLocks noGrp="1"/>
          </p:cNvSpPr>
          <p:nvPr>
            <p:ph type="subTitle" idx="1"/>
          </p:nvPr>
        </p:nvSpPr>
        <p:spPr>
          <a:xfrm>
            <a:off x="998843" y="1136372"/>
            <a:ext cx="7614149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Wireshark puede revelar patrones inusuales de escaneos de red (reconocimiento), intentos de inicio de sesión,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comunicaciones o protocolos extraños además de comportamiento inusual de la aplicación.</a:t>
            </a:r>
            <a:endParaRPr sz="2800" dirty="0"/>
          </a:p>
        </p:txBody>
      </p:sp>
      <p:grpSp>
        <p:nvGrpSpPr>
          <p:cNvPr id="1060" name="Google Shape;1060;p35"/>
          <p:cNvGrpSpPr/>
          <p:nvPr/>
        </p:nvGrpSpPr>
        <p:grpSpPr>
          <a:xfrm>
            <a:off x="1202396" y="605799"/>
            <a:ext cx="580423" cy="681083"/>
            <a:chOff x="645175" y="3632150"/>
            <a:chExt cx="394550" cy="462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35"/>
          <p:cNvGrpSpPr/>
          <p:nvPr/>
        </p:nvGrpSpPr>
        <p:grpSpPr>
          <a:xfrm rot="5400000" flipH="1">
            <a:off x="7928257" y="4030011"/>
            <a:ext cx="771546" cy="905351"/>
            <a:chOff x="645175" y="3632150"/>
            <a:chExt cx="394550" cy="462975"/>
          </a:xfrm>
        </p:grpSpPr>
        <p:sp>
          <p:nvSpPr>
            <p:cNvPr id="1064" name="Google Shape;1064;p35"/>
            <p:cNvSpPr/>
            <p:nvPr/>
          </p:nvSpPr>
          <p:spPr>
            <a:xfrm>
              <a:off x="699725" y="3704850"/>
              <a:ext cx="320175" cy="366225"/>
            </a:xfrm>
            <a:custGeom>
              <a:avLst/>
              <a:gdLst/>
              <a:ahLst/>
              <a:cxnLst/>
              <a:rect l="l" t="t" r="r" b="b"/>
              <a:pathLst>
                <a:path w="12807" h="14649" extrusionOk="0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45175" y="3632150"/>
              <a:ext cx="394550" cy="462975"/>
            </a:xfrm>
            <a:custGeom>
              <a:avLst/>
              <a:gdLst/>
              <a:ahLst/>
              <a:cxnLst/>
              <a:rect l="l" t="t" r="r" b="b"/>
              <a:pathLst>
                <a:path w="15782" h="18519" extrusionOk="0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5"/>
          <p:cNvGrpSpPr/>
          <p:nvPr/>
        </p:nvGrpSpPr>
        <p:grpSpPr>
          <a:xfrm rot="10800000">
            <a:off x="3855903" y="605787"/>
            <a:ext cx="806657" cy="421744"/>
            <a:chOff x="1822875" y="1377000"/>
            <a:chExt cx="548075" cy="286550"/>
          </a:xfrm>
        </p:grpSpPr>
        <p:sp>
          <p:nvSpPr>
            <p:cNvPr id="1067" name="Google Shape;1067;p35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5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5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5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5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BC3A25-E036-4A28-8A7B-F2CD1156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6" y="83317"/>
            <a:ext cx="8516039" cy="1481078"/>
          </a:xfrm>
        </p:spPr>
        <p:txBody>
          <a:bodyPr/>
          <a:lstStyle/>
          <a:p>
            <a:pPr algn="just"/>
            <a:r>
              <a:rPr lang="es-MX" dirty="0"/>
              <a:t>El siguiente filtro se puede utilizar solo o como una regla de coloración para detectar estos paquetes con formato incorrecto.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48B855-DC94-4953-8154-90B0E18D8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996" r="47066" b="76672"/>
          <a:stretch/>
        </p:blipFill>
        <p:spPr>
          <a:xfrm>
            <a:off x="627961" y="1903712"/>
            <a:ext cx="8405871" cy="12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12FFC227-3608-469E-81D3-DF1B8F77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26" y="1586430"/>
            <a:ext cx="8350786" cy="3047838"/>
          </a:xfrm>
        </p:spPr>
        <p:txBody>
          <a:bodyPr/>
          <a:lstStyle/>
          <a:p>
            <a:r>
              <a:rPr lang="es-MX" sz="2400" b="1" dirty="0"/>
              <a:t>(smb.cmd==0x72)</a:t>
            </a:r>
          </a:p>
          <a:p>
            <a:pPr marL="127000" indent="0">
              <a:buNone/>
            </a:pPr>
            <a:r>
              <a:rPr lang="es-MX" sz="2400" dirty="0"/>
              <a:t>SMB </a:t>
            </a:r>
            <a:r>
              <a:rPr lang="es-MX" sz="2400" dirty="0" err="1"/>
              <a:t>command</a:t>
            </a:r>
            <a:r>
              <a:rPr lang="es-MX" sz="2400" dirty="0"/>
              <a:t> 0x72 es una solicitud de protocolo de negociación.</a:t>
            </a:r>
          </a:p>
          <a:p>
            <a:pPr>
              <a:lnSpc>
                <a:spcPct val="150000"/>
              </a:lnSpc>
            </a:pPr>
            <a:r>
              <a:rPr lang="es-MX" sz="2400" b="1" dirty="0"/>
              <a:t>(</a:t>
            </a:r>
            <a:r>
              <a:rPr lang="es-MX" sz="2400" b="1" dirty="0" err="1"/>
              <a:t>smb.flags.response</a:t>
            </a:r>
            <a:r>
              <a:rPr lang="es-MX" sz="2400" b="1" dirty="0"/>
              <a:t>==0)</a:t>
            </a:r>
          </a:p>
          <a:p>
            <a:pPr marL="127000" indent="0">
              <a:buNone/>
            </a:pPr>
            <a:r>
              <a:rPr lang="es-MX" sz="2400" dirty="0"/>
              <a:t>SMB </a:t>
            </a:r>
            <a:r>
              <a:rPr lang="es-MX" sz="2400" dirty="0" err="1"/>
              <a:t>Flags</a:t>
            </a:r>
            <a:r>
              <a:rPr lang="es-MX" sz="2400" dirty="0"/>
              <a:t> Response </a:t>
            </a:r>
            <a:r>
              <a:rPr lang="es-MX" sz="2400" b="0" i="0" dirty="0">
                <a:solidFill>
                  <a:srgbClr val="202124"/>
                </a:solidFill>
                <a:effectLst/>
              </a:rPr>
              <a:t>se establece en 0 en una solicitud y 1 en una respuesta.</a:t>
            </a:r>
          </a:p>
          <a:p>
            <a:r>
              <a:rPr lang="en-US" sz="2400" b="1" dirty="0"/>
              <a:t>!(</a:t>
            </a:r>
            <a:r>
              <a:rPr lang="en-US" sz="2400" b="1" dirty="0" err="1"/>
              <a:t>smb.pid.high</a:t>
            </a:r>
            <a:r>
              <a:rPr lang="en-US" sz="2400" b="1" dirty="0"/>
              <a:t>==0)</a:t>
            </a:r>
          </a:p>
          <a:p>
            <a:pPr marL="127000" indent="0">
              <a:buNone/>
            </a:pPr>
            <a:r>
              <a:rPr lang="en-US" sz="2400" dirty="0"/>
              <a:t>The SMB Protocol ID High debe </a:t>
            </a:r>
            <a:r>
              <a:rPr lang="en-US" sz="2400" dirty="0" err="1"/>
              <a:t>establecerse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0.</a:t>
            </a:r>
            <a:endParaRPr lang="es-MX" sz="2400" dirty="0"/>
          </a:p>
          <a:p>
            <a:pPr marL="127000" indent="0">
              <a:buNone/>
            </a:pPr>
            <a:endParaRPr lang="es-MX" sz="2400" dirty="0"/>
          </a:p>
          <a:p>
            <a:pPr marL="127000" indent="0">
              <a:buNone/>
            </a:pPr>
            <a:endParaRPr lang="es-MX" sz="2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69888D7-195A-4572-85E4-E378C632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26" y="0"/>
            <a:ext cx="7998246" cy="1037100"/>
          </a:xfrm>
        </p:spPr>
        <p:txBody>
          <a:bodyPr/>
          <a:lstStyle/>
          <a:p>
            <a:pPr algn="just"/>
            <a:r>
              <a:rPr lang="es-MX" dirty="0"/>
              <a:t>Este filtro consta de tres secciones para identificar estos paquetes maliciosos:</a:t>
            </a:r>
          </a:p>
        </p:txBody>
      </p:sp>
    </p:spTree>
    <p:extLst>
      <p:ext uri="{BB962C8B-B14F-4D97-AF65-F5344CB8AC3E}">
        <p14:creationId xmlns:p14="http://schemas.microsoft.com/office/powerpoint/2010/main" val="312580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0"/>
          <p:cNvSpPr txBox="1">
            <a:spLocks noGrp="1"/>
          </p:cNvSpPr>
          <p:nvPr>
            <p:ph type="title"/>
          </p:nvPr>
        </p:nvSpPr>
        <p:spPr>
          <a:xfrm>
            <a:off x="1069414" y="856178"/>
            <a:ext cx="7789873" cy="31862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Identificar direcciones de destino no válidas o “</a:t>
            </a:r>
            <a:r>
              <a:rPr lang="es-MX" dirty="0" err="1"/>
              <a:t>Dark</a:t>
            </a:r>
            <a:r>
              <a:rPr lang="es-MX" dirty="0"/>
              <a:t>"</a:t>
            </a:r>
            <a:endParaRPr dirty="0"/>
          </a:p>
        </p:txBody>
      </p:sp>
      <p:grpSp>
        <p:nvGrpSpPr>
          <p:cNvPr id="1253" name="Google Shape;1253;p40"/>
          <p:cNvGrpSpPr/>
          <p:nvPr/>
        </p:nvGrpSpPr>
        <p:grpSpPr>
          <a:xfrm>
            <a:off x="1101656" y="1889773"/>
            <a:ext cx="6063148" cy="162827"/>
            <a:chOff x="4345425" y="2175475"/>
            <a:chExt cx="800750" cy="176025"/>
          </a:xfrm>
        </p:grpSpPr>
        <p:sp>
          <p:nvSpPr>
            <p:cNvPr id="1254" name="Google Shape;1254;p4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40"/>
          <p:cNvGrpSpPr/>
          <p:nvPr/>
        </p:nvGrpSpPr>
        <p:grpSpPr>
          <a:xfrm>
            <a:off x="2312876" y="2741005"/>
            <a:ext cx="2300475" cy="176025"/>
            <a:chOff x="4345425" y="2175475"/>
            <a:chExt cx="800750" cy="176025"/>
          </a:xfrm>
        </p:grpSpPr>
        <p:sp>
          <p:nvSpPr>
            <p:cNvPr id="1257" name="Google Shape;1257;p4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40"/>
          <p:cNvGrpSpPr/>
          <p:nvPr/>
        </p:nvGrpSpPr>
        <p:grpSpPr>
          <a:xfrm>
            <a:off x="7551203" y="4187411"/>
            <a:ext cx="1745583" cy="230173"/>
            <a:chOff x="1394800" y="3522000"/>
            <a:chExt cx="1048650" cy="138275"/>
          </a:xfrm>
        </p:grpSpPr>
        <p:sp>
          <p:nvSpPr>
            <p:cNvPr id="1260" name="Google Shape;1260;p40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40"/>
          <p:cNvGrpSpPr/>
          <p:nvPr/>
        </p:nvGrpSpPr>
        <p:grpSpPr>
          <a:xfrm>
            <a:off x="884103" y="529587"/>
            <a:ext cx="806657" cy="421744"/>
            <a:chOff x="1822875" y="1377000"/>
            <a:chExt cx="548075" cy="286550"/>
          </a:xfrm>
        </p:grpSpPr>
        <p:sp>
          <p:nvSpPr>
            <p:cNvPr id="1270" name="Google Shape;1270;p40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40"/>
          <p:cNvGrpSpPr/>
          <p:nvPr/>
        </p:nvGrpSpPr>
        <p:grpSpPr>
          <a:xfrm rot="1726169">
            <a:off x="2740098" y="4299073"/>
            <a:ext cx="2316665" cy="1136630"/>
            <a:chOff x="4697000" y="3525875"/>
            <a:chExt cx="1131500" cy="555150"/>
          </a:xfrm>
        </p:grpSpPr>
        <p:sp>
          <p:nvSpPr>
            <p:cNvPr id="1280" name="Google Shape;1280;p4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8BFD0-F422-4D66-B354-68BD9015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336" y="771180"/>
            <a:ext cx="7829090" cy="2723476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Dados los numerosos procesos de resolución para direcciones de host y hardware, se considera inusual ver</a:t>
            </a:r>
            <a:br>
              <a:rPr lang="es-MX" sz="3200" dirty="0"/>
            </a:br>
            <a:r>
              <a:rPr lang="es-MX" sz="3200" dirty="0"/>
              <a:t>tráfico destinado a direcciones no asignadas.</a:t>
            </a:r>
          </a:p>
        </p:txBody>
      </p:sp>
    </p:spTree>
    <p:extLst>
      <p:ext uri="{BB962C8B-B14F-4D97-AF65-F5344CB8AC3E}">
        <p14:creationId xmlns:p14="http://schemas.microsoft.com/office/powerpoint/2010/main" val="1426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1263814" y="3757633"/>
            <a:ext cx="7466311" cy="1033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La imagen muestra el tráfico de escaneo ARP que hace referencia a varias direcciones IP oscuras. Si este tráfico no es normalmente visto en la red por algún dispositivo de monitoreo, debe marcarse para su investigación.</a:t>
            </a:r>
            <a:endParaRPr sz="2000" dirty="0"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927741" y="4118702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38"/>
          <p:cNvGrpSpPr/>
          <p:nvPr/>
        </p:nvGrpSpPr>
        <p:grpSpPr>
          <a:xfrm rot="-525446">
            <a:off x="336259" y="9573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DBF2E4E7-EE0F-4444-9FBA-3E2CC7A808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44"/>
          <a:stretch/>
        </p:blipFill>
        <p:spPr>
          <a:xfrm>
            <a:off x="666006" y="695509"/>
            <a:ext cx="8224606" cy="3001257"/>
          </a:xfrm>
          <a:prstGeom prst="rect">
            <a:avLst/>
          </a:prstGeom>
        </p:spPr>
      </p:pic>
      <p:grpSp>
        <p:nvGrpSpPr>
          <p:cNvPr id="1194" name="Google Shape;1194;p38"/>
          <p:cNvGrpSpPr/>
          <p:nvPr/>
        </p:nvGrpSpPr>
        <p:grpSpPr>
          <a:xfrm rot="-108528">
            <a:off x="485195" y="1742164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8646692" y="854674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73EDC710-E3E2-48F5-B1EF-35204703B837}"/>
              </a:ext>
            </a:extLst>
          </p:cNvPr>
          <p:cNvSpPr/>
          <p:nvPr/>
        </p:nvSpPr>
        <p:spPr>
          <a:xfrm>
            <a:off x="5376231" y="969485"/>
            <a:ext cx="3487275" cy="27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34"/>
          <p:cNvSpPr txBox="1">
            <a:spLocks noGrp="1"/>
          </p:cNvSpPr>
          <p:nvPr>
            <p:ph type="title"/>
          </p:nvPr>
        </p:nvSpPr>
        <p:spPr>
          <a:xfrm>
            <a:off x="1055821" y="1523859"/>
            <a:ext cx="7209219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Identificar vulnerabilidades en los procesos de resolución de TCP / IP</a:t>
            </a:r>
            <a:endParaRPr sz="4000" dirty="0"/>
          </a:p>
        </p:txBody>
      </p:sp>
      <p:grpSp>
        <p:nvGrpSpPr>
          <p:cNvPr id="1004" name="Google Shape;1004;p34"/>
          <p:cNvGrpSpPr/>
          <p:nvPr/>
        </p:nvGrpSpPr>
        <p:grpSpPr>
          <a:xfrm rot="372491" flipH="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1005" name="Google Shape;1005;p34"/>
            <p:cNvSpPr/>
            <p:nvPr/>
          </p:nvSpPr>
          <p:spPr>
            <a:xfrm>
              <a:off x="5594650" y="4504850"/>
              <a:ext cx="341250" cy="255800"/>
            </a:xfrm>
            <a:custGeom>
              <a:avLst/>
              <a:gdLst/>
              <a:ahLst/>
              <a:cxnLst/>
              <a:rect l="l" t="t" r="r" b="b"/>
              <a:pathLst>
                <a:path w="13650" h="10232" extrusionOk="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5518750" y="4363750"/>
              <a:ext cx="340700" cy="255675"/>
            </a:xfrm>
            <a:custGeom>
              <a:avLst/>
              <a:gdLst/>
              <a:ahLst/>
              <a:cxnLst/>
              <a:rect l="l" t="t" r="r" b="b"/>
              <a:pathLst>
                <a:path w="13628" h="10227" extrusionOk="0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5475950" y="4235275"/>
              <a:ext cx="281925" cy="269375"/>
            </a:xfrm>
            <a:custGeom>
              <a:avLst/>
              <a:gdLst/>
              <a:ahLst/>
              <a:cxnLst/>
              <a:rect l="l" t="t" r="r" b="b"/>
              <a:pathLst>
                <a:path w="11277" h="10775" extrusionOk="0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5717000" y="4421125"/>
              <a:ext cx="42000" cy="94525"/>
            </a:xfrm>
            <a:custGeom>
              <a:avLst/>
              <a:gdLst/>
              <a:ahLst/>
              <a:cxnLst/>
              <a:rect l="l" t="t" r="r" b="b"/>
              <a:pathLst>
                <a:path w="1680" h="3781" extrusionOk="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5750000" y="4392700"/>
              <a:ext cx="46925" cy="98950"/>
            </a:xfrm>
            <a:custGeom>
              <a:avLst/>
              <a:gdLst/>
              <a:ahLst/>
              <a:cxnLst/>
              <a:rect l="l" t="t" r="r" b="b"/>
              <a:pathLst>
                <a:path w="1877" h="3958" extrusionOk="0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5795175" y="4403700"/>
              <a:ext cx="30450" cy="52625"/>
            </a:xfrm>
            <a:custGeom>
              <a:avLst/>
              <a:gdLst/>
              <a:ahLst/>
              <a:cxnLst/>
              <a:rect l="l" t="t" r="r" b="b"/>
              <a:pathLst>
                <a:path w="1218" h="2105" extrusionOk="0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783525" y="4580275"/>
              <a:ext cx="38225" cy="81675"/>
            </a:xfrm>
            <a:custGeom>
              <a:avLst/>
              <a:gdLst/>
              <a:ahLst/>
              <a:cxnLst/>
              <a:rect l="l" t="t" r="r" b="b"/>
              <a:pathLst>
                <a:path w="1529" h="3267" extrusionOk="0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5824600" y="4544075"/>
              <a:ext cx="49675" cy="96575"/>
            </a:xfrm>
            <a:custGeom>
              <a:avLst/>
              <a:gdLst/>
              <a:ahLst/>
              <a:cxnLst/>
              <a:rect l="l" t="t" r="r" b="b"/>
              <a:pathLst>
                <a:path w="1987" h="3863" extrusionOk="0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76375" y="4540750"/>
              <a:ext cx="23725" cy="54675"/>
            </a:xfrm>
            <a:custGeom>
              <a:avLst/>
              <a:gdLst/>
              <a:ahLst/>
              <a:cxnLst/>
              <a:rect l="l" t="t" r="r" b="b"/>
              <a:pathLst>
                <a:path w="949" h="2187" extrusionOk="0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5464100" y="4208075"/>
              <a:ext cx="334850" cy="317675"/>
            </a:xfrm>
            <a:custGeom>
              <a:avLst/>
              <a:gdLst/>
              <a:ahLst/>
              <a:cxnLst/>
              <a:rect l="l" t="t" r="r" b="b"/>
              <a:pathLst>
                <a:path w="13394" h="12707" extrusionOk="0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5495775" y="4342975"/>
              <a:ext cx="376800" cy="309500"/>
            </a:xfrm>
            <a:custGeom>
              <a:avLst/>
              <a:gdLst/>
              <a:ahLst/>
              <a:cxnLst/>
              <a:rect l="l" t="t" r="r" b="b"/>
              <a:pathLst>
                <a:path w="15072" h="12380" extrusionOk="0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5582050" y="4477650"/>
              <a:ext cx="376675" cy="310075"/>
            </a:xfrm>
            <a:custGeom>
              <a:avLst/>
              <a:gdLst/>
              <a:ahLst/>
              <a:cxnLst/>
              <a:rect l="l" t="t" r="r" b="b"/>
              <a:pathLst>
                <a:path w="15067" h="12403" extrusionOk="0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1018" name="Google Shape;1018;p34"/>
            <p:cNvSpPr/>
            <p:nvPr/>
          </p:nvSpPr>
          <p:spPr>
            <a:xfrm>
              <a:off x="7075817" y="3564700"/>
              <a:ext cx="2271819" cy="396457"/>
            </a:xfrm>
            <a:custGeom>
              <a:avLst/>
              <a:gdLst/>
              <a:ahLst/>
              <a:cxnLst/>
              <a:rect l="l" t="t" r="r" b="b"/>
              <a:pathLst>
                <a:path w="46702" h="8150" extrusionOk="0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7056554" y="3473929"/>
              <a:ext cx="2293709" cy="379334"/>
            </a:xfrm>
            <a:custGeom>
              <a:avLst/>
              <a:gdLst/>
              <a:ahLst/>
              <a:cxnLst/>
              <a:rect l="l" t="t" r="r" b="b"/>
              <a:pathLst>
                <a:path w="47152" h="7798" extrusionOk="0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084585" y="3533956"/>
              <a:ext cx="102106" cy="52683"/>
            </a:xfrm>
            <a:custGeom>
              <a:avLst/>
              <a:gdLst/>
              <a:ahLst/>
              <a:cxnLst/>
              <a:rect l="l" t="t" r="r" b="b"/>
              <a:pathLst>
                <a:path w="2099" h="1083" extrusionOk="0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7151702" y="3605512"/>
              <a:ext cx="1882416" cy="359584"/>
            </a:xfrm>
            <a:custGeom>
              <a:avLst/>
              <a:gdLst/>
              <a:ahLst/>
              <a:cxnLst/>
              <a:rect l="l" t="t" r="r" b="b"/>
              <a:pathLst>
                <a:path w="38697" h="7392" extrusionOk="0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7764232" y="3683976"/>
              <a:ext cx="634963" cy="189034"/>
            </a:xfrm>
            <a:custGeom>
              <a:avLst/>
              <a:gdLst/>
              <a:ahLst/>
              <a:cxnLst/>
              <a:rect l="l" t="t" r="r" b="b"/>
              <a:pathLst>
                <a:path w="13053" h="3886" extrusionOk="0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758540" y="3565575"/>
              <a:ext cx="636277" cy="197401"/>
            </a:xfrm>
            <a:custGeom>
              <a:avLst/>
              <a:gdLst/>
              <a:ahLst/>
              <a:cxnLst/>
              <a:rect l="l" t="t" r="r" b="b"/>
              <a:pathLst>
                <a:path w="13080" h="4058" extrusionOk="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130639" y="3466487"/>
              <a:ext cx="1892096" cy="377145"/>
            </a:xfrm>
            <a:custGeom>
              <a:avLst/>
              <a:gdLst/>
              <a:ahLst/>
              <a:cxnLst/>
              <a:rect l="l" t="t" r="r" b="b"/>
              <a:pathLst>
                <a:path w="38896" h="7753" extrusionOk="0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8992842" y="3474999"/>
              <a:ext cx="35997" cy="141362"/>
            </a:xfrm>
            <a:custGeom>
              <a:avLst/>
              <a:gdLst/>
              <a:ahLst/>
              <a:cxnLst/>
              <a:rect l="l" t="t" r="r" b="b"/>
              <a:pathLst>
                <a:path w="740" h="2906" extrusionOk="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8234282" y="3461525"/>
              <a:ext cx="850704" cy="234469"/>
            </a:xfrm>
            <a:custGeom>
              <a:avLst/>
              <a:gdLst/>
              <a:ahLst/>
              <a:cxnLst/>
              <a:rect l="l" t="t" r="r" b="b"/>
              <a:pathLst>
                <a:path w="17488" h="4820" extrusionOk="0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9007776" y="3586979"/>
              <a:ext cx="90772" cy="141168"/>
            </a:xfrm>
            <a:custGeom>
              <a:avLst/>
              <a:gdLst/>
              <a:ahLst/>
              <a:cxnLst/>
              <a:rect l="l" t="t" r="r" b="b"/>
              <a:pathLst>
                <a:path w="1866" h="2902" extrusionOk="0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9050291" y="3487988"/>
              <a:ext cx="305685" cy="86102"/>
            </a:xfrm>
            <a:custGeom>
              <a:avLst/>
              <a:gdLst/>
              <a:ahLst/>
              <a:cxnLst/>
              <a:rect l="l" t="t" r="r" b="b"/>
              <a:pathLst>
                <a:path w="6284" h="1770" extrusionOk="0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9073980" y="3552587"/>
              <a:ext cx="283308" cy="148610"/>
            </a:xfrm>
            <a:custGeom>
              <a:avLst/>
              <a:gdLst/>
              <a:ahLst/>
              <a:cxnLst/>
              <a:rect l="l" t="t" r="r" b="b"/>
              <a:pathLst>
                <a:path w="5824" h="3055" extrusionOk="0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051300" y="3556236"/>
              <a:ext cx="1992937" cy="418201"/>
            </a:xfrm>
            <a:custGeom>
              <a:avLst/>
              <a:gdLst/>
              <a:ahLst/>
              <a:cxnLst/>
              <a:rect l="l" t="t" r="r" b="b"/>
              <a:pathLst>
                <a:path w="40969" h="8597" extrusionOk="0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7753724" y="3601377"/>
              <a:ext cx="138152" cy="171960"/>
            </a:xfrm>
            <a:custGeom>
              <a:avLst/>
              <a:gdLst/>
              <a:ahLst/>
              <a:cxnLst/>
              <a:rect l="l" t="t" r="r" b="b"/>
              <a:pathLst>
                <a:path w="2840" h="3535" extrusionOk="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8276797" y="3673322"/>
              <a:ext cx="127207" cy="161161"/>
            </a:xfrm>
            <a:custGeom>
              <a:avLst/>
              <a:gdLst/>
              <a:ahLst/>
              <a:cxnLst/>
              <a:rect l="l" t="t" r="r" b="b"/>
              <a:pathLst>
                <a:path w="2615" h="3313" extrusionOk="0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7126261" y="3708687"/>
              <a:ext cx="37311" cy="143746"/>
            </a:xfrm>
            <a:custGeom>
              <a:avLst/>
              <a:gdLst/>
              <a:ahLst/>
              <a:cxnLst/>
              <a:rect l="l" t="t" r="r" b="b"/>
              <a:pathLst>
                <a:path w="767" h="2955" extrusionOk="0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7753724" y="3752661"/>
              <a:ext cx="159215" cy="130125"/>
            </a:xfrm>
            <a:custGeom>
              <a:avLst/>
              <a:gdLst/>
              <a:ahLst/>
              <a:cxnLst/>
              <a:rect l="l" t="t" r="r" b="b"/>
              <a:pathLst>
                <a:path w="3273" h="2675" extrusionOk="0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7140708" y="3828157"/>
              <a:ext cx="36046" cy="134163"/>
            </a:xfrm>
            <a:custGeom>
              <a:avLst/>
              <a:gdLst/>
              <a:ahLst/>
              <a:cxnLst/>
              <a:rect l="l" t="t" r="r" b="b"/>
              <a:pathLst>
                <a:path w="741" h="2758" extrusionOk="0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1120936" y="1866452"/>
            <a:ext cx="6899545" cy="183715"/>
            <a:chOff x="4345425" y="2175475"/>
            <a:chExt cx="800750" cy="176025"/>
          </a:xfrm>
        </p:grpSpPr>
        <p:sp>
          <p:nvSpPr>
            <p:cNvPr id="1037" name="Google Shape;1037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4"/>
          <p:cNvGrpSpPr/>
          <p:nvPr/>
        </p:nvGrpSpPr>
        <p:grpSpPr>
          <a:xfrm>
            <a:off x="1695882" y="2364620"/>
            <a:ext cx="5835650" cy="221927"/>
            <a:chOff x="4345425" y="2175475"/>
            <a:chExt cx="800750" cy="176025"/>
          </a:xfrm>
        </p:grpSpPr>
        <p:sp>
          <p:nvSpPr>
            <p:cNvPr id="1040" name="Google Shape;1040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4"/>
          <p:cNvGrpSpPr/>
          <p:nvPr/>
        </p:nvGrpSpPr>
        <p:grpSpPr>
          <a:xfrm>
            <a:off x="3500814" y="2936365"/>
            <a:ext cx="2310830" cy="220459"/>
            <a:chOff x="4345425" y="2175475"/>
            <a:chExt cx="800750" cy="176025"/>
          </a:xfrm>
        </p:grpSpPr>
        <p:sp>
          <p:nvSpPr>
            <p:cNvPr id="1043" name="Google Shape;1043;p34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4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1046" name="Google Shape;1046;p34"/>
            <p:cNvSpPr/>
            <p:nvPr/>
          </p:nvSpPr>
          <p:spPr>
            <a:xfrm>
              <a:off x="5501450" y="2545600"/>
              <a:ext cx="639525" cy="438000"/>
            </a:xfrm>
            <a:custGeom>
              <a:avLst/>
              <a:gdLst/>
              <a:ahLst/>
              <a:cxnLst/>
              <a:rect l="l" t="t" r="r" b="b"/>
              <a:pathLst>
                <a:path w="25581" h="17520" extrusionOk="0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714775" y="2654925"/>
              <a:ext cx="280075" cy="257600"/>
            </a:xfrm>
            <a:custGeom>
              <a:avLst/>
              <a:gdLst/>
              <a:ahLst/>
              <a:cxnLst/>
              <a:rect l="l" t="t" r="r" b="b"/>
              <a:pathLst>
                <a:path w="11203" h="10304" extrusionOk="0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87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7571464" y="3668631"/>
            <a:ext cx="1443874" cy="1276437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440675" y="1024941"/>
            <a:ext cx="8701249" cy="242720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s-MX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escribe un conjunto de guías generales de operación para permitir que un equipo pueda comunicarse en una red. TCP/IP provee conectividad de extremo a extremo especificando cómo los datos deberían ser formateados, direccionados, transmitidos, enrutados y recibidos por el destinatario.</a:t>
            </a:r>
            <a:endParaRPr sz="7200"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8115513" y="3793576"/>
            <a:ext cx="661782" cy="1042157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820;p30">
            <a:extLst>
              <a:ext uri="{FF2B5EF4-FFF2-40B4-BE49-F238E27FC236}">
                <a16:creationId xmlns:a16="http://schemas.microsoft.com/office/drawing/2014/main" id="{7E4D320A-ED99-4BB0-939A-B71EC24563B7}"/>
              </a:ext>
            </a:extLst>
          </p:cNvPr>
          <p:cNvGrpSpPr/>
          <p:nvPr/>
        </p:nvGrpSpPr>
        <p:grpSpPr>
          <a:xfrm>
            <a:off x="1188099" y="438578"/>
            <a:ext cx="3134569" cy="338985"/>
            <a:chOff x="4345425" y="2175475"/>
            <a:chExt cx="800750" cy="176025"/>
          </a:xfrm>
        </p:grpSpPr>
        <p:sp>
          <p:nvSpPr>
            <p:cNvPr id="45" name="Google Shape;821;p30">
              <a:extLst>
                <a:ext uri="{FF2B5EF4-FFF2-40B4-BE49-F238E27FC236}">
                  <a16:creationId xmlns:a16="http://schemas.microsoft.com/office/drawing/2014/main" id="{EAAC37A7-646D-4FC8-B526-16C82568497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2;p30">
              <a:extLst>
                <a:ext uri="{FF2B5EF4-FFF2-40B4-BE49-F238E27FC236}">
                  <a16:creationId xmlns:a16="http://schemas.microsoft.com/office/drawing/2014/main" id="{D19D4088-74DC-407E-88FB-B0E8792E284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" name="Google Shape;865;p31">
            <a:extLst>
              <a:ext uri="{FF2B5EF4-FFF2-40B4-BE49-F238E27FC236}">
                <a16:creationId xmlns:a16="http://schemas.microsoft.com/office/drawing/2014/main" id="{AB9018CF-AD3B-4CC9-941D-117F194142BF}"/>
              </a:ext>
            </a:extLst>
          </p:cNvPr>
          <p:cNvSpPr txBox="1">
            <a:spLocks/>
          </p:cNvSpPr>
          <p:nvPr/>
        </p:nvSpPr>
        <p:spPr>
          <a:xfrm>
            <a:off x="767786" y="33683"/>
            <a:ext cx="418248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60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None/>
              <a:defRPr sz="2400" b="1" i="0" u="none" strike="noStrike" cap="none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pPr algn="l"/>
            <a:r>
              <a:rPr lang="es-MX" sz="3200" dirty="0"/>
              <a:t>EL MODELO TCP/IP</a:t>
            </a:r>
          </a:p>
        </p:txBody>
      </p:sp>
    </p:spTree>
    <p:extLst>
      <p:ext uri="{BB962C8B-B14F-4D97-AF65-F5344CB8AC3E}">
        <p14:creationId xmlns:p14="http://schemas.microsoft.com/office/powerpoint/2010/main" val="239980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667791" y="697535"/>
            <a:ext cx="6253469" cy="25546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0"/>
          <p:cNvSpPr txBox="1">
            <a:spLocks noGrp="1"/>
          </p:cNvSpPr>
          <p:nvPr>
            <p:ph type="title"/>
          </p:nvPr>
        </p:nvSpPr>
        <p:spPr>
          <a:xfrm>
            <a:off x="655553" y="283496"/>
            <a:ext cx="6866759" cy="6495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Vulnerabilidades de resolución de puertos</a:t>
            </a:r>
          </a:p>
        </p:txBody>
      </p: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350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2400" dirty="0"/>
              <a:t>La resolución del puerto se basa en la integridad del archivo de servicios que solicita usar un número de puerto en particular.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s-MX" sz="2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2400" dirty="0"/>
              <a:t>Si un usuario o programa malintencionado ha alterado el contenido del archivo de servicios, el proceso de resolución del puerto puede ser afectado.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s-MX" sz="24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2400" dirty="0"/>
              <a:t>Las aplicaciones también pueden definir qué puertos utilizarán. </a:t>
            </a:r>
            <a:endParaRPr sz="2400"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75FE10-844B-4697-AF53-74EB784F4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26" r="40602" b="4900"/>
          <a:stretch/>
        </p:blipFill>
        <p:spPr>
          <a:xfrm>
            <a:off x="327751" y="127059"/>
            <a:ext cx="7078338" cy="4160999"/>
          </a:xfrm>
          <a:prstGeom prst="rect">
            <a:avLst/>
          </a:prstGeom>
        </p:spPr>
      </p:pic>
      <p:sp>
        <p:nvSpPr>
          <p:cNvPr id="6" name="Bocadillo: rectángulo con esquinas redondeadas 5">
            <a:extLst>
              <a:ext uri="{FF2B5EF4-FFF2-40B4-BE49-F238E27FC236}">
                <a16:creationId xmlns:a16="http://schemas.microsoft.com/office/drawing/2014/main" id="{E3C3572C-9B1E-4087-AFC0-DF9E27A8C3F4}"/>
              </a:ext>
            </a:extLst>
          </p:cNvPr>
          <p:cNvSpPr/>
          <p:nvPr/>
        </p:nvSpPr>
        <p:spPr>
          <a:xfrm>
            <a:off x="5607587" y="2207558"/>
            <a:ext cx="3106756" cy="1754326"/>
          </a:xfrm>
          <a:prstGeom prst="wedgeRoundRectCallout">
            <a:avLst>
              <a:gd name="adj1" fmla="val -67642"/>
              <a:gd name="adj2" fmla="val 262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D3F8A0-EA7E-48CD-A822-944EC4E82036}"/>
              </a:ext>
            </a:extLst>
          </p:cNvPr>
          <p:cNvSpPr txBox="1"/>
          <p:nvPr/>
        </p:nvSpPr>
        <p:spPr>
          <a:xfrm>
            <a:off x="5723264" y="2310895"/>
            <a:ext cx="2908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/>
              <a:t>Abra los bytes del paquete o siga el flujo </a:t>
            </a:r>
            <a:r>
              <a:rPr lang="es-MX" sz="1800" dirty="0" err="1"/>
              <a:t>tcp</a:t>
            </a:r>
            <a:r>
              <a:rPr lang="es-MX" sz="1800" dirty="0"/>
              <a:t> cuando examine cualquier dato sospechoso que siga al encabezado </a:t>
            </a:r>
            <a:r>
              <a:rPr lang="es-MX" sz="1800" dirty="0" err="1"/>
              <a:t>tcp</a:t>
            </a:r>
            <a:endParaRPr lang="es-MX" sz="1800" dirty="0"/>
          </a:p>
          <a:p>
            <a:pPr algn="just"/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0787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30"/>
          <p:cNvGrpSpPr/>
          <p:nvPr/>
        </p:nvGrpSpPr>
        <p:grpSpPr>
          <a:xfrm>
            <a:off x="2294643" y="2701076"/>
            <a:ext cx="6253469" cy="255462"/>
            <a:chOff x="4345425" y="2175475"/>
            <a:chExt cx="800750" cy="176025"/>
          </a:xfrm>
        </p:grpSpPr>
        <p:sp>
          <p:nvSpPr>
            <p:cNvPr id="821" name="Google Shape;821;p30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30"/>
          <p:cNvSpPr txBox="1">
            <a:spLocks noGrp="1"/>
          </p:cNvSpPr>
          <p:nvPr>
            <p:ph type="body" idx="1"/>
          </p:nvPr>
        </p:nvSpPr>
        <p:spPr>
          <a:xfrm>
            <a:off x="595888" y="543907"/>
            <a:ext cx="8258747" cy="2559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2800" dirty="0"/>
              <a:t>Los hosts infectados utilizan el IRC dado que utilizan un puerto no estándar.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s-MX" sz="2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MX" sz="2800" dirty="0"/>
              <a:t>Los host infectados utilizan el IRC (Internet </a:t>
            </a:r>
            <a:r>
              <a:rPr lang="es-MX" sz="2800" dirty="0" err="1"/>
              <a:t>Relay</a:t>
            </a:r>
            <a:r>
              <a:rPr lang="es-MX" sz="2800" dirty="0"/>
              <a:t> Chat) para que estos se comuniquen por medio de </a:t>
            </a:r>
            <a:r>
              <a:rPr lang="es-MX" sz="2800" dirty="0" err="1"/>
              <a:t>Command</a:t>
            </a:r>
            <a:r>
              <a:rPr lang="es-MX" sz="2800" dirty="0"/>
              <a:t> Control </a:t>
            </a:r>
            <a:endParaRPr sz="2800" dirty="0"/>
          </a:p>
        </p:txBody>
      </p:sp>
      <p:grpSp>
        <p:nvGrpSpPr>
          <p:cNvPr id="825" name="Google Shape;825;p30"/>
          <p:cNvGrpSpPr/>
          <p:nvPr/>
        </p:nvGrpSpPr>
        <p:grpSpPr>
          <a:xfrm rot="1461682">
            <a:off x="6766311" y="3898349"/>
            <a:ext cx="2743443" cy="1090954"/>
            <a:chOff x="4038775" y="3369325"/>
            <a:chExt cx="1789725" cy="711700"/>
          </a:xfrm>
        </p:grpSpPr>
        <p:sp>
          <p:nvSpPr>
            <p:cNvPr id="826" name="Google Shape;826;p30"/>
            <p:cNvSpPr/>
            <p:nvPr/>
          </p:nvSpPr>
          <p:spPr>
            <a:xfrm>
              <a:off x="4059950" y="3603700"/>
              <a:ext cx="523950" cy="276175"/>
            </a:xfrm>
            <a:custGeom>
              <a:avLst/>
              <a:gdLst/>
              <a:ahLst/>
              <a:cxnLst/>
              <a:rect l="l" t="t" r="r" b="b"/>
              <a:pathLst>
                <a:path w="20958" h="11047" extrusionOk="0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4043050" y="3372050"/>
              <a:ext cx="501200" cy="322275"/>
            </a:xfrm>
            <a:custGeom>
              <a:avLst/>
              <a:gdLst/>
              <a:ahLst/>
              <a:cxnLst/>
              <a:rect l="l" t="t" r="r" b="b"/>
              <a:pathLst>
                <a:path w="20048" h="12891" extrusionOk="0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4101875" y="3397400"/>
              <a:ext cx="372750" cy="117625"/>
            </a:xfrm>
            <a:custGeom>
              <a:avLst/>
              <a:gdLst/>
              <a:ahLst/>
              <a:cxnLst/>
              <a:rect l="l" t="t" r="r" b="b"/>
              <a:pathLst>
                <a:path w="14910" h="4705" extrusionOk="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4038775" y="3369325"/>
              <a:ext cx="550325" cy="519150"/>
            </a:xfrm>
            <a:custGeom>
              <a:avLst/>
              <a:gdLst/>
              <a:ahLst/>
              <a:cxnLst/>
              <a:rect l="l" t="t" r="r" b="b"/>
              <a:pathLst>
                <a:path w="22013" h="20766" extrusionOk="0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4780825" y="3534300"/>
              <a:ext cx="393725" cy="234375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4772275" y="3553675"/>
              <a:ext cx="363275" cy="417375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4702650" y="3626025"/>
              <a:ext cx="70775" cy="58375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4710750" y="3642250"/>
              <a:ext cx="82050" cy="82500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4889225" y="3618300"/>
              <a:ext cx="140200" cy="44575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118850" y="3528450"/>
              <a:ext cx="709650" cy="39505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213500" y="3590975"/>
              <a:ext cx="396875" cy="147475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5070850" y="3766400"/>
              <a:ext cx="724975" cy="31117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4697000" y="3525875"/>
              <a:ext cx="1131500" cy="555150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5068825" y="3761150"/>
              <a:ext cx="57725" cy="214775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0"/>
            <p:cNvSpPr/>
            <p:nvPr/>
          </p:nvSpPr>
          <p:spPr>
            <a:xfrm>
              <a:off x="4825225" y="3697850"/>
              <a:ext cx="21000" cy="56475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0"/>
            <p:cNvSpPr/>
            <p:nvPr/>
          </p:nvSpPr>
          <p:spPr>
            <a:xfrm>
              <a:off x="5115925" y="3539325"/>
              <a:ext cx="61550" cy="23212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5039525" y="3548650"/>
              <a:ext cx="101450" cy="40535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836050" y="3636975"/>
              <a:ext cx="24350" cy="70875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4769575" y="3641500"/>
              <a:ext cx="28650" cy="88500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84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" name="Google Shape;849;p31"/>
          <p:cNvGrpSpPr/>
          <p:nvPr/>
        </p:nvGrpSpPr>
        <p:grpSpPr>
          <a:xfrm rot="1160514">
            <a:off x="5494681" y="1671316"/>
            <a:ext cx="3098820" cy="2570180"/>
            <a:chOff x="4345425" y="2175475"/>
            <a:chExt cx="800750" cy="176025"/>
          </a:xfrm>
        </p:grpSpPr>
        <p:sp>
          <p:nvSpPr>
            <p:cNvPr id="850" name="Google Shape;850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31"/>
          <p:cNvGrpSpPr/>
          <p:nvPr/>
        </p:nvGrpSpPr>
        <p:grpSpPr>
          <a:xfrm rot="1148117">
            <a:off x="667274" y="1397646"/>
            <a:ext cx="2850637" cy="2718141"/>
            <a:chOff x="4345425" y="2175475"/>
            <a:chExt cx="800750" cy="176025"/>
          </a:xfrm>
        </p:grpSpPr>
        <p:sp>
          <p:nvSpPr>
            <p:cNvPr id="853" name="Google Shape;853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50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31"/>
          <p:cNvSpPr txBox="1">
            <a:spLocks noGrp="1"/>
          </p:cNvSpPr>
          <p:nvPr>
            <p:ph type="title"/>
          </p:nvPr>
        </p:nvSpPr>
        <p:spPr>
          <a:xfrm>
            <a:off x="246293" y="529651"/>
            <a:ext cx="9118599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/>
              <a:t>Vulnerabilidades del proceso de resolución de nombres</a:t>
            </a:r>
            <a:endParaRPr sz="2800" dirty="0"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5"/>
          </p:nvPr>
        </p:nvSpPr>
        <p:spPr>
          <a:xfrm>
            <a:off x="464554" y="1405454"/>
            <a:ext cx="3425013" cy="26173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Si una aplicación maliciosa ha alterado el archivo de hosts del cliente, el sistema del cliente utilizará la información de ese archivo antes de generar una consulta de DNS.</a:t>
            </a:r>
            <a:endParaRPr sz="2400" dirty="0"/>
          </a:p>
        </p:txBody>
      </p:sp>
      <p:grpSp>
        <p:nvGrpSpPr>
          <p:cNvPr id="867" name="Google Shape;867;p31"/>
          <p:cNvGrpSpPr/>
          <p:nvPr/>
        </p:nvGrpSpPr>
        <p:grpSpPr>
          <a:xfrm>
            <a:off x="719990" y="925800"/>
            <a:ext cx="7322313" cy="171325"/>
            <a:chOff x="4345425" y="2175475"/>
            <a:chExt cx="800750" cy="176025"/>
          </a:xfrm>
        </p:grpSpPr>
        <p:sp>
          <p:nvSpPr>
            <p:cNvPr id="868" name="Google Shape;868;p31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-315510" y="4512611"/>
            <a:ext cx="1745583" cy="230173"/>
            <a:chOff x="1394800" y="3522000"/>
            <a:chExt cx="1048650" cy="138275"/>
          </a:xfrm>
        </p:grpSpPr>
        <p:sp>
          <p:nvSpPr>
            <p:cNvPr id="884" name="Google Shape;884;p31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ítulo 14">
            <a:extLst>
              <a:ext uri="{FF2B5EF4-FFF2-40B4-BE49-F238E27FC236}">
                <a16:creationId xmlns:a16="http://schemas.microsoft.com/office/drawing/2014/main" id="{3CF09C9B-BDEB-47C6-A14F-0BCD75A79666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165216" y="1029207"/>
            <a:ext cx="3425013" cy="3451800"/>
          </a:xfrm>
        </p:spPr>
        <p:txBody>
          <a:bodyPr/>
          <a:lstStyle/>
          <a:p>
            <a:endParaRPr lang="es-MX" sz="2400" dirty="0"/>
          </a:p>
          <a:p>
            <a:r>
              <a:rPr lang="es-MX" sz="2400" dirty="0"/>
              <a:t>Sin embargo, en el caso de hosts infectados por </a:t>
            </a:r>
            <a:r>
              <a:rPr lang="es-MX" sz="2400" dirty="0" err="1"/>
              <a:t>bots</a:t>
            </a:r>
            <a:r>
              <a:rPr lang="es-MX" sz="2400" dirty="0"/>
              <a:t>, no es raro ver que una consulta de DNS genera CNAME</a:t>
            </a:r>
          </a:p>
          <a:p>
            <a:r>
              <a:rPr lang="es-MX" sz="2400" dirty="0"/>
              <a:t>(nombre canónico) de respuestas con muchas direcciones 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898" name="Google Shape;898;p3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32"/>
          <p:cNvSpPr txBox="1">
            <a:spLocks noGrp="1"/>
          </p:cNvSpPr>
          <p:nvPr>
            <p:ph type="title"/>
          </p:nvPr>
        </p:nvSpPr>
        <p:spPr>
          <a:xfrm>
            <a:off x="760681" y="1214032"/>
            <a:ext cx="3765847" cy="17191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/>
              <a:t>Vulnerabilidades de resolución de direcciones MAC</a:t>
            </a:r>
            <a:endParaRPr sz="4000" dirty="0"/>
          </a:p>
        </p:txBody>
      </p:sp>
      <p:grpSp>
        <p:nvGrpSpPr>
          <p:cNvPr id="906" name="Google Shape;906;p32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907" name="Google Shape;907;p32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avLst/>
              <a:gdLst/>
              <a:ahLst/>
              <a:cxnLst/>
              <a:rect l="l" t="t" r="r" b="b"/>
              <a:pathLst>
                <a:path w="11600" h="26989" extrusionOk="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3380325" y="3719775"/>
              <a:ext cx="23925" cy="52975"/>
            </a:xfrm>
            <a:custGeom>
              <a:avLst/>
              <a:gdLst/>
              <a:ahLst/>
              <a:cxnLst/>
              <a:rect l="l" t="t" r="r" b="b"/>
              <a:pathLst>
                <a:path w="957" h="2119" extrusionOk="0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3385800" y="3742450"/>
              <a:ext cx="10225" cy="27275"/>
            </a:xfrm>
            <a:custGeom>
              <a:avLst/>
              <a:gdLst/>
              <a:ahLst/>
              <a:cxnLst/>
              <a:rect l="l" t="t" r="r" b="b"/>
              <a:pathLst>
                <a:path w="409" h="1091" extrusionOk="0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3397550" y="3877700"/>
              <a:ext cx="60275" cy="34650"/>
            </a:xfrm>
            <a:custGeom>
              <a:avLst/>
              <a:gdLst/>
              <a:ahLst/>
              <a:cxnLst/>
              <a:rect l="l" t="t" r="r" b="b"/>
              <a:pathLst>
                <a:path w="2411" h="1386" extrusionOk="0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23800" y="3854950"/>
              <a:ext cx="38375" cy="26000"/>
            </a:xfrm>
            <a:custGeom>
              <a:avLst/>
              <a:gdLst/>
              <a:ahLst/>
              <a:cxnLst/>
              <a:rect l="l" t="t" r="r" b="b"/>
              <a:pathLst>
                <a:path w="1535" h="1040" extrusionOk="0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3449275" y="3833800"/>
              <a:ext cx="18725" cy="17825"/>
            </a:xfrm>
            <a:custGeom>
              <a:avLst/>
              <a:gdLst/>
              <a:ahLst/>
              <a:cxnLst/>
              <a:rect l="l" t="t" r="r" b="b"/>
              <a:pathLst>
                <a:path w="749" h="713" extrusionOk="0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3108375" y="4434875"/>
              <a:ext cx="173600" cy="275375"/>
            </a:xfrm>
            <a:custGeom>
              <a:avLst/>
              <a:gdLst/>
              <a:ahLst/>
              <a:cxnLst/>
              <a:rect l="l" t="t" r="r" b="b"/>
              <a:pathLst>
                <a:path w="6944" h="11015" extrusionOk="0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32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918" name="Google Shape;918;p3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32"/>
          <p:cNvGrpSpPr/>
          <p:nvPr/>
        </p:nvGrpSpPr>
        <p:grpSpPr>
          <a:xfrm rot="1386640">
            <a:off x="4836592" y="688387"/>
            <a:ext cx="806665" cy="421749"/>
            <a:chOff x="1822875" y="1377000"/>
            <a:chExt cx="548075" cy="286550"/>
          </a:xfrm>
        </p:grpSpPr>
        <p:sp>
          <p:nvSpPr>
            <p:cNvPr id="930" name="Google Shape;930;p32"/>
            <p:cNvSpPr/>
            <p:nvPr/>
          </p:nvSpPr>
          <p:spPr>
            <a:xfrm>
              <a:off x="1822875" y="1402500"/>
              <a:ext cx="163425" cy="251950"/>
            </a:xfrm>
            <a:custGeom>
              <a:avLst/>
              <a:gdLst/>
              <a:ahLst/>
              <a:cxnLst/>
              <a:rect l="l" t="t" r="r" b="b"/>
              <a:pathLst>
                <a:path w="6537" h="10078" extrusionOk="0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1824750" y="1417750"/>
              <a:ext cx="188550" cy="112450"/>
            </a:xfrm>
            <a:custGeom>
              <a:avLst/>
              <a:gdLst/>
              <a:ahLst/>
              <a:cxnLst/>
              <a:rect l="l" t="t" r="r" b="b"/>
              <a:pathLst>
                <a:path w="7542" h="4498" extrusionOk="0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30350" y="1417125"/>
              <a:ext cx="166575" cy="224050"/>
            </a:xfrm>
            <a:custGeom>
              <a:avLst/>
              <a:gdLst/>
              <a:ahLst/>
              <a:cxnLst/>
              <a:rect l="l" t="t" r="r" b="b"/>
              <a:pathLst>
                <a:path w="6663" h="8962" extrusionOk="0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983600" y="1387975"/>
              <a:ext cx="118150" cy="230725"/>
            </a:xfrm>
            <a:custGeom>
              <a:avLst/>
              <a:gdLst/>
              <a:ahLst/>
              <a:cxnLst/>
              <a:rect l="l" t="t" r="r" b="b"/>
              <a:pathLst>
                <a:path w="4726" h="9229" extrusionOk="0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89850" y="1386450"/>
              <a:ext cx="169475" cy="277100"/>
            </a:xfrm>
            <a:custGeom>
              <a:avLst/>
              <a:gdLst/>
              <a:ahLst/>
              <a:cxnLst/>
              <a:rect l="l" t="t" r="r" b="b"/>
              <a:pathLst>
                <a:path w="6779" h="11084" extrusionOk="0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95825" y="1391550"/>
              <a:ext cx="137475" cy="242325"/>
            </a:xfrm>
            <a:custGeom>
              <a:avLst/>
              <a:gdLst/>
              <a:ahLst/>
              <a:cxnLst/>
              <a:rect l="l" t="t" r="r" b="b"/>
              <a:pathLst>
                <a:path w="5499" h="9693" extrusionOk="0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2127325" y="1397150"/>
              <a:ext cx="167675" cy="219250"/>
            </a:xfrm>
            <a:custGeom>
              <a:avLst/>
              <a:gdLst/>
              <a:ahLst/>
              <a:cxnLst/>
              <a:rect l="l" t="t" r="r" b="b"/>
              <a:pathLst>
                <a:path w="6707" h="8770" extrusionOk="0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2129450" y="1377000"/>
              <a:ext cx="241500" cy="205525"/>
            </a:xfrm>
            <a:custGeom>
              <a:avLst/>
              <a:gdLst/>
              <a:ahLst/>
              <a:cxnLst/>
              <a:rect l="l" t="t" r="r" b="b"/>
              <a:pathLst>
                <a:path w="9660" h="8221" extrusionOk="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2136675" y="1396700"/>
              <a:ext cx="218150" cy="197050"/>
            </a:xfrm>
            <a:custGeom>
              <a:avLst/>
              <a:gdLst/>
              <a:ahLst/>
              <a:cxnLst/>
              <a:rect l="l" t="t" r="r" b="b"/>
              <a:pathLst>
                <a:path w="8726" h="7882" extrusionOk="0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820;p30">
            <a:extLst>
              <a:ext uri="{FF2B5EF4-FFF2-40B4-BE49-F238E27FC236}">
                <a16:creationId xmlns:a16="http://schemas.microsoft.com/office/drawing/2014/main" id="{7E4D320A-ED99-4BB0-939A-B71EC24563B7}"/>
              </a:ext>
            </a:extLst>
          </p:cNvPr>
          <p:cNvGrpSpPr/>
          <p:nvPr/>
        </p:nvGrpSpPr>
        <p:grpSpPr>
          <a:xfrm>
            <a:off x="649131" y="2857791"/>
            <a:ext cx="3966049" cy="348606"/>
            <a:chOff x="4345425" y="2175475"/>
            <a:chExt cx="800750" cy="176025"/>
          </a:xfrm>
        </p:grpSpPr>
        <p:sp>
          <p:nvSpPr>
            <p:cNvPr id="45" name="Google Shape;821;p30">
              <a:extLst>
                <a:ext uri="{FF2B5EF4-FFF2-40B4-BE49-F238E27FC236}">
                  <a16:creationId xmlns:a16="http://schemas.microsoft.com/office/drawing/2014/main" id="{EAAC37A7-646D-4FC8-B526-16C82568497C}"/>
                </a:ext>
              </a:extLst>
            </p:cNvPr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2;p30">
              <a:extLst>
                <a:ext uri="{FF2B5EF4-FFF2-40B4-BE49-F238E27FC236}">
                  <a16:creationId xmlns:a16="http://schemas.microsoft.com/office/drawing/2014/main" id="{D19D4088-74DC-407E-88FB-B0E8792E284E}"/>
                </a:ext>
              </a:extLst>
            </p:cNvPr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A00FF">
                <a:alpha val="12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oogle Shape;947;p33"/>
          <p:cNvGrpSpPr/>
          <p:nvPr/>
        </p:nvGrpSpPr>
        <p:grpSpPr>
          <a:xfrm rot="-546322">
            <a:off x="856097" y="1815458"/>
            <a:ext cx="2009673" cy="1880630"/>
            <a:chOff x="2505075" y="4180600"/>
            <a:chExt cx="1092750" cy="957900"/>
          </a:xfrm>
        </p:grpSpPr>
        <p:sp>
          <p:nvSpPr>
            <p:cNvPr id="948" name="Google Shape;948;p33"/>
            <p:cNvSpPr/>
            <p:nvPr/>
          </p:nvSpPr>
          <p:spPr>
            <a:xfrm>
              <a:off x="2612201" y="4898651"/>
              <a:ext cx="984100" cy="235275"/>
            </a:xfrm>
            <a:custGeom>
              <a:avLst/>
              <a:gdLst/>
              <a:ahLst/>
              <a:cxnLst/>
              <a:rect l="l" t="t" r="r" b="b"/>
              <a:pathLst>
                <a:path w="39364" h="9411" extrusionOk="0">
                  <a:moveTo>
                    <a:pt x="6166" y="0"/>
                  </a:moveTo>
                  <a:cubicBezTo>
                    <a:pt x="6141" y="0"/>
                    <a:pt x="5339" y="652"/>
                    <a:pt x="5339" y="652"/>
                  </a:cubicBezTo>
                  <a:cubicBezTo>
                    <a:pt x="4688" y="2882"/>
                    <a:pt x="2357" y="5965"/>
                    <a:pt x="1" y="6617"/>
                  </a:cubicBezTo>
                  <a:cubicBezTo>
                    <a:pt x="5966" y="7068"/>
                    <a:pt x="13259" y="8321"/>
                    <a:pt x="19224" y="8797"/>
                  </a:cubicBezTo>
                  <a:cubicBezTo>
                    <a:pt x="22532" y="9048"/>
                    <a:pt x="25841" y="9248"/>
                    <a:pt x="29149" y="9349"/>
                  </a:cubicBezTo>
                  <a:cubicBezTo>
                    <a:pt x="29759" y="9367"/>
                    <a:pt x="30670" y="9411"/>
                    <a:pt x="31701" y="9411"/>
                  </a:cubicBezTo>
                  <a:cubicBezTo>
                    <a:pt x="34944" y="9411"/>
                    <a:pt x="39363" y="8971"/>
                    <a:pt x="39249" y="5890"/>
                  </a:cubicBezTo>
                  <a:lnTo>
                    <a:pt x="39224" y="5890"/>
                  </a:lnTo>
                  <a:cubicBezTo>
                    <a:pt x="28021" y="4988"/>
                    <a:pt x="17069" y="2682"/>
                    <a:pt x="6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2607825" y="4893625"/>
              <a:ext cx="990000" cy="244875"/>
            </a:xfrm>
            <a:custGeom>
              <a:avLst/>
              <a:gdLst/>
              <a:ahLst/>
              <a:cxnLst/>
              <a:rect l="l" t="t" r="r" b="b"/>
              <a:pathLst>
                <a:path w="39600" h="9795" extrusionOk="0">
                  <a:moveTo>
                    <a:pt x="6379" y="398"/>
                  </a:moveTo>
                  <a:lnTo>
                    <a:pt x="6379" y="398"/>
                  </a:lnTo>
                  <a:cubicBezTo>
                    <a:pt x="9057" y="1067"/>
                    <a:pt x="11759" y="1687"/>
                    <a:pt x="14462" y="2306"/>
                  </a:cubicBezTo>
                  <a:cubicBezTo>
                    <a:pt x="17218" y="2908"/>
                    <a:pt x="19950" y="3509"/>
                    <a:pt x="22707" y="4011"/>
                  </a:cubicBezTo>
                  <a:cubicBezTo>
                    <a:pt x="28194" y="5008"/>
                    <a:pt x="33731" y="5807"/>
                    <a:pt x="39293" y="6235"/>
                  </a:cubicBezTo>
                  <a:lnTo>
                    <a:pt x="39293" y="6235"/>
                  </a:lnTo>
                  <a:cubicBezTo>
                    <a:pt x="39281" y="6246"/>
                    <a:pt x="39274" y="6252"/>
                    <a:pt x="39274" y="6266"/>
                  </a:cubicBezTo>
                  <a:lnTo>
                    <a:pt x="39274" y="6392"/>
                  </a:lnTo>
                  <a:cubicBezTo>
                    <a:pt x="39249" y="6492"/>
                    <a:pt x="39249" y="6592"/>
                    <a:pt x="39224" y="6692"/>
                  </a:cubicBezTo>
                  <a:cubicBezTo>
                    <a:pt x="39199" y="6893"/>
                    <a:pt x="39123" y="7068"/>
                    <a:pt x="39023" y="7269"/>
                  </a:cubicBezTo>
                  <a:cubicBezTo>
                    <a:pt x="38848" y="7620"/>
                    <a:pt x="38572" y="7920"/>
                    <a:pt x="38246" y="8171"/>
                  </a:cubicBezTo>
                  <a:cubicBezTo>
                    <a:pt x="37595" y="8647"/>
                    <a:pt x="36767" y="8898"/>
                    <a:pt x="35965" y="9073"/>
                  </a:cubicBezTo>
                  <a:cubicBezTo>
                    <a:pt x="34654" y="9352"/>
                    <a:pt x="33295" y="9441"/>
                    <a:pt x="31939" y="9441"/>
                  </a:cubicBezTo>
                  <a:cubicBezTo>
                    <a:pt x="31585" y="9441"/>
                    <a:pt x="31231" y="9435"/>
                    <a:pt x="30878" y="9424"/>
                  </a:cubicBezTo>
                  <a:cubicBezTo>
                    <a:pt x="29173" y="9374"/>
                    <a:pt x="27469" y="9324"/>
                    <a:pt x="25740" y="9224"/>
                  </a:cubicBezTo>
                  <a:lnTo>
                    <a:pt x="20627" y="8948"/>
                  </a:lnTo>
                  <a:cubicBezTo>
                    <a:pt x="18898" y="8873"/>
                    <a:pt x="17218" y="8697"/>
                    <a:pt x="15514" y="8497"/>
                  </a:cubicBezTo>
                  <a:cubicBezTo>
                    <a:pt x="13810" y="8296"/>
                    <a:pt x="12106" y="8071"/>
                    <a:pt x="10401" y="7845"/>
                  </a:cubicBezTo>
                  <a:cubicBezTo>
                    <a:pt x="7272" y="7405"/>
                    <a:pt x="4121" y="6986"/>
                    <a:pt x="969" y="6707"/>
                  </a:cubicBezTo>
                  <a:lnTo>
                    <a:pt x="969" y="6707"/>
                  </a:lnTo>
                  <a:cubicBezTo>
                    <a:pt x="1378" y="6510"/>
                    <a:pt x="1757" y="6260"/>
                    <a:pt x="2106" y="5991"/>
                  </a:cubicBezTo>
                  <a:cubicBezTo>
                    <a:pt x="2657" y="5565"/>
                    <a:pt x="3158" y="5088"/>
                    <a:pt x="3609" y="4537"/>
                  </a:cubicBezTo>
                  <a:cubicBezTo>
                    <a:pt x="4061" y="4011"/>
                    <a:pt x="4487" y="3434"/>
                    <a:pt x="4837" y="2833"/>
                  </a:cubicBezTo>
                  <a:cubicBezTo>
                    <a:pt x="5181" y="2245"/>
                    <a:pt x="5476" y="1633"/>
                    <a:pt x="5676" y="973"/>
                  </a:cubicBezTo>
                  <a:lnTo>
                    <a:pt x="5676" y="973"/>
                  </a:lnTo>
                  <a:lnTo>
                    <a:pt x="6379" y="398"/>
                  </a:lnTo>
                  <a:close/>
                  <a:moveTo>
                    <a:pt x="6366" y="1"/>
                  </a:moveTo>
                  <a:cubicBezTo>
                    <a:pt x="6316" y="1"/>
                    <a:pt x="6266" y="1"/>
                    <a:pt x="6216" y="51"/>
                  </a:cubicBezTo>
                  <a:lnTo>
                    <a:pt x="6191" y="51"/>
                  </a:lnTo>
                  <a:lnTo>
                    <a:pt x="5389" y="727"/>
                  </a:lnTo>
                  <a:cubicBezTo>
                    <a:pt x="5364" y="752"/>
                    <a:pt x="5339" y="778"/>
                    <a:pt x="5339" y="803"/>
                  </a:cubicBezTo>
                  <a:cubicBezTo>
                    <a:pt x="5138" y="1454"/>
                    <a:pt x="4863" y="2081"/>
                    <a:pt x="4512" y="2657"/>
                  </a:cubicBezTo>
                  <a:cubicBezTo>
                    <a:pt x="4186" y="3234"/>
                    <a:pt x="3785" y="3785"/>
                    <a:pt x="3334" y="4311"/>
                  </a:cubicBezTo>
                  <a:cubicBezTo>
                    <a:pt x="2908" y="4838"/>
                    <a:pt x="2431" y="5314"/>
                    <a:pt x="1880" y="5715"/>
                  </a:cubicBezTo>
                  <a:cubicBezTo>
                    <a:pt x="1354" y="6116"/>
                    <a:pt x="777" y="6467"/>
                    <a:pt x="126" y="6642"/>
                  </a:cubicBezTo>
                  <a:cubicBezTo>
                    <a:pt x="76" y="6667"/>
                    <a:pt x="25" y="6742"/>
                    <a:pt x="0" y="6793"/>
                  </a:cubicBezTo>
                  <a:cubicBezTo>
                    <a:pt x="0" y="6893"/>
                    <a:pt x="76" y="6993"/>
                    <a:pt x="176" y="6993"/>
                  </a:cubicBezTo>
                  <a:cubicBezTo>
                    <a:pt x="3584" y="7244"/>
                    <a:pt x="6968" y="7720"/>
                    <a:pt x="10376" y="8121"/>
                  </a:cubicBezTo>
                  <a:cubicBezTo>
                    <a:pt x="12081" y="8321"/>
                    <a:pt x="13785" y="8547"/>
                    <a:pt x="15489" y="8722"/>
                  </a:cubicBezTo>
                  <a:cubicBezTo>
                    <a:pt x="17193" y="8923"/>
                    <a:pt x="18898" y="9048"/>
                    <a:pt x="20602" y="9224"/>
                  </a:cubicBezTo>
                  <a:cubicBezTo>
                    <a:pt x="24011" y="9550"/>
                    <a:pt x="27444" y="9675"/>
                    <a:pt x="30878" y="9775"/>
                  </a:cubicBezTo>
                  <a:cubicBezTo>
                    <a:pt x="31276" y="9787"/>
                    <a:pt x="31675" y="9794"/>
                    <a:pt x="32075" y="9794"/>
                  </a:cubicBezTo>
                  <a:cubicBezTo>
                    <a:pt x="33389" y="9794"/>
                    <a:pt x="34715" y="9712"/>
                    <a:pt x="36041" y="9424"/>
                  </a:cubicBezTo>
                  <a:cubicBezTo>
                    <a:pt x="36868" y="9249"/>
                    <a:pt x="37720" y="8973"/>
                    <a:pt x="38447" y="8422"/>
                  </a:cubicBezTo>
                  <a:cubicBezTo>
                    <a:pt x="38823" y="8171"/>
                    <a:pt x="39123" y="7820"/>
                    <a:pt x="39324" y="7394"/>
                  </a:cubicBezTo>
                  <a:cubicBezTo>
                    <a:pt x="39424" y="7194"/>
                    <a:pt x="39499" y="6968"/>
                    <a:pt x="39549" y="6768"/>
                  </a:cubicBezTo>
                  <a:cubicBezTo>
                    <a:pt x="39575" y="6642"/>
                    <a:pt x="39575" y="6542"/>
                    <a:pt x="39600" y="6417"/>
                  </a:cubicBezTo>
                  <a:cubicBezTo>
                    <a:pt x="39600" y="6341"/>
                    <a:pt x="39600" y="6316"/>
                    <a:pt x="39600" y="6241"/>
                  </a:cubicBezTo>
                  <a:cubicBezTo>
                    <a:pt x="39600" y="6141"/>
                    <a:pt x="39575" y="6041"/>
                    <a:pt x="39549" y="5966"/>
                  </a:cubicBezTo>
                  <a:cubicBezTo>
                    <a:pt x="39514" y="5948"/>
                    <a:pt x="39479" y="5930"/>
                    <a:pt x="39443" y="5930"/>
                  </a:cubicBezTo>
                  <a:cubicBezTo>
                    <a:pt x="39428" y="5930"/>
                    <a:pt x="39414" y="5933"/>
                    <a:pt x="39399" y="5940"/>
                  </a:cubicBezTo>
                  <a:cubicBezTo>
                    <a:pt x="33835" y="5464"/>
                    <a:pt x="28296" y="4637"/>
                    <a:pt x="22782" y="3610"/>
                  </a:cubicBezTo>
                  <a:cubicBezTo>
                    <a:pt x="20026" y="3083"/>
                    <a:pt x="17294" y="2532"/>
                    <a:pt x="14562" y="1930"/>
                  </a:cubicBezTo>
                  <a:cubicBezTo>
                    <a:pt x="11830" y="1329"/>
                    <a:pt x="9098" y="677"/>
                    <a:pt x="6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2508825" y="4184975"/>
              <a:ext cx="1038875" cy="879225"/>
            </a:xfrm>
            <a:custGeom>
              <a:avLst/>
              <a:gdLst/>
              <a:ahLst/>
              <a:cxnLst/>
              <a:rect l="l" t="t" r="r" b="b"/>
              <a:pathLst>
                <a:path w="41555" h="35169" extrusionOk="0">
                  <a:moveTo>
                    <a:pt x="40702" y="1"/>
                  </a:moveTo>
                  <a:cubicBezTo>
                    <a:pt x="27143" y="126"/>
                    <a:pt x="13660" y="652"/>
                    <a:pt x="101" y="1078"/>
                  </a:cubicBezTo>
                  <a:cubicBezTo>
                    <a:pt x="76" y="1078"/>
                    <a:pt x="51" y="1078"/>
                    <a:pt x="25" y="1053"/>
                  </a:cubicBezTo>
                  <a:lnTo>
                    <a:pt x="0" y="1078"/>
                  </a:lnTo>
                  <a:cubicBezTo>
                    <a:pt x="51" y="1103"/>
                    <a:pt x="101" y="1153"/>
                    <a:pt x="101" y="1254"/>
                  </a:cubicBezTo>
                  <a:cubicBezTo>
                    <a:pt x="752" y="7845"/>
                    <a:pt x="577" y="14612"/>
                    <a:pt x="802" y="21254"/>
                  </a:cubicBezTo>
                  <a:cubicBezTo>
                    <a:pt x="903" y="24537"/>
                    <a:pt x="878" y="27870"/>
                    <a:pt x="1103" y="31154"/>
                  </a:cubicBezTo>
                  <a:cubicBezTo>
                    <a:pt x="1236" y="33346"/>
                    <a:pt x="2622" y="35168"/>
                    <a:pt x="4511" y="35168"/>
                  </a:cubicBezTo>
                  <a:cubicBezTo>
                    <a:pt x="5127" y="35168"/>
                    <a:pt x="5795" y="34975"/>
                    <a:pt x="6492" y="34537"/>
                  </a:cubicBezTo>
                  <a:cubicBezTo>
                    <a:pt x="7995" y="33585"/>
                    <a:pt x="8772" y="31780"/>
                    <a:pt x="9324" y="30151"/>
                  </a:cubicBezTo>
                  <a:cubicBezTo>
                    <a:pt x="9374" y="30051"/>
                    <a:pt x="9399" y="29926"/>
                    <a:pt x="9474" y="29926"/>
                  </a:cubicBezTo>
                  <a:cubicBezTo>
                    <a:pt x="9491" y="29859"/>
                    <a:pt x="9563" y="29836"/>
                    <a:pt x="9654" y="29836"/>
                  </a:cubicBezTo>
                  <a:cubicBezTo>
                    <a:pt x="9700" y="29836"/>
                    <a:pt x="9750" y="29842"/>
                    <a:pt x="9800" y="29850"/>
                  </a:cubicBezTo>
                  <a:cubicBezTo>
                    <a:pt x="20376" y="31454"/>
                    <a:pt x="30878" y="33284"/>
                    <a:pt x="41555" y="34236"/>
                  </a:cubicBezTo>
                  <a:cubicBezTo>
                    <a:pt x="41128" y="31880"/>
                    <a:pt x="41304" y="29525"/>
                    <a:pt x="41404" y="27144"/>
                  </a:cubicBezTo>
                  <a:cubicBezTo>
                    <a:pt x="41479" y="24186"/>
                    <a:pt x="41529" y="21229"/>
                    <a:pt x="41504" y="18246"/>
                  </a:cubicBezTo>
                  <a:cubicBezTo>
                    <a:pt x="41454" y="12156"/>
                    <a:pt x="40928" y="6091"/>
                    <a:pt x="40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2505075" y="4180600"/>
              <a:ext cx="1047650" cy="887125"/>
            </a:xfrm>
            <a:custGeom>
              <a:avLst/>
              <a:gdLst/>
              <a:ahLst/>
              <a:cxnLst/>
              <a:rect l="l" t="t" r="r" b="b"/>
              <a:pathLst>
                <a:path w="41906" h="35485" extrusionOk="0">
                  <a:moveTo>
                    <a:pt x="40684" y="377"/>
                  </a:moveTo>
                  <a:cubicBezTo>
                    <a:pt x="40913" y="6408"/>
                    <a:pt x="41430" y="12415"/>
                    <a:pt x="41504" y="18421"/>
                  </a:cubicBezTo>
                  <a:cubicBezTo>
                    <a:pt x="41504" y="21103"/>
                    <a:pt x="41479" y="23760"/>
                    <a:pt x="41404" y="26416"/>
                  </a:cubicBezTo>
                  <a:cubicBezTo>
                    <a:pt x="41379" y="27745"/>
                    <a:pt x="41304" y="29098"/>
                    <a:pt x="41278" y="30426"/>
                  </a:cubicBezTo>
                  <a:cubicBezTo>
                    <a:pt x="41255" y="31690"/>
                    <a:pt x="41299" y="32976"/>
                    <a:pt x="41497" y="34241"/>
                  </a:cubicBezTo>
                  <a:lnTo>
                    <a:pt x="41497" y="34241"/>
                  </a:lnTo>
                  <a:cubicBezTo>
                    <a:pt x="36203" y="33742"/>
                    <a:pt x="30909" y="33048"/>
                    <a:pt x="25639" y="32256"/>
                  </a:cubicBezTo>
                  <a:lnTo>
                    <a:pt x="17619" y="31103"/>
                  </a:lnTo>
                  <a:cubicBezTo>
                    <a:pt x="16291" y="30903"/>
                    <a:pt x="14963" y="30677"/>
                    <a:pt x="13609" y="30476"/>
                  </a:cubicBezTo>
                  <a:lnTo>
                    <a:pt x="11604" y="30151"/>
                  </a:lnTo>
                  <a:lnTo>
                    <a:pt x="10627" y="30000"/>
                  </a:lnTo>
                  <a:lnTo>
                    <a:pt x="10125" y="29925"/>
                  </a:lnTo>
                  <a:cubicBezTo>
                    <a:pt x="10025" y="29925"/>
                    <a:pt x="9950" y="29900"/>
                    <a:pt x="9850" y="29900"/>
                  </a:cubicBezTo>
                  <a:lnTo>
                    <a:pt x="9699" y="29900"/>
                  </a:lnTo>
                  <a:cubicBezTo>
                    <a:pt x="9647" y="29918"/>
                    <a:pt x="9582" y="29947"/>
                    <a:pt x="9539" y="29998"/>
                  </a:cubicBezTo>
                  <a:lnTo>
                    <a:pt x="9539" y="29998"/>
                  </a:lnTo>
                  <a:cubicBezTo>
                    <a:pt x="9500" y="30015"/>
                    <a:pt x="9463" y="30036"/>
                    <a:pt x="9449" y="30050"/>
                  </a:cubicBezTo>
                  <a:cubicBezTo>
                    <a:pt x="9424" y="30101"/>
                    <a:pt x="9424" y="30151"/>
                    <a:pt x="9399" y="30176"/>
                  </a:cubicBezTo>
                  <a:lnTo>
                    <a:pt x="9348" y="30326"/>
                  </a:lnTo>
                  <a:lnTo>
                    <a:pt x="9223" y="30652"/>
                  </a:lnTo>
                  <a:cubicBezTo>
                    <a:pt x="9148" y="30877"/>
                    <a:pt x="9073" y="31078"/>
                    <a:pt x="8998" y="31278"/>
                  </a:cubicBezTo>
                  <a:cubicBezTo>
                    <a:pt x="8822" y="31705"/>
                    <a:pt x="8622" y="32106"/>
                    <a:pt x="8421" y="32507"/>
                  </a:cubicBezTo>
                  <a:cubicBezTo>
                    <a:pt x="7970" y="33284"/>
                    <a:pt x="7419" y="34010"/>
                    <a:pt x="6692" y="34512"/>
                  </a:cubicBezTo>
                  <a:cubicBezTo>
                    <a:pt x="6087" y="34908"/>
                    <a:pt x="5377" y="35200"/>
                    <a:pt x="4651" y="35200"/>
                  </a:cubicBezTo>
                  <a:cubicBezTo>
                    <a:pt x="4504" y="35200"/>
                    <a:pt x="4358" y="35188"/>
                    <a:pt x="4211" y="35163"/>
                  </a:cubicBezTo>
                  <a:cubicBezTo>
                    <a:pt x="3358" y="35013"/>
                    <a:pt x="2632" y="34436"/>
                    <a:pt x="2155" y="33685"/>
                  </a:cubicBezTo>
                  <a:cubicBezTo>
                    <a:pt x="1679" y="32958"/>
                    <a:pt x="1454" y="32080"/>
                    <a:pt x="1404" y="31203"/>
                  </a:cubicBezTo>
                  <a:cubicBezTo>
                    <a:pt x="1353" y="30276"/>
                    <a:pt x="1303" y="29374"/>
                    <a:pt x="1278" y="28471"/>
                  </a:cubicBezTo>
                  <a:cubicBezTo>
                    <a:pt x="1203" y="26667"/>
                    <a:pt x="1203" y="24837"/>
                    <a:pt x="1153" y="23033"/>
                  </a:cubicBezTo>
                  <a:cubicBezTo>
                    <a:pt x="1028" y="19374"/>
                    <a:pt x="1003" y="15765"/>
                    <a:pt x="952" y="12105"/>
                  </a:cubicBezTo>
                  <a:cubicBezTo>
                    <a:pt x="927" y="10301"/>
                    <a:pt x="877" y="8471"/>
                    <a:pt x="802" y="6667"/>
                  </a:cubicBezTo>
                  <a:cubicBezTo>
                    <a:pt x="752" y="5740"/>
                    <a:pt x="702" y="4837"/>
                    <a:pt x="652" y="3935"/>
                  </a:cubicBezTo>
                  <a:lnTo>
                    <a:pt x="551" y="2557"/>
                  </a:lnTo>
                  <a:lnTo>
                    <a:pt x="476" y="1880"/>
                  </a:lnTo>
                  <a:lnTo>
                    <a:pt x="451" y="1529"/>
                  </a:lnTo>
                  <a:cubicBezTo>
                    <a:pt x="451" y="1496"/>
                    <a:pt x="451" y="1474"/>
                    <a:pt x="444" y="1434"/>
                  </a:cubicBezTo>
                  <a:lnTo>
                    <a:pt x="444" y="1434"/>
                  </a:lnTo>
                  <a:lnTo>
                    <a:pt x="476" y="1429"/>
                  </a:lnTo>
                  <a:lnTo>
                    <a:pt x="802" y="1429"/>
                  </a:lnTo>
                  <a:lnTo>
                    <a:pt x="1429" y="1404"/>
                  </a:lnTo>
                  <a:lnTo>
                    <a:pt x="2707" y="1354"/>
                  </a:lnTo>
                  <a:lnTo>
                    <a:pt x="5263" y="1278"/>
                  </a:lnTo>
                  <a:lnTo>
                    <a:pt x="10351" y="1128"/>
                  </a:lnTo>
                  <a:lnTo>
                    <a:pt x="20526" y="802"/>
                  </a:lnTo>
                  <a:cubicBezTo>
                    <a:pt x="27237" y="628"/>
                    <a:pt x="33972" y="430"/>
                    <a:pt x="40684" y="377"/>
                  </a:cubicBezTo>
                  <a:close/>
                  <a:moveTo>
                    <a:pt x="40852" y="0"/>
                  </a:moveTo>
                  <a:cubicBezTo>
                    <a:pt x="34060" y="50"/>
                    <a:pt x="27293" y="176"/>
                    <a:pt x="20501" y="401"/>
                  </a:cubicBezTo>
                  <a:lnTo>
                    <a:pt x="251" y="1078"/>
                  </a:lnTo>
                  <a:lnTo>
                    <a:pt x="25" y="1078"/>
                  </a:lnTo>
                  <a:lnTo>
                    <a:pt x="0" y="1153"/>
                  </a:lnTo>
                  <a:lnTo>
                    <a:pt x="0" y="1178"/>
                  </a:lnTo>
                  <a:lnTo>
                    <a:pt x="75" y="1429"/>
                  </a:lnTo>
                  <a:lnTo>
                    <a:pt x="276" y="3960"/>
                  </a:lnTo>
                  <a:cubicBezTo>
                    <a:pt x="351" y="4862"/>
                    <a:pt x="401" y="5765"/>
                    <a:pt x="426" y="6667"/>
                  </a:cubicBezTo>
                  <a:cubicBezTo>
                    <a:pt x="526" y="8496"/>
                    <a:pt x="551" y="10301"/>
                    <a:pt x="602" y="12131"/>
                  </a:cubicBezTo>
                  <a:cubicBezTo>
                    <a:pt x="652" y="15765"/>
                    <a:pt x="702" y="19399"/>
                    <a:pt x="802" y="23033"/>
                  </a:cubicBezTo>
                  <a:cubicBezTo>
                    <a:pt x="852" y="24837"/>
                    <a:pt x="877" y="26667"/>
                    <a:pt x="927" y="28497"/>
                  </a:cubicBezTo>
                  <a:cubicBezTo>
                    <a:pt x="978" y="29399"/>
                    <a:pt x="1003" y="30301"/>
                    <a:pt x="1078" y="31203"/>
                  </a:cubicBezTo>
                  <a:cubicBezTo>
                    <a:pt x="1128" y="32131"/>
                    <a:pt x="1379" y="33083"/>
                    <a:pt x="1905" y="33860"/>
                  </a:cubicBezTo>
                  <a:cubicBezTo>
                    <a:pt x="2406" y="34662"/>
                    <a:pt x="3208" y="35314"/>
                    <a:pt x="4160" y="35439"/>
                  </a:cubicBezTo>
                  <a:cubicBezTo>
                    <a:pt x="4334" y="35470"/>
                    <a:pt x="4506" y="35485"/>
                    <a:pt x="4677" y="35485"/>
                  </a:cubicBezTo>
                  <a:cubicBezTo>
                    <a:pt x="5469" y="35485"/>
                    <a:pt x="6223" y="35170"/>
                    <a:pt x="6842" y="34737"/>
                  </a:cubicBezTo>
                  <a:cubicBezTo>
                    <a:pt x="7619" y="34211"/>
                    <a:pt x="8196" y="33434"/>
                    <a:pt x="8647" y="32632"/>
                  </a:cubicBezTo>
                  <a:cubicBezTo>
                    <a:pt x="8872" y="32231"/>
                    <a:pt x="9048" y="31805"/>
                    <a:pt x="9223" y="31379"/>
                  </a:cubicBezTo>
                  <a:cubicBezTo>
                    <a:pt x="9298" y="31178"/>
                    <a:pt x="9399" y="30953"/>
                    <a:pt x="9474" y="30727"/>
                  </a:cubicBezTo>
                  <a:lnTo>
                    <a:pt x="9574" y="30426"/>
                  </a:lnTo>
                  <a:lnTo>
                    <a:pt x="9624" y="30251"/>
                  </a:lnTo>
                  <a:cubicBezTo>
                    <a:pt x="9647" y="30228"/>
                    <a:pt x="9649" y="30226"/>
                    <a:pt x="9649" y="30206"/>
                  </a:cubicBezTo>
                  <a:lnTo>
                    <a:pt x="9649" y="30206"/>
                  </a:lnTo>
                  <a:lnTo>
                    <a:pt x="9749" y="30126"/>
                  </a:lnTo>
                  <a:lnTo>
                    <a:pt x="9749" y="30126"/>
                  </a:lnTo>
                  <a:cubicBezTo>
                    <a:pt x="9741" y="30142"/>
                    <a:pt x="9741" y="30148"/>
                    <a:pt x="9748" y="30148"/>
                  </a:cubicBezTo>
                  <a:cubicBezTo>
                    <a:pt x="9761" y="30148"/>
                    <a:pt x="9800" y="30126"/>
                    <a:pt x="9850" y="30126"/>
                  </a:cubicBezTo>
                  <a:cubicBezTo>
                    <a:pt x="9900" y="30151"/>
                    <a:pt x="10000" y="30151"/>
                    <a:pt x="10075" y="30176"/>
                  </a:cubicBezTo>
                  <a:lnTo>
                    <a:pt x="10577" y="30251"/>
                  </a:lnTo>
                  <a:lnTo>
                    <a:pt x="11579" y="30401"/>
                  </a:lnTo>
                  <a:lnTo>
                    <a:pt x="13584" y="30702"/>
                  </a:lnTo>
                  <a:cubicBezTo>
                    <a:pt x="14912" y="30903"/>
                    <a:pt x="16266" y="31103"/>
                    <a:pt x="17594" y="31329"/>
                  </a:cubicBezTo>
                  <a:cubicBezTo>
                    <a:pt x="20251" y="31755"/>
                    <a:pt x="22907" y="32206"/>
                    <a:pt x="25589" y="32607"/>
                  </a:cubicBezTo>
                  <a:cubicBezTo>
                    <a:pt x="30928" y="33384"/>
                    <a:pt x="36291" y="34111"/>
                    <a:pt x="41679" y="34587"/>
                  </a:cubicBezTo>
                  <a:lnTo>
                    <a:pt x="41905" y="34612"/>
                  </a:lnTo>
                  <a:lnTo>
                    <a:pt x="41905" y="34612"/>
                  </a:lnTo>
                  <a:lnTo>
                    <a:pt x="41855" y="34386"/>
                  </a:lnTo>
                  <a:cubicBezTo>
                    <a:pt x="41404" y="31780"/>
                    <a:pt x="41679" y="29098"/>
                    <a:pt x="41730" y="26441"/>
                  </a:cubicBezTo>
                  <a:cubicBezTo>
                    <a:pt x="41805" y="23760"/>
                    <a:pt x="41830" y="21103"/>
                    <a:pt x="41805" y="18421"/>
                  </a:cubicBezTo>
                  <a:cubicBezTo>
                    <a:pt x="41780" y="12331"/>
                    <a:pt x="41278" y="6266"/>
                    <a:pt x="41053" y="176"/>
                  </a:cubicBezTo>
                  <a:lnTo>
                    <a:pt x="410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2849050" y="4283900"/>
              <a:ext cx="614675" cy="48350"/>
            </a:xfrm>
            <a:custGeom>
              <a:avLst/>
              <a:gdLst/>
              <a:ahLst/>
              <a:cxnLst/>
              <a:rect l="l" t="t" r="r" b="b"/>
              <a:pathLst>
                <a:path w="24587" h="1934" extrusionOk="0">
                  <a:moveTo>
                    <a:pt x="24207" y="1"/>
                  </a:moveTo>
                  <a:cubicBezTo>
                    <a:pt x="24192" y="1"/>
                    <a:pt x="24177" y="2"/>
                    <a:pt x="24161" y="3"/>
                  </a:cubicBezTo>
                  <a:cubicBezTo>
                    <a:pt x="16166" y="805"/>
                    <a:pt x="8221" y="1407"/>
                    <a:pt x="201" y="1633"/>
                  </a:cubicBezTo>
                  <a:cubicBezTo>
                    <a:pt x="1" y="1658"/>
                    <a:pt x="1" y="1933"/>
                    <a:pt x="201" y="1933"/>
                  </a:cubicBezTo>
                  <a:cubicBezTo>
                    <a:pt x="8171" y="1708"/>
                    <a:pt x="16216" y="1357"/>
                    <a:pt x="24161" y="630"/>
                  </a:cubicBezTo>
                  <a:cubicBezTo>
                    <a:pt x="24571" y="606"/>
                    <a:pt x="24587" y="1"/>
                    <a:pt x="2420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3" name="Google Shape;953;p33"/>
          <p:cNvSpPr txBox="1">
            <a:spLocks noGrp="1"/>
          </p:cNvSpPr>
          <p:nvPr>
            <p:ph type="subTitle" idx="1"/>
          </p:nvPr>
        </p:nvSpPr>
        <p:spPr>
          <a:xfrm>
            <a:off x="3058827" y="1025633"/>
            <a:ext cx="5850631" cy="2807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Al resolver la dirección de hardware de un destino local o un enrutador, el cliente depende de la validez de la respuesta ARP o entradas que existen en la caché ARP local para usar la dirección MAC adecuada en los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paquetes posteriores.</a:t>
            </a:r>
            <a:endParaRPr sz="2400" dirty="0"/>
          </a:p>
        </p:txBody>
      </p:sp>
      <p:grpSp>
        <p:nvGrpSpPr>
          <p:cNvPr id="955" name="Google Shape;955;p33"/>
          <p:cNvGrpSpPr/>
          <p:nvPr/>
        </p:nvGrpSpPr>
        <p:grpSpPr>
          <a:xfrm rot="-974667">
            <a:off x="1644691" y="2215141"/>
            <a:ext cx="414434" cy="921935"/>
            <a:chOff x="5870175" y="1498275"/>
            <a:chExt cx="364450" cy="797050"/>
          </a:xfrm>
        </p:grpSpPr>
        <p:sp>
          <p:nvSpPr>
            <p:cNvPr id="956" name="Google Shape;956;p33"/>
            <p:cNvSpPr/>
            <p:nvPr/>
          </p:nvSpPr>
          <p:spPr>
            <a:xfrm>
              <a:off x="5870175" y="2109075"/>
              <a:ext cx="219475" cy="186250"/>
            </a:xfrm>
            <a:custGeom>
              <a:avLst/>
              <a:gdLst/>
              <a:ahLst/>
              <a:cxnLst/>
              <a:rect l="l" t="t" r="r" b="b"/>
              <a:pathLst>
                <a:path w="8779" h="7450" extrusionOk="0">
                  <a:moveTo>
                    <a:pt x="6020" y="1496"/>
                  </a:moveTo>
                  <a:cubicBezTo>
                    <a:pt x="6600" y="2107"/>
                    <a:pt x="7195" y="2719"/>
                    <a:pt x="7807" y="3314"/>
                  </a:cubicBezTo>
                  <a:cubicBezTo>
                    <a:pt x="7775" y="3361"/>
                    <a:pt x="7760" y="3440"/>
                    <a:pt x="7744" y="3502"/>
                  </a:cubicBezTo>
                  <a:cubicBezTo>
                    <a:pt x="7164" y="2938"/>
                    <a:pt x="6568" y="2405"/>
                    <a:pt x="5988" y="1856"/>
                  </a:cubicBezTo>
                  <a:cubicBezTo>
                    <a:pt x="6004" y="1731"/>
                    <a:pt x="6004" y="1606"/>
                    <a:pt x="6020" y="1496"/>
                  </a:cubicBezTo>
                  <a:close/>
                  <a:moveTo>
                    <a:pt x="1568" y="697"/>
                  </a:moveTo>
                  <a:cubicBezTo>
                    <a:pt x="2744" y="1104"/>
                    <a:pt x="4029" y="1292"/>
                    <a:pt x="5252" y="1480"/>
                  </a:cubicBezTo>
                  <a:lnTo>
                    <a:pt x="5267" y="1480"/>
                  </a:lnTo>
                  <a:cubicBezTo>
                    <a:pt x="5048" y="2421"/>
                    <a:pt x="4891" y="3346"/>
                    <a:pt x="4875" y="4317"/>
                  </a:cubicBezTo>
                  <a:cubicBezTo>
                    <a:pt x="4186" y="4098"/>
                    <a:pt x="3449" y="3988"/>
                    <a:pt x="2744" y="3816"/>
                  </a:cubicBezTo>
                  <a:cubicBezTo>
                    <a:pt x="2227" y="3690"/>
                    <a:pt x="1694" y="3581"/>
                    <a:pt x="1176" y="3487"/>
                  </a:cubicBezTo>
                  <a:cubicBezTo>
                    <a:pt x="1302" y="2954"/>
                    <a:pt x="1317" y="2389"/>
                    <a:pt x="1427" y="1841"/>
                  </a:cubicBezTo>
                  <a:cubicBezTo>
                    <a:pt x="1490" y="1465"/>
                    <a:pt x="1537" y="1088"/>
                    <a:pt x="1568" y="697"/>
                  </a:cubicBezTo>
                  <a:close/>
                  <a:moveTo>
                    <a:pt x="5957" y="2013"/>
                  </a:moveTo>
                  <a:cubicBezTo>
                    <a:pt x="6521" y="2562"/>
                    <a:pt x="7086" y="3126"/>
                    <a:pt x="7665" y="3675"/>
                  </a:cubicBezTo>
                  <a:cubicBezTo>
                    <a:pt x="7540" y="4067"/>
                    <a:pt x="7493" y="4474"/>
                    <a:pt x="7399" y="4850"/>
                  </a:cubicBezTo>
                  <a:cubicBezTo>
                    <a:pt x="7164" y="4599"/>
                    <a:pt x="6913" y="4349"/>
                    <a:pt x="6662" y="4082"/>
                  </a:cubicBezTo>
                  <a:cubicBezTo>
                    <a:pt x="6380" y="3769"/>
                    <a:pt x="6098" y="3455"/>
                    <a:pt x="5816" y="3142"/>
                  </a:cubicBezTo>
                  <a:cubicBezTo>
                    <a:pt x="5863" y="2766"/>
                    <a:pt x="5910" y="2389"/>
                    <a:pt x="5957" y="2013"/>
                  </a:cubicBezTo>
                  <a:close/>
                  <a:moveTo>
                    <a:pt x="5785" y="3424"/>
                  </a:moveTo>
                  <a:cubicBezTo>
                    <a:pt x="6239" y="4035"/>
                    <a:pt x="6741" y="4662"/>
                    <a:pt x="7336" y="5179"/>
                  </a:cubicBezTo>
                  <a:cubicBezTo>
                    <a:pt x="7274" y="5446"/>
                    <a:pt x="7211" y="5728"/>
                    <a:pt x="7148" y="5994"/>
                  </a:cubicBezTo>
                  <a:cubicBezTo>
                    <a:pt x="6741" y="5462"/>
                    <a:pt x="6192" y="4960"/>
                    <a:pt x="5644" y="4521"/>
                  </a:cubicBezTo>
                  <a:cubicBezTo>
                    <a:pt x="5706" y="4161"/>
                    <a:pt x="5738" y="3784"/>
                    <a:pt x="5785" y="3424"/>
                  </a:cubicBezTo>
                  <a:close/>
                  <a:moveTo>
                    <a:pt x="1020" y="4082"/>
                  </a:moveTo>
                  <a:lnTo>
                    <a:pt x="1020" y="4082"/>
                  </a:lnTo>
                  <a:cubicBezTo>
                    <a:pt x="1505" y="4302"/>
                    <a:pt x="2038" y="4490"/>
                    <a:pt x="2603" y="4662"/>
                  </a:cubicBezTo>
                  <a:cubicBezTo>
                    <a:pt x="2869" y="4976"/>
                    <a:pt x="3261" y="5273"/>
                    <a:pt x="3559" y="5556"/>
                  </a:cubicBezTo>
                  <a:cubicBezTo>
                    <a:pt x="3825" y="5791"/>
                    <a:pt x="4076" y="6057"/>
                    <a:pt x="4343" y="6292"/>
                  </a:cubicBezTo>
                  <a:cubicBezTo>
                    <a:pt x="3825" y="6183"/>
                    <a:pt x="3308" y="6057"/>
                    <a:pt x="2791" y="5947"/>
                  </a:cubicBezTo>
                  <a:cubicBezTo>
                    <a:pt x="2634" y="5571"/>
                    <a:pt x="2242" y="5195"/>
                    <a:pt x="1929" y="4897"/>
                  </a:cubicBezTo>
                  <a:cubicBezTo>
                    <a:pt x="1631" y="4615"/>
                    <a:pt x="1349" y="4333"/>
                    <a:pt x="1020" y="4082"/>
                  </a:cubicBezTo>
                  <a:close/>
                  <a:moveTo>
                    <a:pt x="3167" y="4819"/>
                  </a:moveTo>
                  <a:lnTo>
                    <a:pt x="3167" y="4819"/>
                  </a:lnTo>
                  <a:cubicBezTo>
                    <a:pt x="3622" y="4929"/>
                    <a:pt x="4060" y="5007"/>
                    <a:pt x="4499" y="5070"/>
                  </a:cubicBezTo>
                  <a:cubicBezTo>
                    <a:pt x="4985" y="5587"/>
                    <a:pt x="5487" y="6120"/>
                    <a:pt x="6004" y="6637"/>
                  </a:cubicBezTo>
                  <a:cubicBezTo>
                    <a:pt x="5612" y="6559"/>
                    <a:pt x="5220" y="6480"/>
                    <a:pt x="4828" y="6402"/>
                  </a:cubicBezTo>
                  <a:cubicBezTo>
                    <a:pt x="4578" y="6089"/>
                    <a:pt x="4217" y="5806"/>
                    <a:pt x="3919" y="5524"/>
                  </a:cubicBezTo>
                  <a:cubicBezTo>
                    <a:pt x="3669" y="5305"/>
                    <a:pt x="3433" y="5054"/>
                    <a:pt x="3167" y="4819"/>
                  </a:cubicBezTo>
                  <a:close/>
                  <a:moveTo>
                    <a:pt x="5612" y="4709"/>
                  </a:moveTo>
                  <a:cubicBezTo>
                    <a:pt x="6161" y="5242"/>
                    <a:pt x="6615" y="5791"/>
                    <a:pt x="7070" y="6339"/>
                  </a:cubicBezTo>
                  <a:cubicBezTo>
                    <a:pt x="7039" y="6512"/>
                    <a:pt x="7007" y="6684"/>
                    <a:pt x="6976" y="6857"/>
                  </a:cubicBezTo>
                  <a:cubicBezTo>
                    <a:pt x="6835" y="6825"/>
                    <a:pt x="6694" y="6794"/>
                    <a:pt x="6553" y="6763"/>
                  </a:cubicBezTo>
                  <a:cubicBezTo>
                    <a:pt x="6035" y="6183"/>
                    <a:pt x="5455" y="5650"/>
                    <a:pt x="4875" y="5101"/>
                  </a:cubicBezTo>
                  <a:cubicBezTo>
                    <a:pt x="4922" y="5101"/>
                    <a:pt x="4970" y="5117"/>
                    <a:pt x="5001" y="5117"/>
                  </a:cubicBezTo>
                  <a:cubicBezTo>
                    <a:pt x="5064" y="5117"/>
                    <a:pt x="5111" y="5101"/>
                    <a:pt x="5158" y="5101"/>
                  </a:cubicBezTo>
                  <a:cubicBezTo>
                    <a:pt x="5203" y="5112"/>
                    <a:pt x="5249" y="5118"/>
                    <a:pt x="5293" y="5118"/>
                  </a:cubicBezTo>
                  <a:cubicBezTo>
                    <a:pt x="5434" y="5118"/>
                    <a:pt x="5557" y="5060"/>
                    <a:pt x="5581" y="4929"/>
                  </a:cubicBezTo>
                  <a:cubicBezTo>
                    <a:pt x="5596" y="4866"/>
                    <a:pt x="5612" y="4788"/>
                    <a:pt x="5612" y="4709"/>
                  </a:cubicBezTo>
                  <a:close/>
                  <a:moveTo>
                    <a:pt x="1519" y="0"/>
                  </a:moveTo>
                  <a:cubicBezTo>
                    <a:pt x="1470" y="0"/>
                    <a:pt x="1429" y="11"/>
                    <a:pt x="1396" y="23"/>
                  </a:cubicBezTo>
                  <a:cubicBezTo>
                    <a:pt x="1356" y="13"/>
                    <a:pt x="1315" y="7"/>
                    <a:pt x="1275" y="7"/>
                  </a:cubicBezTo>
                  <a:cubicBezTo>
                    <a:pt x="1189" y="7"/>
                    <a:pt x="1109" y="32"/>
                    <a:pt x="1067" y="85"/>
                  </a:cubicBezTo>
                  <a:cubicBezTo>
                    <a:pt x="346" y="994"/>
                    <a:pt x="1" y="2374"/>
                    <a:pt x="173" y="3502"/>
                  </a:cubicBezTo>
                  <a:cubicBezTo>
                    <a:pt x="189" y="3628"/>
                    <a:pt x="252" y="3706"/>
                    <a:pt x="346" y="3769"/>
                  </a:cubicBezTo>
                  <a:cubicBezTo>
                    <a:pt x="252" y="3816"/>
                    <a:pt x="189" y="3894"/>
                    <a:pt x="220" y="4004"/>
                  </a:cubicBezTo>
                  <a:cubicBezTo>
                    <a:pt x="440" y="4443"/>
                    <a:pt x="847" y="4850"/>
                    <a:pt x="1223" y="5242"/>
                  </a:cubicBezTo>
                  <a:cubicBezTo>
                    <a:pt x="1458" y="5493"/>
                    <a:pt x="1741" y="5806"/>
                    <a:pt x="2054" y="6026"/>
                  </a:cubicBezTo>
                  <a:cubicBezTo>
                    <a:pt x="2023" y="6120"/>
                    <a:pt x="2070" y="6230"/>
                    <a:pt x="2227" y="6292"/>
                  </a:cubicBezTo>
                  <a:cubicBezTo>
                    <a:pt x="3684" y="6825"/>
                    <a:pt x="5487" y="7342"/>
                    <a:pt x="7039" y="7437"/>
                  </a:cubicBezTo>
                  <a:cubicBezTo>
                    <a:pt x="7086" y="7437"/>
                    <a:pt x="7133" y="7437"/>
                    <a:pt x="7180" y="7421"/>
                  </a:cubicBezTo>
                  <a:cubicBezTo>
                    <a:pt x="7227" y="7439"/>
                    <a:pt x="7277" y="7450"/>
                    <a:pt x="7324" y="7450"/>
                  </a:cubicBezTo>
                  <a:cubicBezTo>
                    <a:pt x="7401" y="7450"/>
                    <a:pt x="7470" y="7420"/>
                    <a:pt x="7509" y="7342"/>
                  </a:cubicBezTo>
                  <a:cubicBezTo>
                    <a:pt x="7807" y="6684"/>
                    <a:pt x="8010" y="6026"/>
                    <a:pt x="8167" y="5320"/>
                  </a:cubicBezTo>
                  <a:cubicBezTo>
                    <a:pt x="8292" y="4788"/>
                    <a:pt x="8481" y="4208"/>
                    <a:pt x="8465" y="3628"/>
                  </a:cubicBezTo>
                  <a:cubicBezTo>
                    <a:pt x="8653" y="3565"/>
                    <a:pt x="8778" y="3393"/>
                    <a:pt x="8622" y="3236"/>
                  </a:cubicBezTo>
                  <a:cubicBezTo>
                    <a:pt x="7744" y="2358"/>
                    <a:pt x="6819" y="1496"/>
                    <a:pt x="5863" y="681"/>
                  </a:cubicBezTo>
                  <a:cubicBezTo>
                    <a:pt x="5805" y="631"/>
                    <a:pt x="5738" y="610"/>
                    <a:pt x="5673" y="610"/>
                  </a:cubicBezTo>
                  <a:cubicBezTo>
                    <a:pt x="5596" y="610"/>
                    <a:pt x="5522" y="638"/>
                    <a:pt x="5471" y="681"/>
                  </a:cubicBezTo>
                  <a:cubicBezTo>
                    <a:pt x="5424" y="665"/>
                    <a:pt x="5361" y="650"/>
                    <a:pt x="5299" y="634"/>
                  </a:cubicBezTo>
                  <a:cubicBezTo>
                    <a:pt x="4060" y="461"/>
                    <a:pt x="2822" y="148"/>
                    <a:pt x="1584" y="7"/>
                  </a:cubicBezTo>
                  <a:cubicBezTo>
                    <a:pt x="1561" y="2"/>
                    <a:pt x="153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5906500" y="1498275"/>
              <a:ext cx="328125" cy="569175"/>
            </a:xfrm>
            <a:custGeom>
              <a:avLst/>
              <a:gdLst/>
              <a:ahLst/>
              <a:cxnLst/>
              <a:rect l="l" t="t" r="r" b="b"/>
              <a:pathLst>
                <a:path w="13125" h="22767" extrusionOk="0">
                  <a:moveTo>
                    <a:pt x="9990" y="2777"/>
                  </a:moveTo>
                  <a:cubicBezTo>
                    <a:pt x="10131" y="2887"/>
                    <a:pt x="10288" y="2996"/>
                    <a:pt x="10413" y="3106"/>
                  </a:cubicBezTo>
                  <a:cubicBezTo>
                    <a:pt x="10946" y="3529"/>
                    <a:pt x="11526" y="3921"/>
                    <a:pt x="12122" y="4297"/>
                  </a:cubicBezTo>
                  <a:cubicBezTo>
                    <a:pt x="12028" y="4642"/>
                    <a:pt x="11965" y="4971"/>
                    <a:pt x="11887" y="5301"/>
                  </a:cubicBezTo>
                  <a:cubicBezTo>
                    <a:pt x="11260" y="4611"/>
                    <a:pt x="10554" y="3921"/>
                    <a:pt x="9927" y="3247"/>
                  </a:cubicBezTo>
                  <a:cubicBezTo>
                    <a:pt x="9943" y="3090"/>
                    <a:pt x="9974" y="2934"/>
                    <a:pt x="9990" y="2777"/>
                  </a:cubicBezTo>
                  <a:close/>
                  <a:moveTo>
                    <a:pt x="9880" y="3561"/>
                  </a:moveTo>
                  <a:cubicBezTo>
                    <a:pt x="10492" y="4297"/>
                    <a:pt x="11087" y="5081"/>
                    <a:pt x="11761" y="5786"/>
                  </a:cubicBezTo>
                  <a:cubicBezTo>
                    <a:pt x="11667" y="6241"/>
                    <a:pt x="11573" y="6696"/>
                    <a:pt x="11479" y="7134"/>
                  </a:cubicBezTo>
                  <a:cubicBezTo>
                    <a:pt x="11213" y="6821"/>
                    <a:pt x="10883" y="6507"/>
                    <a:pt x="10617" y="6194"/>
                  </a:cubicBezTo>
                  <a:cubicBezTo>
                    <a:pt x="10288" y="5802"/>
                    <a:pt x="9959" y="5410"/>
                    <a:pt x="9645" y="5018"/>
                  </a:cubicBezTo>
                  <a:cubicBezTo>
                    <a:pt x="9739" y="4532"/>
                    <a:pt x="9818" y="4047"/>
                    <a:pt x="9880" y="3561"/>
                  </a:cubicBezTo>
                  <a:close/>
                  <a:moveTo>
                    <a:pt x="9614" y="5222"/>
                  </a:moveTo>
                  <a:cubicBezTo>
                    <a:pt x="9896" y="5598"/>
                    <a:pt x="10194" y="5975"/>
                    <a:pt x="10492" y="6335"/>
                  </a:cubicBezTo>
                  <a:cubicBezTo>
                    <a:pt x="10789" y="6696"/>
                    <a:pt x="11072" y="7103"/>
                    <a:pt x="11416" y="7432"/>
                  </a:cubicBezTo>
                  <a:cubicBezTo>
                    <a:pt x="11322" y="7902"/>
                    <a:pt x="11228" y="8388"/>
                    <a:pt x="11134" y="8874"/>
                  </a:cubicBezTo>
                  <a:cubicBezTo>
                    <a:pt x="10789" y="8498"/>
                    <a:pt x="10398" y="8153"/>
                    <a:pt x="10068" y="7793"/>
                  </a:cubicBezTo>
                  <a:cubicBezTo>
                    <a:pt x="9802" y="7495"/>
                    <a:pt x="9535" y="7181"/>
                    <a:pt x="9269" y="6884"/>
                  </a:cubicBezTo>
                  <a:cubicBezTo>
                    <a:pt x="9394" y="6335"/>
                    <a:pt x="9504" y="5771"/>
                    <a:pt x="9614" y="5222"/>
                  </a:cubicBezTo>
                  <a:close/>
                  <a:moveTo>
                    <a:pt x="9206" y="7150"/>
                  </a:moveTo>
                  <a:cubicBezTo>
                    <a:pt x="9426" y="7432"/>
                    <a:pt x="9661" y="7699"/>
                    <a:pt x="9896" y="7965"/>
                  </a:cubicBezTo>
                  <a:cubicBezTo>
                    <a:pt x="10256" y="8388"/>
                    <a:pt x="10617" y="8827"/>
                    <a:pt x="11056" y="9203"/>
                  </a:cubicBezTo>
                  <a:cubicBezTo>
                    <a:pt x="10962" y="9736"/>
                    <a:pt x="10852" y="10254"/>
                    <a:pt x="10727" y="10771"/>
                  </a:cubicBezTo>
                  <a:cubicBezTo>
                    <a:pt x="10178" y="10097"/>
                    <a:pt x="9504" y="9439"/>
                    <a:pt x="8846" y="8796"/>
                  </a:cubicBezTo>
                  <a:cubicBezTo>
                    <a:pt x="8971" y="8247"/>
                    <a:pt x="9097" y="7699"/>
                    <a:pt x="9206" y="7150"/>
                  </a:cubicBezTo>
                  <a:close/>
                  <a:moveTo>
                    <a:pt x="8783" y="9062"/>
                  </a:moveTo>
                  <a:cubicBezTo>
                    <a:pt x="9379" y="9752"/>
                    <a:pt x="9974" y="10457"/>
                    <a:pt x="10664" y="11069"/>
                  </a:cubicBezTo>
                  <a:cubicBezTo>
                    <a:pt x="10570" y="11508"/>
                    <a:pt x="10460" y="11946"/>
                    <a:pt x="10335" y="12385"/>
                  </a:cubicBezTo>
                  <a:cubicBezTo>
                    <a:pt x="10037" y="12040"/>
                    <a:pt x="9692" y="11711"/>
                    <a:pt x="9410" y="11367"/>
                  </a:cubicBezTo>
                  <a:cubicBezTo>
                    <a:pt x="9097" y="10990"/>
                    <a:pt x="8799" y="10614"/>
                    <a:pt x="8517" y="10238"/>
                  </a:cubicBezTo>
                  <a:cubicBezTo>
                    <a:pt x="8611" y="9846"/>
                    <a:pt x="8689" y="9454"/>
                    <a:pt x="8783" y="9062"/>
                  </a:cubicBezTo>
                  <a:close/>
                  <a:moveTo>
                    <a:pt x="8454" y="10536"/>
                  </a:moveTo>
                  <a:cubicBezTo>
                    <a:pt x="8971" y="11272"/>
                    <a:pt x="9551" y="12072"/>
                    <a:pt x="10256" y="12699"/>
                  </a:cubicBezTo>
                  <a:cubicBezTo>
                    <a:pt x="10209" y="12871"/>
                    <a:pt x="10162" y="13044"/>
                    <a:pt x="10115" y="13232"/>
                  </a:cubicBezTo>
                  <a:cubicBezTo>
                    <a:pt x="10006" y="13561"/>
                    <a:pt x="9912" y="13874"/>
                    <a:pt x="9818" y="14204"/>
                  </a:cubicBezTo>
                  <a:cubicBezTo>
                    <a:pt x="9316" y="13545"/>
                    <a:pt x="8705" y="12903"/>
                    <a:pt x="8109" y="12260"/>
                  </a:cubicBezTo>
                  <a:cubicBezTo>
                    <a:pt x="8172" y="11962"/>
                    <a:pt x="8219" y="11664"/>
                    <a:pt x="8282" y="11367"/>
                  </a:cubicBezTo>
                  <a:cubicBezTo>
                    <a:pt x="8329" y="11084"/>
                    <a:pt x="8391" y="10818"/>
                    <a:pt x="8454" y="10536"/>
                  </a:cubicBezTo>
                  <a:close/>
                  <a:moveTo>
                    <a:pt x="8062" y="12479"/>
                  </a:moveTo>
                  <a:cubicBezTo>
                    <a:pt x="8595" y="13153"/>
                    <a:pt x="9128" y="13812"/>
                    <a:pt x="9755" y="14423"/>
                  </a:cubicBezTo>
                  <a:cubicBezTo>
                    <a:pt x="9598" y="14893"/>
                    <a:pt x="9457" y="15363"/>
                    <a:pt x="9316" y="15834"/>
                  </a:cubicBezTo>
                  <a:cubicBezTo>
                    <a:pt x="8971" y="15191"/>
                    <a:pt x="8376" y="14533"/>
                    <a:pt x="7796" y="13968"/>
                  </a:cubicBezTo>
                  <a:cubicBezTo>
                    <a:pt x="7890" y="13467"/>
                    <a:pt x="7968" y="12981"/>
                    <a:pt x="8062" y="12479"/>
                  </a:cubicBezTo>
                  <a:close/>
                  <a:moveTo>
                    <a:pt x="7749" y="14204"/>
                  </a:moveTo>
                  <a:cubicBezTo>
                    <a:pt x="7968" y="14439"/>
                    <a:pt x="8172" y="14674"/>
                    <a:pt x="8360" y="14909"/>
                  </a:cubicBezTo>
                  <a:cubicBezTo>
                    <a:pt x="8673" y="15316"/>
                    <a:pt x="8908" y="15740"/>
                    <a:pt x="9222" y="16147"/>
                  </a:cubicBezTo>
                  <a:cubicBezTo>
                    <a:pt x="9081" y="16633"/>
                    <a:pt x="8924" y="17135"/>
                    <a:pt x="8767" y="17636"/>
                  </a:cubicBezTo>
                  <a:cubicBezTo>
                    <a:pt x="8344" y="16978"/>
                    <a:pt x="7890" y="16335"/>
                    <a:pt x="7482" y="15661"/>
                  </a:cubicBezTo>
                  <a:cubicBezTo>
                    <a:pt x="7576" y="15175"/>
                    <a:pt x="7670" y="14689"/>
                    <a:pt x="7749" y="14204"/>
                  </a:cubicBezTo>
                  <a:close/>
                  <a:moveTo>
                    <a:pt x="7435" y="15881"/>
                  </a:moveTo>
                  <a:cubicBezTo>
                    <a:pt x="7827" y="16555"/>
                    <a:pt x="8219" y="17229"/>
                    <a:pt x="8705" y="17871"/>
                  </a:cubicBezTo>
                  <a:cubicBezTo>
                    <a:pt x="8595" y="18248"/>
                    <a:pt x="8485" y="18608"/>
                    <a:pt x="8391" y="18984"/>
                  </a:cubicBezTo>
                  <a:cubicBezTo>
                    <a:pt x="7984" y="18404"/>
                    <a:pt x="7545" y="17840"/>
                    <a:pt x="7153" y="17260"/>
                  </a:cubicBezTo>
                  <a:cubicBezTo>
                    <a:pt x="7263" y="16805"/>
                    <a:pt x="7357" y="16351"/>
                    <a:pt x="7435" y="15881"/>
                  </a:cubicBezTo>
                  <a:close/>
                  <a:moveTo>
                    <a:pt x="2341" y="708"/>
                  </a:moveTo>
                  <a:cubicBezTo>
                    <a:pt x="3595" y="1084"/>
                    <a:pt x="4896" y="1335"/>
                    <a:pt x="6165" y="1601"/>
                  </a:cubicBezTo>
                  <a:cubicBezTo>
                    <a:pt x="7167" y="1826"/>
                    <a:pt x="8153" y="2121"/>
                    <a:pt x="9153" y="2121"/>
                  </a:cubicBezTo>
                  <a:cubicBezTo>
                    <a:pt x="9202" y="2121"/>
                    <a:pt x="9251" y="2120"/>
                    <a:pt x="9300" y="2119"/>
                  </a:cubicBezTo>
                  <a:lnTo>
                    <a:pt x="9300" y="2119"/>
                  </a:lnTo>
                  <a:cubicBezTo>
                    <a:pt x="8689" y="4015"/>
                    <a:pt x="8297" y="6006"/>
                    <a:pt x="7937" y="7997"/>
                  </a:cubicBezTo>
                  <a:cubicBezTo>
                    <a:pt x="7905" y="8012"/>
                    <a:pt x="7874" y="8044"/>
                    <a:pt x="7921" y="8075"/>
                  </a:cubicBezTo>
                  <a:cubicBezTo>
                    <a:pt x="7921" y="8075"/>
                    <a:pt x="7921" y="8091"/>
                    <a:pt x="7921" y="8091"/>
                  </a:cubicBezTo>
                  <a:cubicBezTo>
                    <a:pt x="7717" y="9219"/>
                    <a:pt x="7513" y="10363"/>
                    <a:pt x="7278" y="11476"/>
                  </a:cubicBezTo>
                  <a:cubicBezTo>
                    <a:pt x="6714" y="14188"/>
                    <a:pt x="5899" y="16962"/>
                    <a:pt x="5727" y="19752"/>
                  </a:cubicBezTo>
                  <a:cubicBezTo>
                    <a:pt x="5710" y="19746"/>
                    <a:pt x="5692" y="19742"/>
                    <a:pt x="5676" y="19742"/>
                  </a:cubicBezTo>
                  <a:cubicBezTo>
                    <a:pt x="5615" y="19742"/>
                    <a:pt x="5568" y="19785"/>
                    <a:pt x="5617" y="19846"/>
                  </a:cubicBezTo>
                  <a:cubicBezTo>
                    <a:pt x="5648" y="19878"/>
                    <a:pt x="5680" y="19925"/>
                    <a:pt x="5727" y="19972"/>
                  </a:cubicBezTo>
                  <a:cubicBezTo>
                    <a:pt x="5711" y="20034"/>
                    <a:pt x="5711" y="20097"/>
                    <a:pt x="5711" y="20160"/>
                  </a:cubicBezTo>
                  <a:cubicBezTo>
                    <a:pt x="4990" y="19862"/>
                    <a:pt x="4128" y="19799"/>
                    <a:pt x="3360" y="19627"/>
                  </a:cubicBezTo>
                  <a:cubicBezTo>
                    <a:pt x="2482" y="19423"/>
                    <a:pt x="1620" y="19204"/>
                    <a:pt x="742" y="19047"/>
                  </a:cubicBezTo>
                  <a:cubicBezTo>
                    <a:pt x="1463" y="15975"/>
                    <a:pt x="1557" y="12746"/>
                    <a:pt x="1792" y="9580"/>
                  </a:cubicBezTo>
                  <a:cubicBezTo>
                    <a:pt x="2027" y="6633"/>
                    <a:pt x="2247" y="3670"/>
                    <a:pt x="2341" y="708"/>
                  </a:cubicBezTo>
                  <a:close/>
                  <a:moveTo>
                    <a:pt x="7059" y="17621"/>
                  </a:moveTo>
                  <a:cubicBezTo>
                    <a:pt x="7419" y="18216"/>
                    <a:pt x="7811" y="18827"/>
                    <a:pt x="8282" y="19376"/>
                  </a:cubicBezTo>
                  <a:cubicBezTo>
                    <a:pt x="8203" y="19674"/>
                    <a:pt x="8109" y="19956"/>
                    <a:pt x="8046" y="20254"/>
                  </a:cubicBezTo>
                  <a:cubicBezTo>
                    <a:pt x="7811" y="20019"/>
                    <a:pt x="7592" y="19784"/>
                    <a:pt x="7388" y="19548"/>
                  </a:cubicBezTo>
                  <a:cubicBezTo>
                    <a:pt x="7169" y="19282"/>
                    <a:pt x="6949" y="19031"/>
                    <a:pt x="6761" y="18765"/>
                  </a:cubicBezTo>
                  <a:cubicBezTo>
                    <a:pt x="6871" y="18389"/>
                    <a:pt x="6965" y="17997"/>
                    <a:pt x="7059" y="17621"/>
                  </a:cubicBezTo>
                  <a:close/>
                  <a:moveTo>
                    <a:pt x="601" y="19392"/>
                  </a:moveTo>
                  <a:cubicBezTo>
                    <a:pt x="1024" y="19580"/>
                    <a:pt x="1432" y="19721"/>
                    <a:pt x="1855" y="19862"/>
                  </a:cubicBezTo>
                  <a:cubicBezTo>
                    <a:pt x="2074" y="20175"/>
                    <a:pt x="2310" y="20473"/>
                    <a:pt x="2592" y="20755"/>
                  </a:cubicBezTo>
                  <a:cubicBezTo>
                    <a:pt x="2843" y="21022"/>
                    <a:pt x="3125" y="21351"/>
                    <a:pt x="3469" y="21570"/>
                  </a:cubicBezTo>
                  <a:cubicBezTo>
                    <a:pt x="3046" y="21508"/>
                    <a:pt x="2639" y="21461"/>
                    <a:pt x="2231" y="21382"/>
                  </a:cubicBezTo>
                  <a:cubicBezTo>
                    <a:pt x="2090" y="21053"/>
                    <a:pt x="1714" y="20708"/>
                    <a:pt x="1495" y="20426"/>
                  </a:cubicBezTo>
                  <a:cubicBezTo>
                    <a:pt x="1212" y="20081"/>
                    <a:pt x="915" y="19737"/>
                    <a:pt x="601" y="19392"/>
                  </a:cubicBezTo>
                  <a:close/>
                  <a:moveTo>
                    <a:pt x="2247" y="19972"/>
                  </a:moveTo>
                  <a:lnTo>
                    <a:pt x="2247" y="19972"/>
                  </a:lnTo>
                  <a:cubicBezTo>
                    <a:pt x="2529" y="20050"/>
                    <a:pt x="2795" y="20128"/>
                    <a:pt x="3078" y="20191"/>
                  </a:cubicBezTo>
                  <a:cubicBezTo>
                    <a:pt x="3375" y="20505"/>
                    <a:pt x="3689" y="20818"/>
                    <a:pt x="3971" y="21147"/>
                  </a:cubicBezTo>
                  <a:cubicBezTo>
                    <a:pt x="4143" y="21335"/>
                    <a:pt x="4300" y="21523"/>
                    <a:pt x="4457" y="21712"/>
                  </a:cubicBezTo>
                  <a:cubicBezTo>
                    <a:pt x="4253" y="21680"/>
                    <a:pt x="4049" y="21649"/>
                    <a:pt x="3846" y="21618"/>
                  </a:cubicBezTo>
                  <a:cubicBezTo>
                    <a:pt x="3846" y="21602"/>
                    <a:pt x="3846" y="21586"/>
                    <a:pt x="3830" y="21555"/>
                  </a:cubicBezTo>
                  <a:cubicBezTo>
                    <a:pt x="3564" y="21210"/>
                    <a:pt x="3109" y="20928"/>
                    <a:pt x="2795" y="20599"/>
                  </a:cubicBezTo>
                  <a:cubicBezTo>
                    <a:pt x="2592" y="20395"/>
                    <a:pt x="2419" y="20191"/>
                    <a:pt x="2247" y="19972"/>
                  </a:cubicBezTo>
                  <a:close/>
                  <a:moveTo>
                    <a:pt x="6683" y="19016"/>
                  </a:moveTo>
                  <a:cubicBezTo>
                    <a:pt x="7043" y="19564"/>
                    <a:pt x="7466" y="20113"/>
                    <a:pt x="7952" y="20567"/>
                  </a:cubicBezTo>
                  <a:cubicBezTo>
                    <a:pt x="7843" y="21006"/>
                    <a:pt x="7749" y="21429"/>
                    <a:pt x="7655" y="21868"/>
                  </a:cubicBezTo>
                  <a:cubicBezTo>
                    <a:pt x="7451" y="21618"/>
                    <a:pt x="7231" y="21382"/>
                    <a:pt x="7028" y="21147"/>
                  </a:cubicBezTo>
                  <a:cubicBezTo>
                    <a:pt x="6777" y="20849"/>
                    <a:pt x="6510" y="20567"/>
                    <a:pt x="6244" y="20270"/>
                  </a:cubicBezTo>
                  <a:cubicBezTo>
                    <a:pt x="6416" y="19862"/>
                    <a:pt x="6557" y="19439"/>
                    <a:pt x="6683" y="19016"/>
                  </a:cubicBezTo>
                  <a:close/>
                  <a:moveTo>
                    <a:pt x="3391" y="20270"/>
                  </a:moveTo>
                  <a:cubicBezTo>
                    <a:pt x="3877" y="20379"/>
                    <a:pt x="4394" y="20505"/>
                    <a:pt x="4896" y="20567"/>
                  </a:cubicBezTo>
                  <a:cubicBezTo>
                    <a:pt x="5162" y="20881"/>
                    <a:pt x="5429" y="21179"/>
                    <a:pt x="5695" y="21492"/>
                  </a:cubicBezTo>
                  <a:cubicBezTo>
                    <a:pt x="5836" y="21665"/>
                    <a:pt x="5977" y="21837"/>
                    <a:pt x="6134" y="22009"/>
                  </a:cubicBezTo>
                  <a:cubicBezTo>
                    <a:pt x="5742" y="21931"/>
                    <a:pt x="5335" y="21853"/>
                    <a:pt x="4927" y="21790"/>
                  </a:cubicBezTo>
                  <a:cubicBezTo>
                    <a:pt x="4676" y="21492"/>
                    <a:pt x="4363" y="21194"/>
                    <a:pt x="4081" y="20928"/>
                  </a:cubicBezTo>
                  <a:cubicBezTo>
                    <a:pt x="3861" y="20693"/>
                    <a:pt x="3626" y="20489"/>
                    <a:pt x="3391" y="20270"/>
                  </a:cubicBezTo>
                  <a:close/>
                  <a:moveTo>
                    <a:pt x="6150" y="20489"/>
                  </a:moveTo>
                  <a:cubicBezTo>
                    <a:pt x="6354" y="20740"/>
                    <a:pt x="6573" y="20991"/>
                    <a:pt x="6792" y="21241"/>
                  </a:cubicBezTo>
                  <a:cubicBezTo>
                    <a:pt x="7043" y="21570"/>
                    <a:pt x="7278" y="21931"/>
                    <a:pt x="7560" y="22260"/>
                  </a:cubicBezTo>
                  <a:cubicBezTo>
                    <a:pt x="7545" y="22339"/>
                    <a:pt x="7529" y="22401"/>
                    <a:pt x="7513" y="22480"/>
                  </a:cubicBezTo>
                  <a:cubicBezTo>
                    <a:pt x="7482" y="22417"/>
                    <a:pt x="7419" y="22339"/>
                    <a:pt x="7294" y="22307"/>
                  </a:cubicBezTo>
                  <a:cubicBezTo>
                    <a:pt x="7106" y="22244"/>
                    <a:pt x="6918" y="22197"/>
                    <a:pt x="6730" y="22150"/>
                  </a:cubicBezTo>
                  <a:cubicBezTo>
                    <a:pt x="6479" y="21853"/>
                    <a:pt x="6197" y="21570"/>
                    <a:pt x="5930" y="21304"/>
                  </a:cubicBezTo>
                  <a:cubicBezTo>
                    <a:pt x="5711" y="21069"/>
                    <a:pt x="5491" y="20834"/>
                    <a:pt x="5272" y="20599"/>
                  </a:cubicBezTo>
                  <a:cubicBezTo>
                    <a:pt x="5429" y="20599"/>
                    <a:pt x="5570" y="20599"/>
                    <a:pt x="5727" y="20583"/>
                  </a:cubicBezTo>
                  <a:cubicBezTo>
                    <a:pt x="5774" y="20567"/>
                    <a:pt x="5805" y="20552"/>
                    <a:pt x="5836" y="20536"/>
                  </a:cubicBezTo>
                  <a:cubicBezTo>
                    <a:pt x="5873" y="20546"/>
                    <a:pt x="5911" y="20552"/>
                    <a:pt x="5949" y="20552"/>
                  </a:cubicBezTo>
                  <a:cubicBezTo>
                    <a:pt x="6024" y="20552"/>
                    <a:pt x="6098" y="20531"/>
                    <a:pt x="6150" y="20489"/>
                  </a:cubicBezTo>
                  <a:close/>
                  <a:moveTo>
                    <a:pt x="2031" y="0"/>
                  </a:moveTo>
                  <a:cubicBezTo>
                    <a:pt x="1865" y="0"/>
                    <a:pt x="1773" y="61"/>
                    <a:pt x="1745" y="159"/>
                  </a:cubicBezTo>
                  <a:cubicBezTo>
                    <a:pt x="1604" y="175"/>
                    <a:pt x="1479" y="253"/>
                    <a:pt x="1463" y="379"/>
                  </a:cubicBezTo>
                  <a:cubicBezTo>
                    <a:pt x="1259" y="3623"/>
                    <a:pt x="1118" y="6852"/>
                    <a:pt x="883" y="10081"/>
                  </a:cubicBezTo>
                  <a:cubicBezTo>
                    <a:pt x="664" y="13075"/>
                    <a:pt x="209" y="16053"/>
                    <a:pt x="288" y="19094"/>
                  </a:cubicBezTo>
                  <a:cubicBezTo>
                    <a:pt x="264" y="19089"/>
                    <a:pt x="239" y="19086"/>
                    <a:pt x="216" y="19086"/>
                  </a:cubicBezTo>
                  <a:cubicBezTo>
                    <a:pt x="100" y="19086"/>
                    <a:pt x="0" y="19149"/>
                    <a:pt x="52" y="19266"/>
                  </a:cubicBezTo>
                  <a:cubicBezTo>
                    <a:pt x="288" y="19721"/>
                    <a:pt x="538" y="20175"/>
                    <a:pt x="852" y="20614"/>
                  </a:cubicBezTo>
                  <a:cubicBezTo>
                    <a:pt x="1040" y="20881"/>
                    <a:pt x="1259" y="21288"/>
                    <a:pt x="1573" y="21539"/>
                  </a:cubicBezTo>
                  <a:cubicBezTo>
                    <a:pt x="1589" y="21602"/>
                    <a:pt x="1651" y="21665"/>
                    <a:pt x="1761" y="21696"/>
                  </a:cubicBezTo>
                  <a:cubicBezTo>
                    <a:pt x="1792" y="21712"/>
                    <a:pt x="1824" y="21727"/>
                    <a:pt x="1871" y="21743"/>
                  </a:cubicBezTo>
                  <a:cubicBezTo>
                    <a:pt x="1871" y="21743"/>
                    <a:pt x="1886" y="21743"/>
                    <a:pt x="1902" y="21759"/>
                  </a:cubicBezTo>
                  <a:cubicBezTo>
                    <a:pt x="1918" y="21759"/>
                    <a:pt x="1949" y="21759"/>
                    <a:pt x="1980" y="21774"/>
                  </a:cubicBezTo>
                  <a:cubicBezTo>
                    <a:pt x="3539" y="22249"/>
                    <a:pt x="5380" y="22767"/>
                    <a:pt x="6995" y="22767"/>
                  </a:cubicBezTo>
                  <a:cubicBezTo>
                    <a:pt x="7085" y="22767"/>
                    <a:pt x="7174" y="22765"/>
                    <a:pt x="7263" y="22762"/>
                  </a:cubicBezTo>
                  <a:cubicBezTo>
                    <a:pt x="7404" y="22746"/>
                    <a:pt x="7482" y="22683"/>
                    <a:pt x="7513" y="22621"/>
                  </a:cubicBezTo>
                  <a:cubicBezTo>
                    <a:pt x="7552" y="22699"/>
                    <a:pt x="7664" y="22759"/>
                    <a:pt x="7762" y="22759"/>
                  </a:cubicBezTo>
                  <a:cubicBezTo>
                    <a:pt x="7822" y="22759"/>
                    <a:pt x="7876" y="22737"/>
                    <a:pt x="7905" y="22683"/>
                  </a:cubicBezTo>
                  <a:cubicBezTo>
                    <a:pt x="7921" y="22636"/>
                    <a:pt x="7937" y="22605"/>
                    <a:pt x="7952" y="22574"/>
                  </a:cubicBezTo>
                  <a:cubicBezTo>
                    <a:pt x="8015" y="22558"/>
                    <a:pt x="8062" y="22511"/>
                    <a:pt x="8031" y="22464"/>
                  </a:cubicBezTo>
                  <a:cubicBezTo>
                    <a:pt x="8031" y="22448"/>
                    <a:pt x="8015" y="22433"/>
                    <a:pt x="8015" y="22417"/>
                  </a:cubicBezTo>
                  <a:cubicBezTo>
                    <a:pt x="9285" y="19658"/>
                    <a:pt x="10053" y="16696"/>
                    <a:pt x="10727" y="13749"/>
                  </a:cubicBezTo>
                  <a:cubicBezTo>
                    <a:pt x="11275" y="11335"/>
                    <a:pt x="12012" y="8906"/>
                    <a:pt x="12498" y="6460"/>
                  </a:cubicBezTo>
                  <a:cubicBezTo>
                    <a:pt x="12505" y="6461"/>
                    <a:pt x="12512" y="6462"/>
                    <a:pt x="12519" y="6462"/>
                  </a:cubicBezTo>
                  <a:cubicBezTo>
                    <a:pt x="12621" y="6462"/>
                    <a:pt x="12713" y="6359"/>
                    <a:pt x="12655" y="6257"/>
                  </a:cubicBezTo>
                  <a:cubicBezTo>
                    <a:pt x="12623" y="6225"/>
                    <a:pt x="12592" y="6178"/>
                    <a:pt x="12561" y="6131"/>
                  </a:cubicBezTo>
                  <a:cubicBezTo>
                    <a:pt x="12655" y="5598"/>
                    <a:pt x="12749" y="5065"/>
                    <a:pt x="12811" y="4532"/>
                  </a:cubicBezTo>
                  <a:cubicBezTo>
                    <a:pt x="13031" y="4470"/>
                    <a:pt x="13125" y="4235"/>
                    <a:pt x="12890" y="4031"/>
                  </a:cubicBezTo>
                  <a:cubicBezTo>
                    <a:pt x="12890" y="4015"/>
                    <a:pt x="12890" y="3984"/>
                    <a:pt x="12890" y="3953"/>
                  </a:cubicBezTo>
                  <a:cubicBezTo>
                    <a:pt x="12913" y="3767"/>
                    <a:pt x="12704" y="3633"/>
                    <a:pt x="12518" y="3633"/>
                  </a:cubicBezTo>
                  <a:cubicBezTo>
                    <a:pt x="12453" y="3633"/>
                    <a:pt x="12390" y="3649"/>
                    <a:pt x="12341" y="3686"/>
                  </a:cubicBezTo>
                  <a:cubicBezTo>
                    <a:pt x="11855" y="3373"/>
                    <a:pt x="11369" y="3043"/>
                    <a:pt x="10930" y="2699"/>
                  </a:cubicBezTo>
                  <a:cubicBezTo>
                    <a:pt x="10476" y="2354"/>
                    <a:pt x="10053" y="1899"/>
                    <a:pt x="9535" y="1633"/>
                  </a:cubicBezTo>
                  <a:cubicBezTo>
                    <a:pt x="9504" y="1617"/>
                    <a:pt x="9488" y="1601"/>
                    <a:pt x="9473" y="1586"/>
                  </a:cubicBezTo>
                  <a:cubicBezTo>
                    <a:pt x="8407" y="1037"/>
                    <a:pt x="7012" y="896"/>
                    <a:pt x="5821" y="661"/>
                  </a:cubicBezTo>
                  <a:cubicBezTo>
                    <a:pt x="4582" y="410"/>
                    <a:pt x="3344" y="112"/>
                    <a:pt x="2090" y="3"/>
                  </a:cubicBezTo>
                  <a:cubicBezTo>
                    <a:pt x="2069" y="1"/>
                    <a:pt x="2050" y="0"/>
                    <a:pt x="2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33"/>
          <p:cNvSpPr/>
          <p:nvPr/>
        </p:nvSpPr>
        <p:spPr>
          <a:xfrm rot="-1036824">
            <a:off x="2234865" y="554957"/>
            <a:ext cx="932333" cy="512408"/>
          </a:xfrm>
          <a:custGeom>
            <a:avLst/>
            <a:gdLst/>
            <a:ahLst/>
            <a:cxnLst/>
            <a:rect l="l" t="t" r="r" b="b"/>
            <a:pathLst>
              <a:path w="17773" h="9768" extrusionOk="0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3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960" name="Google Shape;960;p33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avLst/>
              <a:gdLst/>
              <a:ahLst/>
              <a:cxnLst/>
              <a:rect l="l" t="t" r="r" b="b"/>
              <a:pathLst>
                <a:path w="15749" h="9375" extrusionOk="0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avLst/>
              <a:gdLst/>
              <a:ahLst/>
              <a:cxnLst/>
              <a:rect l="l" t="t" r="r" b="b"/>
              <a:pathLst>
                <a:path w="14531" h="16695" extrusionOk="0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avLst/>
              <a:gdLst/>
              <a:ahLst/>
              <a:cxnLst/>
              <a:rect l="l" t="t" r="r" b="b"/>
              <a:pathLst>
                <a:path w="2831" h="2335" extrusionOk="0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avLst/>
              <a:gdLst/>
              <a:ahLst/>
              <a:cxnLst/>
              <a:rect l="l" t="t" r="r" b="b"/>
              <a:pathLst>
                <a:path w="3282" h="3300" extrusionOk="0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avLst/>
              <a:gdLst/>
              <a:ahLst/>
              <a:cxnLst/>
              <a:rect l="l" t="t" r="r" b="b"/>
              <a:pathLst>
                <a:path w="5608" h="1783" extrusionOk="0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avLst/>
              <a:gdLst/>
              <a:ahLst/>
              <a:cxnLst/>
              <a:rect l="l" t="t" r="r" b="b"/>
              <a:pathLst>
                <a:path w="28386" h="15802" extrusionOk="0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avLst/>
              <a:gdLst/>
              <a:ahLst/>
              <a:cxnLst/>
              <a:rect l="l" t="t" r="r" b="b"/>
              <a:pathLst>
                <a:path w="15875" h="5899" extrusionOk="0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avLst/>
              <a:gdLst/>
              <a:ahLst/>
              <a:cxnLst/>
              <a:rect l="l" t="t" r="r" b="b"/>
              <a:pathLst>
                <a:path w="28999" h="12447" extrusionOk="0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avLst/>
              <a:gdLst/>
              <a:ahLst/>
              <a:cxnLst/>
              <a:rect l="l" t="t" r="r" b="b"/>
              <a:pathLst>
                <a:path w="45260" h="22206" extrusionOk="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avLst/>
              <a:gdLst/>
              <a:ahLst/>
              <a:cxnLst/>
              <a:rect l="l" t="t" r="r" b="b"/>
              <a:pathLst>
                <a:path w="2309" h="8591" extrusionOk="0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avLst/>
              <a:gdLst/>
              <a:ahLst/>
              <a:cxnLst/>
              <a:rect l="l" t="t" r="r" b="b"/>
              <a:pathLst>
                <a:path w="840" h="2259" extrusionOk="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avLst/>
              <a:gdLst/>
              <a:ahLst/>
              <a:cxnLst/>
              <a:rect l="l" t="t" r="r" b="b"/>
              <a:pathLst>
                <a:path w="2462" h="9285" extrusionOk="0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avLst/>
              <a:gdLst/>
              <a:ahLst/>
              <a:cxnLst/>
              <a:rect l="l" t="t" r="r" b="b"/>
              <a:pathLst>
                <a:path w="4058" h="16214" extrusionOk="0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avLst/>
              <a:gdLst/>
              <a:ahLst/>
              <a:cxnLst/>
              <a:rect l="l" t="t" r="r" b="b"/>
              <a:pathLst>
                <a:path w="974" h="2835" extrusionOk="0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avLst/>
              <a:gdLst/>
              <a:ahLst/>
              <a:cxnLst/>
              <a:rect l="l" t="t" r="r" b="b"/>
              <a:pathLst>
                <a:path w="1146" h="3540" extrusionOk="0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4571995" y="4282572"/>
            <a:ext cx="2433812" cy="320922"/>
            <a:chOff x="1394800" y="3522000"/>
            <a:chExt cx="1048650" cy="138275"/>
          </a:xfrm>
        </p:grpSpPr>
        <p:sp>
          <p:nvSpPr>
            <p:cNvPr id="976" name="Google Shape;976;p33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nline Notebook by Slidesgo">
  <a:themeElements>
    <a:clrScheme name="Simple Light">
      <a:dk1>
        <a:srgbClr val="C94284"/>
      </a:dk1>
      <a:lt1>
        <a:srgbClr val="FFFFFF"/>
      </a:lt1>
      <a:dk2>
        <a:srgbClr val="000000"/>
      </a:dk2>
      <a:lt2>
        <a:srgbClr val="EEEEEE"/>
      </a:lt2>
      <a:accent1>
        <a:srgbClr val="FF99CF"/>
      </a:accent1>
      <a:accent2>
        <a:srgbClr val="EACAFF"/>
      </a:accent2>
      <a:accent3>
        <a:srgbClr val="FFBBAA"/>
      </a:accent3>
      <a:accent4>
        <a:srgbClr val="E881BF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570</Words>
  <Application>Microsoft Office PowerPoint</Application>
  <PresentationFormat>Presentación en pantalla (16:9)</PresentationFormat>
  <Paragraphs>40</Paragraphs>
  <Slides>17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Muli</vt:lpstr>
      <vt:lpstr>Itim</vt:lpstr>
      <vt:lpstr>Arial</vt:lpstr>
      <vt:lpstr>Online Notebook by Slidesgo</vt:lpstr>
      <vt:lpstr>Analizar Tráfico sospechoso</vt:lpstr>
      <vt:lpstr>Identificar vulnerabilidades en los procesos de resolución de TCP / IP</vt:lpstr>
      <vt:lpstr>Describe un conjunto de guías generales de operación para permitir que un equipo pueda comunicarse en una red. TCP/IP provee conectividad de extremo a extremo especificando cómo los datos deberían ser formateados, direccionados, transmitidos, enrutados y recibidos por el destinatario.</vt:lpstr>
      <vt:lpstr>Vulnerabilidades de resolución de puertos</vt:lpstr>
      <vt:lpstr>Presentación de PowerPoint</vt:lpstr>
      <vt:lpstr>Presentación de PowerPoint</vt:lpstr>
      <vt:lpstr>Vulnerabilidades del proceso de resolución de nombres</vt:lpstr>
      <vt:lpstr>Vulnerabilidades de resolución de direcciones MAC</vt:lpstr>
      <vt:lpstr>Presentación de PowerPoint</vt:lpstr>
      <vt:lpstr>Vulnerabilidades de resolución de ruta</vt:lpstr>
      <vt:lpstr>Identificar el tráfico inaceptable</vt:lpstr>
      <vt:lpstr>Presentación de PowerPoint</vt:lpstr>
      <vt:lpstr>El siguiente filtro se puede utilizar solo o como una regla de coloración para detectar estos paquetes con formato incorrecto.</vt:lpstr>
      <vt:lpstr>Este filtro consta de tres secciones para identificar estos paquetes maliciosos:</vt:lpstr>
      <vt:lpstr>Identificar direcciones de destino no válidas o “Dark"</vt:lpstr>
      <vt:lpstr>Dados los numerosos procesos de resolución para direcciones de host y hardware, se considera inusual ver tráfico destinado a direcciones no asignadas.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Analizar Tráfico sospechoso</dc:title>
  <dc:creator>Geraldy Moen</dc:creator>
  <cp:lastModifiedBy>Geraldy Moen</cp:lastModifiedBy>
  <cp:revision>20</cp:revision>
  <dcterms:modified xsi:type="dcterms:W3CDTF">2020-11-30T01:40:54Z</dcterms:modified>
</cp:coreProperties>
</file>