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65" r:id="rId2"/>
    <p:sldId id="256" r:id="rId3"/>
    <p:sldId id="257" r:id="rId4"/>
    <p:sldId id="258"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1"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B7335B66-AB0D-4E65-A3CF-EDBF81209E93}" type="datetimeFigureOut">
              <a:rPr lang="es-CO" smtClean="0"/>
              <a:t>7/03/2025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AA848EE-801A-451C-9611-848B75F699F3}" type="slidenum">
              <a:rPr lang="es-CO" smtClean="0"/>
              <a:t>‹Nº›</a:t>
            </a:fld>
            <a:endParaRPr lang="es-CO"/>
          </a:p>
        </p:txBody>
      </p:sp>
    </p:spTree>
    <p:extLst>
      <p:ext uri="{BB962C8B-B14F-4D97-AF65-F5344CB8AC3E}">
        <p14:creationId xmlns:p14="http://schemas.microsoft.com/office/powerpoint/2010/main" val="1206550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7335B66-AB0D-4E65-A3CF-EDBF81209E93}" type="datetimeFigureOut">
              <a:rPr lang="es-CO" smtClean="0"/>
              <a:t>7/03/2025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AA848EE-801A-451C-9611-848B75F699F3}" type="slidenum">
              <a:rPr lang="es-CO" smtClean="0"/>
              <a:t>‹Nº›</a:t>
            </a:fld>
            <a:endParaRPr lang="es-CO"/>
          </a:p>
        </p:txBody>
      </p:sp>
    </p:spTree>
    <p:extLst>
      <p:ext uri="{BB962C8B-B14F-4D97-AF65-F5344CB8AC3E}">
        <p14:creationId xmlns:p14="http://schemas.microsoft.com/office/powerpoint/2010/main" val="3810969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7335B66-AB0D-4E65-A3CF-EDBF81209E93}" type="datetimeFigureOut">
              <a:rPr lang="es-CO" smtClean="0"/>
              <a:t>7/03/2025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AA848EE-801A-451C-9611-848B75F699F3}" type="slidenum">
              <a:rPr lang="es-CO" smtClean="0"/>
              <a:t>‹Nº›</a:t>
            </a:fld>
            <a:endParaRPr lang="es-CO"/>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909742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7335B66-AB0D-4E65-A3CF-EDBF81209E93}" type="datetimeFigureOut">
              <a:rPr lang="es-CO" smtClean="0"/>
              <a:t>7/03/2025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AA848EE-801A-451C-9611-848B75F699F3}" type="slidenum">
              <a:rPr lang="es-CO" smtClean="0"/>
              <a:t>‹Nº›</a:t>
            </a:fld>
            <a:endParaRPr lang="es-CO"/>
          </a:p>
        </p:txBody>
      </p:sp>
    </p:spTree>
    <p:extLst>
      <p:ext uri="{BB962C8B-B14F-4D97-AF65-F5344CB8AC3E}">
        <p14:creationId xmlns:p14="http://schemas.microsoft.com/office/powerpoint/2010/main" val="39257128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7335B66-AB0D-4E65-A3CF-EDBF81209E93}" type="datetimeFigureOut">
              <a:rPr lang="es-CO" smtClean="0"/>
              <a:t>7/03/2025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AA848EE-801A-451C-9611-848B75F699F3}" type="slidenum">
              <a:rPr lang="es-CO" smtClean="0"/>
              <a:t>‹Nº›</a:t>
            </a:fld>
            <a:endParaRPr lang="es-CO"/>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748941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7335B66-AB0D-4E65-A3CF-EDBF81209E93}" type="datetimeFigureOut">
              <a:rPr lang="es-CO" smtClean="0"/>
              <a:t>7/03/2025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AA848EE-801A-451C-9611-848B75F699F3}" type="slidenum">
              <a:rPr lang="es-CO" smtClean="0"/>
              <a:t>‹Nº›</a:t>
            </a:fld>
            <a:endParaRPr lang="es-CO"/>
          </a:p>
        </p:txBody>
      </p:sp>
    </p:spTree>
    <p:extLst>
      <p:ext uri="{BB962C8B-B14F-4D97-AF65-F5344CB8AC3E}">
        <p14:creationId xmlns:p14="http://schemas.microsoft.com/office/powerpoint/2010/main" val="8673300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7335B66-AB0D-4E65-A3CF-EDBF81209E93}" type="datetimeFigureOut">
              <a:rPr lang="es-CO" smtClean="0"/>
              <a:t>7/03/2025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AA848EE-801A-451C-9611-848B75F699F3}" type="slidenum">
              <a:rPr lang="es-CO" smtClean="0"/>
              <a:t>‹Nº›</a:t>
            </a:fld>
            <a:endParaRPr lang="es-CO"/>
          </a:p>
        </p:txBody>
      </p:sp>
    </p:spTree>
    <p:extLst>
      <p:ext uri="{BB962C8B-B14F-4D97-AF65-F5344CB8AC3E}">
        <p14:creationId xmlns:p14="http://schemas.microsoft.com/office/powerpoint/2010/main" val="33667384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7335B66-AB0D-4E65-A3CF-EDBF81209E93}" type="datetimeFigureOut">
              <a:rPr lang="es-CO" smtClean="0"/>
              <a:t>7/03/2025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AA848EE-801A-451C-9611-848B75F699F3}" type="slidenum">
              <a:rPr lang="es-CO" smtClean="0"/>
              <a:t>‹Nº›</a:t>
            </a:fld>
            <a:endParaRPr lang="es-CO"/>
          </a:p>
        </p:txBody>
      </p:sp>
    </p:spTree>
    <p:extLst>
      <p:ext uri="{BB962C8B-B14F-4D97-AF65-F5344CB8AC3E}">
        <p14:creationId xmlns:p14="http://schemas.microsoft.com/office/powerpoint/2010/main" val="1154780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7335B66-AB0D-4E65-A3CF-EDBF81209E93}" type="datetimeFigureOut">
              <a:rPr lang="es-CO" smtClean="0"/>
              <a:t>7/03/2025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AA848EE-801A-451C-9611-848B75F699F3}" type="slidenum">
              <a:rPr lang="es-CO" smtClean="0"/>
              <a:t>‹Nº›</a:t>
            </a:fld>
            <a:endParaRPr lang="es-CO"/>
          </a:p>
        </p:txBody>
      </p:sp>
    </p:spTree>
    <p:extLst>
      <p:ext uri="{BB962C8B-B14F-4D97-AF65-F5344CB8AC3E}">
        <p14:creationId xmlns:p14="http://schemas.microsoft.com/office/powerpoint/2010/main" val="3348650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7335B66-AB0D-4E65-A3CF-EDBF81209E93}" type="datetimeFigureOut">
              <a:rPr lang="es-CO" smtClean="0"/>
              <a:t>7/03/2025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AA848EE-801A-451C-9611-848B75F699F3}" type="slidenum">
              <a:rPr lang="es-CO" smtClean="0"/>
              <a:t>‹Nº›</a:t>
            </a:fld>
            <a:endParaRPr lang="es-CO"/>
          </a:p>
        </p:txBody>
      </p:sp>
    </p:spTree>
    <p:extLst>
      <p:ext uri="{BB962C8B-B14F-4D97-AF65-F5344CB8AC3E}">
        <p14:creationId xmlns:p14="http://schemas.microsoft.com/office/powerpoint/2010/main" val="799597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7335B66-AB0D-4E65-A3CF-EDBF81209E93}" type="datetimeFigureOut">
              <a:rPr lang="es-CO" smtClean="0"/>
              <a:t>7/03/2025</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0AA848EE-801A-451C-9611-848B75F699F3}" type="slidenum">
              <a:rPr lang="es-CO" smtClean="0"/>
              <a:t>‹Nº›</a:t>
            </a:fld>
            <a:endParaRPr lang="es-CO"/>
          </a:p>
        </p:txBody>
      </p:sp>
    </p:spTree>
    <p:extLst>
      <p:ext uri="{BB962C8B-B14F-4D97-AF65-F5344CB8AC3E}">
        <p14:creationId xmlns:p14="http://schemas.microsoft.com/office/powerpoint/2010/main" val="2917255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7335B66-AB0D-4E65-A3CF-EDBF81209E93}" type="datetimeFigureOut">
              <a:rPr lang="es-CO" smtClean="0"/>
              <a:t>7/03/2025</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0AA848EE-801A-451C-9611-848B75F699F3}" type="slidenum">
              <a:rPr lang="es-CO" smtClean="0"/>
              <a:t>‹Nº›</a:t>
            </a:fld>
            <a:endParaRPr lang="es-CO"/>
          </a:p>
        </p:txBody>
      </p:sp>
    </p:spTree>
    <p:extLst>
      <p:ext uri="{BB962C8B-B14F-4D97-AF65-F5344CB8AC3E}">
        <p14:creationId xmlns:p14="http://schemas.microsoft.com/office/powerpoint/2010/main" val="707725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7335B66-AB0D-4E65-A3CF-EDBF81209E93}" type="datetimeFigureOut">
              <a:rPr lang="es-CO" smtClean="0"/>
              <a:t>7/03/2025</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0AA848EE-801A-451C-9611-848B75F699F3}" type="slidenum">
              <a:rPr lang="es-CO" smtClean="0"/>
              <a:t>‹Nº›</a:t>
            </a:fld>
            <a:endParaRPr lang="es-CO"/>
          </a:p>
        </p:txBody>
      </p:sp>
    </p:spTree>
    <p:extLst>
      <p:ext uri="{BB962C8B-B14F-4D97-AF65-F5344CB8AC3E}">
        <p14:creationId xmlns:p14="http://schemas.microsoft.com/office/powerpoint/2010/main" val="3488215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335B66-AB0D-4E65-A3CF-EDBF81209E93}" type="datetimeFigureOut">
              <a:rPr lang="es-CO" smtClean="0"/>
              <a:t>7/03/2025</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0AA848EE-801A-451C-9611-848B75F699F3}" type="slidenum">
              <a:rPr lang="es-CO" smtClean="0"/>
              <a:t>‹Nº›</a:t>
            </a:fld>
            <a:endParaRPr lang="es-CO"/>
          </a:p>
        </p:txBody>
      </p:sp>
    </p:spTree>
    <p:extLst>
      <p:ext uri="{BB962C8B-B14F-4D97-AF65-F5344CB8AC3E}">
        <p14:creationId xmlns:p14="http://schemas.microsoft.com/office/powerpoint/2010/main" val="5686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B7335B66-AB0D-4E65-A3CF-EDBF81209E93}" type="datetimeFigureOut">
              <a:rPr lang="es-CO" smtClean="0"/>
              <a:t>7/03/2025</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0AA848EE-801A-451C-9611-848B75F699F3}" type="slidenum">
              <a:rPr lang="es-CO" smtClean="0"/>
              <a:t>‹Nº›</a:t>
            </a:fld>
            <a:endParaRPr lang="es-CO"/>
          </a:p>
        </p:txBody>
      </p:sp>
    </p:spTree>
    <p:extLst>
      <p:ext uri="{BB962C8B-B14F-4D97-AF65-F5344CB8AC3E}">
        <p14:creationId xmlns:p14="http://schemas.microsoft.com/office/powerpoint/2010/main" val="2136888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B7335B66-AB0D-4E65-A3CF-EDBF81209E93}" type="datetimeFigureOut">
              <a:rPr lang="es-CO" smtClean="0"/>
              <a:t>7/03/2025</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0AA848EE-801A-451C-9611-848B75F699F3}" type="slidenum">
              <a:rPr lang="es-CO" smtClean="0"/>
              <a:t>‹Nº›</a:t>
            </a:fld>
            <a:endParaRPr lang="es-CO"/>
          </a:p>
        </p:txBody>
      </p:sp>
    </p:spTree>
    <p:extLst>
      <p:ext uri="{BB962C8B-B14F-4D97-AF65-F5344CB8AC3E}">
        <p14:creationId xmlns:p14="http://schemas.microsoft.com/office/powerpoint/2010/main" val="1886202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7335B66-AB0D-4E65-A3CF-EDBF81209E93}" type="datetimeFigureOut">
              <a:rPr lang="es-CO" smtClean="0"/>
              <a:t>7/03/2025</a:t>
            </a:fld>
            <a:endParaRPr lang="es-CO"/>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AA848EE-801A-451C-9611-848B75F699F3}" type="slidenum">
              <a:rPr lang="es-CO" smtClean="0"/>
              <a:t>‹Nº›</a:t>
            </a:fld>
            <a:endParaRPr lang="es-CO"/>
          </a:p>
        </p:txBody>
      </p:sp>
    </p:spTree>
    <p:extLst>
      <p:ext uri="{BB962C8B-B14F-4D97-AF65-F5344CB8AC3E}">
        <p14:creationId xmlns:p14="http://schemas.microsoft.com/office/powerpoint/2010/main" val="3893221728"/>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788125" y="1457236"/>
            <a:ext cx="4776651" cy="1200329"/>
          </a:xfrm>
          <a:prstGeom prst="rect">
            <a:avLst/>
          </a:prstGeom>
        </p:spPr>
        <p:txBody>
          <a:bodyPr wrap="square">
            <a:spAutoFit/>
          </a:bodyPr>
          <a:lstStyle/>
          <a:p>
            <a:pPr algn="just"/>
            <a:r>
              <a:rPr lang="es-ES" b="0" i="0" dirty="0">
                <a:effectLst/>
                <a:latin typeface="Calibri" panose="020F0502020204030204" pitchFamily="34" charset="0"/>
                <a:cs typeface="Calibri" panose="020F0502020204030204" pitchFamily="34" charset="0"/>
              </a:rPr>
              <a:t>Los diagramas de paquetes son diagramas estructurales que se emplean para mostrar la organización y disposición de diversos elementos de un modelo en forma de paquetes.</a:t>
            </a:r>
            <a:endParaRPr lang="es-CO" dirty="0">
              <a:latin typeface="Calibri" panose="020F0502020204030204" pitchFamily="34" charset="0"/>
              <a:cs typeface="Calibri" panose="020F0502020204030204" pitchFamily="34" charset="0"/>
            </a:endParaRPr>
          </a:p>
        </p:txBody>
      </p:sp>
      <p:sp>
        <p:nvSpPr>
          <p:cNvPr id="3" name="Rectángulo 2"/>
          <p:cNvSpPr/>
          <p:nvPr/>
        </p:nvSpPr>
        <p:spPr>
          <a:xfrm>
            <a:off x="6113417" y="1457236"/>
            <a:ext cx="5442856" cy="2862322"/>
          </a:xfrm>
          <a:prstGeom prst="rect">
            <a:avLst/>
          </a:prstGeom>
        </p:spPr>
        <p:txBody>
          <a:bodyPr wrap="square">
            <a:spAutoFit/>
          </a:bodyPr>
          <a:lstStyle/>
          <a:p>
            <a:pPr algn="just"/>
            <a:r>
              <a:rPr lang="es-ES" b="0" i="0" dirty="0">
                <a:effectLst/>
                <a:latin typeface="Calibri" panose="020F0502020204030204" pitchFamily="34" charset="0"/>
                <a:cs typeface="Calibri" panose="020F0502020204030204" pitchFamily="34" charset="0"/>
              </a:rPr>
              <a:t>Un paquete es una agrupación de </a:t>
            </a:r>
            <a:r>
              <a:rPr lang="es-ES" b="0" i="0" u="none" strike="noStrike" dirty="0">
                <a:effectLst/>
                <a:latin typeface="Calibri" panose="020F0502020204030204" pitchFamily="34" charset="0"/>
                <a:cs typeface="Calibri" panose="020F0502020204030204" pitchFamily="34" charset="0"/>
              </a:rPr>
              <a:t>elementos UML</a:t>
            </a:r>
            <a:r>
              <a:rPr lang="es-ES" b="0" i="0" dirty="0">
                <a:effectLst/>
                <a:latin typeface="Calibri" panose="020F0502020204030204" pitchFamily="34" charset="0"/>
                <a:cs typeface="Calibri" panose="020F0502020204030204" pitchFamily="34" charset="0"/>
              </a:rPr>
              <a:t> relacionados, como diagramas, documentos, clases o, incluso, otros paquetes. Cada elemento está anidado dentro de un paquete, que se representa como una carpeta de archivos dentro del diagrama, y que luego se organiza jerárquicamente dentro del diagrama. Los diagramas de paquetes se usan con frecuencia para proporcionar una organización visual de la arquitectura en capas dentro de cualquier clasificador UML, por ejemplo, un sistema de software.</a:t>
            </a:r>
            <a:endParaRPr lang="es-CO" dirty="0">
              <a:latin typeface="Calibri" panose="020F0502020204030204" pitchFamily="34" charset="0"/>
              <a:cs typeface="Calibri" panose="020F0502020204030204" pitchFamily="34" charset="0"/>
            </a:endParaRPr>
          </a:p>
        </p:txBody>
      </p:sp>
      <p:sp>
        <p:nvSpPr>
          <p:cNvPr id="4" name="Rectángulo 3"/>
          <p:cNvSpPr/>
          <p:nvPr/>
        </p:nvSpPr>
        <p:spPr>
          <a:xfrm>
            <a:off x="788125" y="315575"/>
            <a:ext cx="7402925" cy="923330"/>
          </a:xfrm>
          <a:prstGeom prst="rect">
            <a:avLst/>
          </a:prstGeom>
          <a:noFill/>
        </p:spPr>
        <p:txBody>
          <a:bodyPr wrap="none" lIns="91440" tIns="45720" rIns="91440" bIns="45720">
            <a:spAutoFit/>
          </a:bodyPr>
          <a:lstStyle/>
          <a:p>
            <a:pPr algn="ctr"/>
            <a:r>
              <a:rPr lang="es-ES" sz="5400" dirty="0">
                <a:ln w="0"/>
                <a:effectLst>
                  <a:outerShdw blurRad="38100" dist="19050" dir="2700000" algn="tl" rotWithShape="0">
                    <a:schemeClr val="dk1">
                      <a:alpha val="40000"/>
                    </a:schemeClr>
                  </a:outerShdw>
                </a:effectLst>
              </a:rPr>
              <a:t>DIAGRAMA DE PAQUETES</a:t>
            </a:r>
            <a:endParaRPr lang="es-E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941315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iagrama de paquetes UML"/>
          <p:cNvPicPr>
            <a:picLocks noChangeAspect="1" noChangeArrowheads="1"/>
          </p:cNvPicPr>
          <p:nvPr/>
        </p:nvPicPr>
        <p:blipFill>
          <a:blip r:embed="rId2">
            <a:extLst>
              <a:ext uri="{BEBA8EAE-BF5A-486C-A8C5-ECC9F3942E4B}">
                <a14:imgProps xmlns:a14="http://schemas.microsoft.com/office/drawing/2010/main">
                  <a14:imgLayer r:embed="rId3">
                    <a14:imgEffect>
                      <a14:saturation sat="400000"/>
                    </a14:imgEffect>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979713" y="823335"/>
            <a:ext cx="7733212" cy="5593690"/>
          </a:xfrm>
          <a:prstGeom prst="rect">
            <a:avLst/>
          </a:prstGeom>
          <a:noFill/>
          <a:extLst>
            <a:ext uri="{909E8E84-426E-40DD-AFC4-6F175D3DCCD1}">
              <a14:hiddenFill xmlns:a14="http://schemas.microsoft.com/office/drawing/2010/main">
                <a:solidFill>
                  <a:srgbClr val="FFFFFF"/>
                </a:solidFill>
              </a14:hiddenFill>
            </a:ext>
          </a:extLst>
        </p:spPr>
      </p:pic>
      <p:sp>
        <p:nvSpPr>
          <p:cNvPr id="4" name="Cerrar llave 3"/>
          <p:cNvSpPr/>
          <p:nvPr/>
        </p:nvSpPr>
        <p:spPr>
          <a:xfrm>
            <a:off x="7929154" y="823335"/>
            <a:ext cx="1567543" cy="5433774"/>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s-CO"/>
          </a:p>
        </p:txBody>
      </p:sp>
      <p:sp>
        <p:nvSpPr>
          <p:cNvPr id="6" name="Rectángulo 5"/>
          <p:cNvSpPr/>
          <p:nvPr/>
        </p:nvSpPr>
        <p:spPr>
          <a:xfrm>
            <a:off x="9496697" y="2878502"/>
            <a:ext cx="2581412" cy="1323439"/>
          </a:xfrm>
          <a:prstGeom prst="rect">
            <a:avLst/>
          </a:prstGeom>
          <a:noFill/>
        </p:spPr>
        <p:txBody>
          <a:bodyPr wrap="none" lIns="91440" tIns="45720" rIns="91440" bIns="45720">
            <a:spAutoFit/>
          </a:bodyPr>
          <a:lstStyle/>
          <a:p>
            <a:pPr algn="ctr"/>
            <a:r>
              <a:rPr lang="es-ES" sz="4000" dirty="0">
                <a:ln w="0"/>
                <a:effectLst>
                  <a:outerShdw blurRad="38100" dist="19050" dir="2700000" algn="tl" rotWithShape="0">
                    <a:schemeClr val="dk1">
                      <a:alpha val="40000"/>
                    </a:schemeClr>
                  </a:outerShdw>
                </a:effectLst>
              </a:rPr>
              <a:t>Carpetas</a:t>
            </a:r>
          </a:p>
          <a:p>
            <a:pPr algn="ctr"/>
            <a:r>
              <a:rPr lang="es-ES" sz="4000" b="0" cap="none" spc="0" dirty="0">
                <a:ln w="0"/>
                <a:solidFill>
                  <a:schemeClr val="tx1"/>
                </a:solidFill>
                <a:effectLst>
                  <a:outerShdw blurRad="38100" dist="19050" dir="2700000" algn="tl" rotWithShape="0">
                    <a:schemeClr val="dk1">
                      <a:alpha val="40000"/>
                    </a:schemeClr>
                  </a:outerShdw>
                </a:effectLst>
              </a:rPr>
              <a:t>Conexiones</a:t>
            </a:r>
          </a:p>
        </p:txBody>
      </p:sp>
    </p:spTree>
    <p:extLst>
      <p:ext uri="{BB962C8B-B14F-4D97-AF65-F5344CB8AC3E}">
        <p14:creationId xmlns:p14="http://schemas.microsoft.com/office/powerpoint/2010/main" val="712109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67102" y="1586754"/>
            <a:ext cx="5908510" cy="3970318"/>
          </a:xfrm>
          <a:prstGeom prst="rect">
            <a:avLst/>
          </a:prstGeom>
          <a:noFill/>
        </p:spPr>
        <p:txBody>
          <a:bodyPr wrap="square" lIns="91440" tIns="45720" rIns="91440" bIns="45720">
            <a:spAutoFit/>
          </a:bodyPr>
          <a:lstStyle/>
          <a:p>
            <a:pPr algn="just"/>
            <a:r>
              <a:rPr lang="es-ES" dirty="0">
                <a:latin typeface="Calibri" panose="020F0502020204030204" pitchFamily="34" charset="0"/>
                <a:cs typeface="Calibri" panose="020F0502020204030204" pitchFamily="34" charset="0"/>
              </a:rPr>
              <a:t>Los diagramas de paquetes bien diseñados ofrecen numerosos beneficios para quienes buscan visualizar gráficamente su sistema o proyecto UML.</a:t>
            </a:r>
          </a:p>
          <a:p>
            <a:pPr marL="285750" indent="-285750" algn="just">
              <a:buFont typeface="Arial" panose="020B0604020202020204" pitchFamily="34" charset="0"/>
              <a:buChar char="•"/>
            </a:pPr>
            <a:r>
              <a:rPr lang="es-ES" dirty="0">
                <a:latin typeface="Calibri" panose="020F0502020204030204" pitchFamily="34" charset="0"/>
                <a:cs typeface="Calibri" panose="020F0502020204030204" pitchFamily="34" charset="0"/>
              </a:rPr>
              <a:t>Estos diagramas proporcionan una visualización clara de la estructura jerárquica de los distintos elementos UML dentro de un sistema dado. </a:t>
            </a:r>
          </a:p>
          <a:p>
            <a:pPr marL="285750" indent="-285750" algn="just">
              <a:buFont typeface="Arial" panose="020B0604020202020204" pitchFamily="34" charset="0"/>
              <a:buChar char="•"/>
            </a:pPr>
            <a:r>
              <a:rPr lang="es-ES" dirty="0">
                <a:latin typeface="Calibri" panose="020F0502020204030204" pitchFamily="34" charset="0"/>
                <a:cs typeface="Calibri" panose="020F0502020204030204" pitchFamily="34" charset="0"/>
              </a:rPr>
              <a:t>Permiten simplificar diagramas de clases complejos en gráficos bien ordenados.</a:t>
            </a:r>
          </a:p>
          <a:p>
            <a:pPr marL="285750" indent="-285750" algn="just">
              <a:buFont typeface="Arial" panose="020B0604020202020204" pitchFamily="34" charset="0"/>
              <a:buChar char="•"/>
            </a:pPr>
            <a:r>
              <a:rPr lang="es-ES" dirty="0">
                <a:latin typeface="Calibri" panose="020F0502020204030204" pitchFamily="34" charset="0"/>
                <a:cs typeface="Calibri" panose="020F0502020204030204" pitchFamily="34" charset="0"/>
              </a:rPr>
              <a:t>Ofrecen una valiosa visibilidad de alto nivel en proyectos y sistemas a gran escala.</a:t>
            </a:r>
          </a:p>
          <a:p>
            <a:pPr marL="285750" indent="-285750" algn="just">
              <a:buFont typeface="Arial" panose="020B0604020202020204" pitchFamily="34" charset="0"/>
              <a:buChar char="•"/>
            </a:pPr>
            <a:r>
              <a:rPr lang="es-ES" dirty="0">
                <a:latin typeface="Calibri" panose="020F0502020204030204" pitchFamily="34" charset="0"/>
                <a:cs typeface="Calibri" panose="020F0502020204030204" pitchFamily="34" charset="0"/>
              </a:rPr>
              <a:t>Pueden emplearse para explicar visualmente una amplia variedad de proyectos y sistemas.</a:t>
            </a:r>
          </a:p>
          <a:p>
            <a:pPr marL="285750" indent="-285750" algn="just">
              <a:buFont typeface="Arial" panose="020B0604020202020204" pitchFamily="34" charset="0"/>
              <a:buChar char="•"/>
            </a:pPr>
            <a:r>
              <a:rPr lang="es-ES" dirty="0">
                <a:latin typeface="Calibri" panose="020F0502020204030204" pitchFamily="34" charset="0"/>
                <a:cs typeface="Calibri" panose="020F0502020204030204" pitchFamily="34" charset="0"/>
              </a:rPr>
              <a:t>Estos gráficos pueden actualizarse fácilmente a medida que los sistemas y los proyectos evolucionan.</a:t>
            </a:r>
          </a:p>
        </p:txBody>
      </p:sp>
      <p:sp>
        <p:nvSpPr>
          <p:cNvPr id="3" name="Rectángulo 2"/>
          <p:cNvSpPr/>
          <p:nvPr/>
        </p:nvSpPr>
        <p:spPr>
          <a:xfrm>
            <a:off x="2741354" y="315575"/>
            <a:ext cx="3496471" cy="923330"/>
          </a:xfrm>
          <a:prstGeom prst="rect">
            <a:avLst/>
          </a:prstGeom>
          <a:noFill/>
        </p:spPr>
        <p:txBody>
          <a:bodyPr wrap="none" lIns="91440" tIns="45720" rIns="91440" bIns="45720">
            <a:spAutoFit/>
          </a:bodyPr>
          <a:lstStyle/>
          <a:p>
            <a:pPr algn="ctr"/>
            <a:r>
              <a:rPr lang="es-ES" sz="5400" dirty="0">
                <a:ln w="0"/>
                <a:effectLst>
                  <a:outerShdw blurRad="38100" dist="19050" dir="2700000" algn="tl" rotWithShape="0">
                    <a:schemeClr val="dk1">
                      <a:alpha val="40000"/>
                    </a:schemeClr>
                  </a:outerShdw>
                </a:effectLst>
              </a:rPr>
              <a:t>BENEFICIOS</a:t>
            </a:r>
            <a:endParaRPr lang="es-ES" sz="5400" b="0" cap="none" spc="0" dirty="0">
              <a:ln w="0"/>
              <a:solidFill>
                <a:schemeClr val="tx1"/>
              </a:solidFill>
              <a:effectLst>
                <a:outerShdw blurRad="38100" dist="19050" dir="2700000" algn="tl" rotWithShape="0">
                  <a:schemeClr val="dk1">
                    <a:alpha val="40000"/>
                  </a:schemeClr>
                </a:outerShdw>
              </a:effectLst>
            </a:endParaRPr>
          </a:p>
        </p:txBody>
      </p:sp>
      <p:pic>
        <p:nvPicPr>
          <p:cNvPr id="2050" name="Picture 2" descr="Cómo aumentar los beneficios de una empres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5280" y="1586754"/>
            <a:ext cx="4445665" cy="2285999"/>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p:cNvPicPr>
            <a:picLocks noChangeAspect="1"/>
          </p:cNvPicPr>
          <p:nvPr/>
        </p:nvPicPr>
        <p:blipFill>
          <a:blip r:embed="rId3"/>
          <a:stretch>
            <a:fillRect/>
          </a:stretch>
        </p:blipFill>
        <p:spPr>
          <a:xfrm>
            <a:off x="6855279" y="3872753"/>
            <a:ext cx="4445665" cy="1836644"/>
          </a:xfrm>
          <a:prstGeom prst="rect">
            <a:avLst/>
          </a:prstGeom>
        </p:spPr>
      </p:pic>
    </p:spTree>
    <p:extLst>
      <p:ext uri="{BB962C8B-B14F-4D97-AF65-F5344CB8AC3E}">
        <p14:creationId xmlns:p14="http://schemas.microsoft.com/office/powerpoint/2010/main" val="3294415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298158" y="1585655"/>
            <a:ext cx="8937813" cy="4801698"/>
          </a:xfrm>
          <a:prstGeom prst="rect">
            <a:avLst/>
          </a:prstGeom>
        </p:spPr>
      </p:pic>
      <p:sp>
        <p:nvSpPr>
          <p:cNvPr id="3" name="Rectángulo 2"/>
          <p:cNvSpPr/>
          <p:nvPr/>
        </p:nvSpPr>
        <p:spPr>
          <a:xfrm>
            <a:off x="1598328" y="255553"/>
            <a:ext cx="8337475" cy="923330"/>
          </a:xfrm>
          <a:prstGeom prst="rect">
            <a:avLst/>
          </a:prstGeom>
          <a:noFill/>
        </p:spPr>
        <p:txBody>
          <a:bodyPr wrap="none" lIns="91440" tIns="45720" rIns="91440" bIns="45720">
            <a:spAutoFit/>
          </a:bodyPr>
          <a:lstStyle/>
          <a:p>
            <a:pPr algn="ctr"/>
            <a:r>
              <a:rPr lang="es-ES" sz="5400" dirty="0">
                <a:ln w="0"/>
                <a:effectLst>
                  <a:outerShdw blurRad="38100" dist="19050" dir="2700000" algn="tl" rotWithShape="0">
                    <a:schemeClr val="dk1">
                      <a:alpha val="40000"/>
                    </a:schemeClr>
                  </a:outerShdw>
                </a:effectLst>
              </a:rPr>
              <a:t>COMPONENTES PRINCIPALES</a:t>
            </a:r>
            <a:endParaRPr lang="es-E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55672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495313" y="1491088"/>
            <a:ext cx="5056094" cy="4524315"/>
          </a:xfrm>
          <a:prstGeom prst="rect">
            <a:avLst/>
          </a:prstGeom>
        </p:spPr>
        <p:txBody>
          <a:bodyPr wrap="square">
            <a:spAutoFit/>
          </a:bodyPr>
          <a:lstStyle/>
          <a:p>
            <a:pPr algn="just">
              <a:buFont typeface="Arial" panose="020B0604020202020204" pitchFamily="34" charset="0"/>
              <a:buChar char="•"/>
            </a:pPr>
            <a:r>
              <a:rPr lang="es-ES" b="0" i="0" dirty="0">
                <a:effectLst/>
                <a:latin typeface="Calibri" panose="020F0502020204030204" pitchFamily="34" charset="0"/>
                <a:cs typeface="Calibri" panose="020F0502020204030204" pitchFamily="34" charset="0"/>
              </a:rPr>
              <a:t>Importación de elemento: Relación dirigida entre un espacio de nombres de importación y un elemento empaquetable importado. Se emplea para importar ciertos elementos sin recurrir a una importación de paquete y sin publicarlo dentro del espacio de nombres. </a:t>
            </a:r>
          </a:p>
          <a:p>
            <a:pPr algn="just">
              <a:buFont typeface="Arial" panose="020B0604020202020204" pitchFamily="34" charset="0"/>
              <a:buChar char="•"/>
            </a:pPr>
            <a:r>
              <a:rPr lang="es-ES" b="0" i="0" dirty="0">
                <a:effectLst/>
                <a:latin typeface="Calibri" panose="020F0502020204030204" pitchFamily="34" charset="0"/>
                <a:cs typeface="Calibri" panose="020F0502020204030204" pitchFamily="34" charset="0"/>
              </a:rPr>
              <a:t>Importación de paquete: Relación dirigida entre el espacio de nombres de importación y un paquete importado. Este tipo de relación dirigida añade los nombres de los integrantes del paquete importado en su propio espacio de nombres</a:t>
            </a:r>
          </a:p>
          <a:p>
            <a:pPr algn="just">
              <a:buFont typeface="Arial" panose="020B0604020202020204" pitchFamily="34" charset="0"/>
              <a:buChar char="•"/>
            </a:pPr>
            <a:r>
              <a:rPr lang="es-ES" b="0" i="0" dirty="0">
                <a:effectLst/>
                <a:latin typeface="Calibri" panose="020F0502020204030204" pitchFamily="34" charset="0"/>
                <a:cs typeface="Calibri" panose="020F0502020204030204" pitchFamily="34" charset="0"/>
              </a:rPr>
              <a:t>Fusión de paquetes: Relación dirigida en la que los contenidos de un paquete se extienden según los contenidos de otro paquete. En esencia, el contenido de dos paquetes se combinan para producir un nuevo paquete.</a:t>
            </a:r>
          </a:p>
        </p:txBody>
      </p:sp>
      <p:sp>
        <p:nvSpPr>
          <p:cNvPr id="3" name="Rectángulo 2"/>
          <p:cNvSpPr/>
          <p:nvPr/>
        </p:nvSpPr>
        <p:spPr>
          <a:xfrm>
            <a:off x="519953" y="436830"/>
            <a:ext cx="5531224" cy="4801314"/>
          </a:xfrm>
          <a:prstGeom prst="rect">
            <a:avLst/>
          </a:prstGeom>
        </p:spPr>
        <p:txBody>
          <a:bodyPr wrap="square">
            <a:spAutoFit/>
          </a:bodyPr>
          <a:lstStyle/>
          <a:p>
            <a:pPr algn="just">
              <a:buFont typeface="Arial" panose="020B0604020202020204" pitchFamily="34" charset="0"/>
              <a:buChar char="•"/>
            </a:pPr>
            <a:r>
              <a:rPr lang="es-ES" b="0" i="0" dirty="0">
                <a:effectLst/>
                <a:latin typeface="Calibri" panose="020F0502020204030204" pitchFamily="34" charset="0"/>
                <a:cs typeface="Calibri" panose="020F0502020204030204" pitchFamily="34" charset="0"/>
              </a:rPr>
              <a:t>Paquete: Un espacio de nombres empleado para agrupar los elementos relacionados lógicamente dentro de un sistema. Cada elemento contenido dentro del paquete debe ser un elemento empaquetable y tener un nombre único.</a:t>
            </a:r>
          </a:p>
          <a:p>
            <a:pPr algn="just">
              <a:buFont typeface="Arial" panose="020B0604020202020204" pitchFamily="34" charset="0"/>
              <a:buChar char="•"/>
            </a:pPr>
            <a:r>
              <a:rPr lang="es-ES" b="0" i="0" dirty="0">
                <a:effectLst/>
                <a:latin typeface="Calibri" panose="020F0502020204030204" pitchFamily="34" charset="0"/>
                <a:cs typeface="Calibri" panose="020F0502020204030204" pitchFamily="34" charset="0"/>
              </a:rPr>
              <a:t>Elemento empaquetable: Un elemento nombrado, posiblemente de propiedad directa de un paquete. Pueden incluir eventos, componentes, casos de uso y los propios paquetes. Los elementos empaquetables también pueden representarse como un rectángulo dentro de un paquete, rotulados con el nombre correspondiente.</a:t>
            </a:r>
          </a:p>
          <a:p>
            <a:pPr algn="just">
              <a:buFont typeface="Arial" panose="020B0604020202020204" pitchFamily="34" charset="0"/>
              <a:buChar char="•"/>
            </a:pPr>
            <a:r>
              <a:rPr lang="es-ES" b="0" i="0" dirty="0">
                <a:effectLst/>
                <a:latin typeface="Calibri" panose="020F0502020204030204" pitchFamily="34" charset="0"/>
                <a:cs typeface="Calibri" panose="020F0502020204030204" pitchFamily="34" charset="0"/>
              </a:rPr>
              <a:t>Dependencias: Representación gráfica de cómo un elemento (o un conjunto de elementos) depende de otro o influye a otro. Las dependencias se dividen en dos grupos: dependencias de acceso y de importación. (Consulta la próxima sección para más información).</a:t>
            </a:r>
          </a:p>
        </p:txBody>
      </p:sp>
    </p:spTree>
    <p:extLst>
      <p:ext uri="{BB962C8B-B14F-4D97-AF65-F5344CB8AC3E}">
        <p14:creationId xmlns:p14="http://schemas.microsoft.com/office/powerpoint/2010/main" val="3815243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412977" y="1547677"/>
            <a:ext cx="4812166" cy="2051955"/>
          </a:xfrm>
          <a:prstGeom prst="rect">
            <a:avLst/>
          </a:prstGeom>
        </p:spPr>
      </p:pic>
      <p:pic>
        <p:nvPicPr>
          <p:cNvPr id="3" name="Imagen 2"/>
          <p:cNvPicPr>
            <a:picLocks noChangeAspect="1"/>
          </p:cNvPicPr>
          <p:nvPr/>
        </p:nvPicPr>
        <p:blipFill>
          <a:blip r:embed="rId3"/>
          <a:stretch>
            <a:fillRect/>
          </a:stretch>
        </p:blipFill>
        <p:spPr>
          <a:xfrm>
            <a:off x="412977" y="4331152"/>
            <a:ext cx="4637314" cy="2170792"/>
          </a:xfrm>
          <a:prstGeom prst="rect">
            <a:avLst/>
          </a:prstGeom>
        </p:spPr>
      </p:pic>
      <p:sp>
        <p:nvSpPr>
          <p:cNvPr id="4" name="Rectángulo 3"/>
          <p:cNvSpPr/>
          <p:nvPr/>
        </p:nvSpPr>
        <p:spPr>
          <a:xfrm>
            <a:off x="6309360" y="1430945"/>
            <a:ext cx="4702629" cy="3416320"/>
          </a:xfrm>
          <a:prstGeom prst="rect">
            <a:avLst/>
          </a:prstGeom>
        </p:spPr>
        <p:txBody>
          <a:bodyPr wrap="square">
            <a:spAutoFit/>
          </a:bodyPr>
          <a:lstStyle/>
          <a:p>
            <a:pPr marL="285750" indent="-285750" algn="just">
              <a:buFont typeface="Arial" panose="020B0604020202020204" pitchFamily="34" charset="0"/>
              <a:buChar char="•"/>
            </a:pPr>
            <a:r>
              <a:rPr lang="es-ES" b="0" i="0" dirty="0">
                <a:effectLst/>
                <a:latin typeface="Calibri  "/>
              </a:rPr>
              <a:t>Uso: Ocurre cuando un elemento nombrado necesita otro elemento para su plena definición e implementación. Ejemplo: cliente y proveedor.</a:t>
            </a:r>
          </a:p>
          <a:p>
            <a:pPr marL="285750" indent="-285750" algn="just">
              <a:buFont typeface="Arial" panose="020B0604020202020204" pitchFamily="34" charset="0"/>
              <a:buChar char="•"/>
            </a:pPr>
            <a:r>
              <a:rPr lang="es-ES" b="0" i="0" dirty="0">
                <a:effectLst/>
                <a:latin typeface="Calibri  "/>
              </a:rPr>
              <a:t>Abstracción: Relaciona dos elementos que representan el mismo concepto en distintos niveles de abstracción dentro del sistema (por lo general, una relación entre cliente y proveedor).</a:t>
            </a:r>
          </a:p>
          <a:p>
            <a:pPr marL="285750" indent="-285750" algn="just">
              <a:buFont typeface="Arial" panose="020B0604020202020204" pitchFamily="34" charset="0"/>
              <a:buChar char="•"/>
            </a:pPr>
            <a:r>
              <a:rPr lang="es-ES" b="0" i="0" dirty="0">
                <a:effectLst/>
                <a:latin typeface="Calibri  "/>
              </a:rPr>
              <a:t>Implementación: Muestra la implementación de un artefacto para un objetivo de implementación.</a:t>
            </a:r>
          </a:p>
        </p:txBody>
      </p:sp>
    </p:spTree>
    <p:extLst>
      <p:ext uri="{BB962C8B-B14F-4D97-AF65-F5344CB8AC3E}">
        <p14:creationId xmlns:p14="http://schemas.microsoft.com/office/powerpoint/2010/main" val="4173737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iagrama de paquetes UM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55005"/>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TM02900688[[fn=Faceta]]</Template>
  <TotalTime>15</TotalTime>
  <Words>532</Words>
  <Application>Microsoft Office PowerPoint</Application>
  <PresentationFormat>Panorámica</PresentationFormat>
  <Paragraphs>22</Paragraphs>
  <Slides>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7</vt:i4>
      </vt:variant>
    </vt:vector>
  </HeadingPairs>
  <TitlesOfParts>
    <vt:vector size="13" baseType="lpstr">
      <vt:lpstr>Arial</vt:lpstr>
      <vt:lpstr>Calibri</vt:lpstr>
      <vt:lpstr>Calibri  </vt:lpstr>
      <vt:lpstr>Trebuchet MS</vt:lpstr>
      <vt:lpstr>Wingdings 3</vt:lpstr>
      <vt:lpstr>Faceta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DELL</dc:creator>
  <cp:lastModifiedBy>Geraldine Rojas Torres</cp:lastModifiedBy>
  <cp:revision>2</cp:revision>
  <dcterms:created xsi:type="dcterms:W3CDTF">2023-09-14T12:17:01Z</dcterms:created>
  <dcterms:modified xsi:type="dcterms:W3CDTF">2025-03-07T21:08:41Z</dcterms:modified>
</cp:coreProperties>
</file>