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44" r:id="rId2"/>
    <p:sldId id="602" r:id="rId3"/>
    <p:sldId id="547" r:id="rId4"/>
    <p:sldId id="548" r:id="rId5"/>
    <p:sldId id="620" r:id="rId6"/>
    <p:sldId id="621" r:id="rId7"/>
    <p:sldId id="616" r:id="rId8"/>
    <p:sldId id="617" r:id="rId9"/>
    <p:sldId id="612" r:id="rId10"/>
    <p:sldId id="618" r:id="rId11"/>
    <p:sldId id="610" r:id="rId12"/>
    <p:sldId id="559" r:id="rId13"/>
  </p:sldIdLst>
  <p:sldSz cx="12192000" cy="6858000"/>
  <p:notesSz cx="9928225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178"/>
    <a:srgbClr val="BFBF5B"/>
    <a:srgbClr val="A5A5A5"/>
    <a:srgbClr val="FFFF00"/>
    <a:srgbClr val="99CCFF"/>
    <a:srgbClr val="00B0F0"/>
    <a:srgbClr val="052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0180" autoAdjust="0"/>
  </p:normalViewPr>
  <p:slideViewPr>
    <p:cSldViewPr snapToGrid="0">
      <p:cViewPr varScale="1">
        <p:scale>
          <a:sx n="74" d="100"/>
          <a:sy n="74" d="100"/>
        </p:scale>
        <p:origin x="64" y="192"/>
      </p:cViewPr>
      <p:guideLst>
        <p:guide orient="horz" pos="2160"/>
        <p:guide pos="3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3042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07A2C-4245-4D34-90D5-682FB93F45EB}" type="datetime1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9B2F0-17F6-45AB-8C3F-90A8C38F4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915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1" y="0"/>
            <a:ext cx="4302231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2231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mtClean="0"/>
            </a:lvl1pPr>
          </a:lstStyle>
          <a:p>
            <a:pPr>
              <a:defRPr/>
            </a:pPr>
            <a:fld id="{3AC9C9BE-233F-482A-BC60-028D01E14D28}" type="datetime1">
              <a:rPr lang="zh-CN" altLang="en-US" smtClean="0"/>
              <a:t>2022/10/8</a:t>
            </a:fld>
            <a:endParaRPr lang="zh-CN" altLang="en-US" sz="1200"/>
          </a:p>
        </p:txBody>
      </p:sp>
      <p:sp>
        <p:nvSpPr>
          <p:cNvPr id="5222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697163" y="509588"/>
            <a:ext cx="453390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2229" name="备注占位符 4"/>
          <p:cNvSpPr>
            <a:spLocks noGrp="1" noRot="1" noChangeAspect="1" noChangeArrowheads="1"/>
          </p:cNvSpPr>
          <p:nvPr/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302231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6612"/>
            <a:ext cx="4302231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mtClean="0"/>
            </a:lvl1pPr>
          </a:lstStyle>
          <a:p>
            <a:pPr>
              <a:defRPr/>
            </a:pPr>
            <a:fld id="{07533531-3A03-4555-9723-B536818CF001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3729971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28975"/>
            <a:ext cx="7943850" cy="305911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447EAB9-1498-4E09-AC7E-1EE38CDF265D}" type="datetime1">
              <a:rPr lang="zh-CN" altLang="en-US" smtClean="0"/>
              <a:t>2022/10/8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7154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2022/10/8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54220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2022/10/8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4993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2022/10/8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7072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2022/10/8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4739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2022/10/8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68757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2022/10/8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2817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dirty="0" smtClean="0"/>
              <a:t>综合属性在分析树中，属性值只能通过该节点自己或者子节点的属性来计算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2022/10/8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02041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dirty="0" smtClean="0"/>
              <a:t>翻译方案中的属性，需要设计数据结构进行处理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2022/10/8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67599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2022/10/8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4220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2022/10/8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53699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2022/10/8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2015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36" tIns="45719" rIns="91436" bIns="45719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lIns="91436" tIns="45719" rIns="91436" bIns="4571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1"/>
            <a:ext cx="10363200" cy="1362076"/>
          </a:xfrm>
          <a:prstGeom prst="rect">
            <a:avLst/>
          </a:prstGeom>
        </p:spPr>
        <p:txBody>
          <a:bodyPr lIns="91436" tIns="45719" rIns="91436" bIns="45719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lIns="91436" tIns="45719" rIns="91436" bIns="45719" anchor="b"/>
          <a:lstStyle>
            <a:lvl1pPr marL="0" indent="0">
              <a:buNone/>
              <a:defRPr sz="2100"/>
            </a:lvl1pPr>
            <a:lvl2pPr marL="457200" indent="0">
              <a:buNone/>
              <a:defRPr sz="1800"/>
            </a:lvl2pPr>
            <a:lvl3pPr marL="914400" indent="0">
              <a:buNone/>
              <a:defRPr sz="15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4"/>
            <a:ext cx="5386388" cy="639762"/>
          </a:xfrm>
          <a:prstGeom prst="rect">
            <a:avLst/>
          </a:prstGeom>
        </p:spPr>
        <p:txBody>
          <a:bodyPr lIns="91436" tIns="45719" rIns="91436" bIns="45719" anchor="b"/>
          <a:lstStyle>
            <a:lvl1pPr marL="0" indent="0">
              <a:buNone/>
              <a:defRPr sz="2400" b="1"/>
            </a:lvl1pPr>
            <a:lvl2pPr marL="457200" indent="0">
              <a:buNone/>
              <a:defRPr sz="21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4"/>
            <a:ext cx="5389563" cy="639762"/>
          </a:xfrm>
          <a:prstGeom prst="rect">
            <a:avLst/>
          </a:prstGeom>
        </p:spPr>
        <p:txBody>
          <a:bodyPr lIns="91436" tIns="45719" rIns="91436" bIns="45719" anchor="b"/>
          <a:lstStyle>
            <a:lvl1pPr marL="0" indent="0">
              <a:buNone/>
              <a:defRPr sz="2400" b="1"/>
            </a:lvl1pPr>
            <a:lvl2pPr marL="457200" indent="0">
              <a:buNone/>
              <a:defRPr sz="21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4011613" cy="1162050"/>
          </a:xfrm>
          <a:prstGeom prst="rect">
            <a:avLst/>
          </a:prstGeom>
        </p:spPr>
        <p:txBody>
          <a:bodyPr lIns="91436" tIns="45719" rIns="91436" bIns="45719"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5" y="273050"/>
            <a:ext cx="6815137" cy="5853113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613" cy="4691063"/>
          </a:xfrm>
          <a:prstGeom prst="rect">
            <a:avLst/>
          </a:prstGeom>
        </p:spPr>
        <p:txBody>
          <a:bodyPr lIns="91436" tIns="45719" rIns="91436" bIns="45719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lIns="91436" tIns="45719" rIns="91436" bIns="45719"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 lIns="91436" tIns="45719" rIns="91436" bIns="45719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100"/>
            </a:lvl4pPr>
            <a:lvl5pPr marL="1828800" indent="0">
              <a:buNone/>
              <a:defRPr sz="2100"/>
            </a:lvl5pPr>
            <a:lvl6pPr marL="2286000" indent="0">
              <a:buNone/>
              <a:defRPr sz="2100"/>
            </a:lvl6pPr>
            <a:lvl7pPr marL="2743200" indent="0">
              <a:buNone/>
              <a:defRPr sz="2100"/>
            </a:lvl7pPr>
            <a:lvl8pPr marL="3200400" indent="0">
              <a:buNone/>
              <a:defRPr sz="2100"/>
            </a:lvl8pPr>
            <a:lvl9pPr marL="3657600" indent="0">
              <a:buNone/>
              <a:defRPr sz="21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 lIns="91436" tIns="45719" rIns="91436" bIns="45719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椭圆 14"/>
          <p:cNvSpPr>
            <a:spLocks noChangeArrowheads="1"/>
          </p:cNvSpPr>
          <p:nvPr/>
        </p:nvSpPr>
        <p:spPr bwMode="auto">
          <a:xfrm>
            <a:off x="803275" y="866775"/>
            <a:ext cx="87313" cy="87313"/>
          </a:xfrm>
          <a:prstGeom prst="ellipse">
            <a:avLst/>
          </a:prstGeom>
          <a:solidFill>
            <a:srgbClr val="F6F6F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1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fld id="{7C106AB5-2059-4BF3-9AE8-E89C3F599011}" type="slidenum">
              <a:rPr lang="zh-CN" altLang="en-US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‹#›</a:t>
            </a:fld>
            <a:r>
              <a:rPr lang="zh-CN" altLang="en-US" dirty="0">
                <a:solidFill>
                  <a:srgbClr val="3F3F3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913130" indent="-91313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3130" indent="-91313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3130" indent="-91313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3130" indent="-91313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3130" indent="-91313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27"/>
          <p:cNvSpPr txBox="1">
            <a:spLocks noChangeArrowheads="1"/>
          </p:cNvSpPr>
          <p:nvPr/>
        </p:nvSpPr>
        <p:spPr bwMode="auto">
          <a:xfrm>
            <a:off x="679926" y="3016064"/>
            <a:ext cx="10980737" cy="134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1" tIns="58610" rIns="117221" bIns="58610">
            <a:spAutoFit/>
          </a:bodyPr>
          <a:lstStyle>
            <a:defPPr>
              <a:defRPr lang="zh-CN"/>
            </a:defPPr>
            <a:lvl1pPr lvl="0" algn="ctr" eaLnBrk="1" fontAlgn="auto" hangingPunct="1">
              <a:spcAft>
                <a:spcPts val="0"/>
              </a:spcAft>
              <a:defRPr sz="4000" b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r>
              <a:rPr lang="zh-CN" altLang="en-US" dirty="0"/>
              <a:t>编译原理</a:t>
            </a:r>
            <a:endParaRPr lang="en-US" altLang="zh-CN" dirty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三</a:t>
            </a:r>
            <a:r>
              <a:rPr lang="zh-CN" altLang="en-US" dirty="0" smtClean="0"/>
              <a:t>：</a:t>
            </a:r>
            <a:r>
              <a:rPr lang="zh-CN" altLang="en-US" dirty="0"/>
              <a:t>典型语句的语义分析及中间代码生成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0" y="4490908"/>
            <a:ext cx="12192000" cy="428625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1" tIns="58610" rIns="117221" bIns="5861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73" name="矩形 10"/>
          <p:cNvSpPr>
            <a:spLocks noChangeArrowheads="1"/>
          </p:cNvSpPr>
          <p:nvPr/>
        </p:nvSpPr>
        <p:spPr bwMode="auto">
          <a:xfrm>
            <a:off x="4232275" y="4454396"/>
            <a:ext cx="3841750" cy="54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1" tIns="58610" rIns="117221" bIns="5861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规格严格，功夫到家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16" y="123134"/>
            <a:ext cx="2934068" cy="2934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236"/>
    </mc:Choice>
    <mc:Fallback xmlns="">
      <p:transition advTm="723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0" y="1085508"/>
            <a:ext cx="12191365" cy="77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 anchor="b" anchorCtr="1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9</a:t>
            </a:r>
            <a:r>
              <a:rPr lang="zh-CN" altLang="en-US" dirty="0" smtClean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28713" y="1711530"/>
            <a:ext cx="100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中间代码生成</a:t>
            </a:r>
            <a:r>
              <a:rPr lang="en-US" altLang="zh-CN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IRGenerator</a:t>
            </a:r>
            <a:r>
              <a:rPr lang="zh-CN" altLang="en-US" dirty="0" smtClean="0"/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在自底向上的分析过程中生成中间代码（使用四元式表示）。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790" y="2326949"/>
            <a:ext cx="9271278" cy="404651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 bwMode="auto">
          <a:xfrm>
            <a:off x="3760150" y="2511184"/>
            <a:ext cx="1239140" cy="47522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82482" y="2511184"/>
            <a:ext cx="71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97610" y="4802962"/>
            <a:ext cx="191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输出中间代码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22322" y="4802962"/>
            <a:ext cx="1599488" cy="47522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760150" y="3670262"/>
            <a:ext cx="1256179" cy="47522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21597" y="3241706"/>
            <a:ext cx="175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通用接口定义</a:t>
            </a:r>
            <a:endParaRPr lang="zh-CN" altLang="en-US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722195" y="3707684"/>
            <a:ext cx="1608673" cy="42532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53710" y="2918540"/>
            <a:ext cx="191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产生式规约时生成中间代码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849529" y="3657781"/>
            <a:ext cx="1834821" cy="47522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燕尾形 2"/>
          <p:cNvSpPr>
            <a:spLocks noChangeArrowheads="1"/>
          </p:cNvSpPr>
          <p:nvPr/>
        </p:nvSpPr>
        <p:spPr bwMode="auto">
          <a:xfrm>
            <a:off x="9393290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</a:p>
        </p:txBody>
      </p:sp>
      <p:sp>
        <p:nvSpPr>
          <p:cNvPr id="31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08550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22" grpId="0" animBg="1"/>
      <p:bldP spid="23" grpId="0" animBg="1"/>
      <p:bldP spid="25" grpId="0"/>
      <p:bldP spid="26" grpId="0" animBg="1"/>
      <p:bldP spid="27" grpId="0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燕尾形 2"/>
          <p:cNvSpPr>
            <a:spLocks noChangeArrowheads="1"/>
          </p:cNvSpPr>
          <p:nvPr/>
        </p:nvSpPr>
        <p:spPr bwMode="auto">
          <a:xfrm>
            <a:off x="9393290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9223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-7620" y="1116504"/>
            <a:ext cx="12191365" cy="77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 anchor="b" anchorCtr="1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10</a:t>
            </a:r>
            <a:r>
              <a:rPr lang="zh-CN" altLang="en-US" dirty="0" smtClean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8712" y="2200522"/>
            <a:ext cx="104801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、设计文法的翻译方案；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、设计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各个观察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者需要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用于语义分析和中间代码生成的数据结构（栈）；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、实现各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观察者在分析过程中的动作处理；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、使用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IREmulator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对生成的中间代码进行验证。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0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矩形 13"/>
          <p:cNvSpPr>
            <a:spLocks noChangeArrowheads="1"/>
          </p:cNvSpPr>
          <p:nvPr/>
        </p:nvSpPr>
        <p:spPr bwMode="auto">
          <a:xfrm>
            <a:off x="0" y="6669088"/>
            <a:ext cx="12188825" cy="188912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03" name="矩形 14"/>
          <p:cNvSpPr>
            <a:spLocks noChangeArrowheads="1"/>
          </p:cNvSpPr>
          <p:nvPr/>
        </p:nvSpPr>
        <p:spPr bwMode="auto">
          <a:xfrm>
            <a:off x="0" y="0"/>
            <a:ext cx="12188825" cy="3644900"/>
          </a:xfrm>
          <a:prstGeom prst="rect">
            <a:avLst/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66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04" name="标题 1"/>
          <p:cNvSpPr>
            <a:spLocks noChangeArrowheads="1"/>
          </p:cNvSpPr>
          <p:nvPr/>
        </p:nvSpPr>
        <p:spPr bwMode="auto">
          <a:xfrm>
            <a:off x="2627630" y="1822450"/>
            <a:ext cx="7558088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特黑简体" charset="-122"/>
              </a:rPr>
              <a:t>  同学们，</a:t>
            </a:r>
            <a:endParaRPr lang="en-US" altLang="zh-CN" sz="7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特黑简体" charset="-122"/>
            </a:endParaRPr>
          </a:p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特黑简体" charset="-122"/>
              </a:rPr>
              <a:t>独立开始实验</a:t>
            </a:r>
            <a:endParaRPr lang="zh-CN" altLang="zh-CN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特黑简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0" y="16312"/>
            <a:ext cx="12191999" cy="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编译程序的总体结构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6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8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</a:t>
            </a:r>
            <a:r>
              <a:rPr lang="zh-CN" altLang="en-US" dirty="0" smtClean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366798" y="5773821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algn="ctr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目标代码生成器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747798" y="4707021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algn="ctr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代码优化器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757198" y="3640221"/>
            <a:ext cx="4495800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algn="ctr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语义分析与中间代码生成器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5747798" y="2497221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algn="ctr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语法分析器</a:t>
            </a:r>
          </a:p>
        </p:txBody>
      </p:sp>
      <p:grpSp>
        <p:nvGrpSpPr>
          <p:cNvPr id="23" name="Group 7"/>
          <p:cNvGrpSpPr/>
          <p:nvPr/>
        </p:nvGrpSpPr>
        <p:grpSpPr bwMode="auto">
          <a:xfrm>
            <a:off x="3326861" y="1735221"/>
            <a:ext cx="2420938" cy="4572000"/>
            <a:chOff x="587" y="1104"/>
            <a:chExt cx="1525" cy="2880"/>
          </a:xfrm>
        </p:grpSpPr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587" y="1104"/>
              <a:ext cx="373" cy="28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lIns="92075" tIns="46038" rIns="92075" bIns="46038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表    格    管    理</a:t>
              </a: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960" y="11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960" y="182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960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960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1008" y="38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1" name="Group 14"/>
          <p:cNvGrpSpPr/>
          <p:nvPr/>
        </p:nvGrpSpPr>
        <p:grpSpPr bwMode="auto">
          <a:xfrm>
            <a:off x="7805198" y="1582821"/>
            <a:ext cx="2644775" cy="4724400"/>
            <a:chOff x="3408" y="1008"/>
            <a:chExt cx="1666" cy="2976"/>
          </a:xfrm>
        </p:grpSpPr>
        <p:grpSp>
          <p:nvGrpSpPr>
            <p:cNvPr id="32" name="Group 15"/>
            <p:cNvGrpSpPr/>
            <p:nvPr/>
          </p:nvGrpSpPr>
          <p:grpSpPr bwMode="auto">
            <a:xfrm>
              <a:off x="3408" y="1008"/>
              <a:ext cx="1666" cy="2976"/>
              <a:chOff x="3408" y="1008"/>
              <a:chExt cx="1666" cy="2976"/>
            </a:xfrm>
          </p:grpSpPr>
          <p:sp>
            <p:nvSpPr>
              <p:cNvPr id="34" name="Text Box 16"/>
              <p:cNvSpPr txBox="1">
                <a:spLocks noChangeArrowheads="1"/>
              </p:cNvSpPr>
              <p:nvPr/>
            </p:nvSpPr>
            <p:spPr bwMode="auto">
              <a:xfrm>
                <a:off x="4701" y="1008"/>
                <a:ext cx="373" cy="297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zh-CN" altLang="en-US" sz="24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出    错    处    理</a:t>
                </a:r>
              </a:p>
            </p:txBody>
          </p:sp>
          <p:sp>
            <p:nvSpPr>
              <p:cNvPr id="35" name="Line 17"/>
              <p:cNvSpPr>
                <a:spLocks noChangeShapeType="1"/>
              </p:cNvSpPr>
              <p:nvPr/>
            </p:nvSpPr>
            <p:spPr bwMode="auto">
              <a:xfrm flipV="1">
                <a:off x="3408" y="1783"/>
                <a:ext cx="1200" cy="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Line 18"/>
              <p:cNvSpPr>
                <a:spLocks noChangeShapeType="1"/>
              </p:cNvSpPr>
              <p:nvPr/>
            </p:nvSpPr>
            <p:spPr bwMode="auto">
              <a:xfrm>
                <a:off x="3408" y="1104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7" name="Line 19"/>
              <p:cNvSpPr>
                <a:spLocks noChangeShapeType="1"/>
              </p:cNvSpPr>
              <p:nvPr/>
            </p:nvSpPr>
            <p:spPr bwMode="auto">
              <a:xfrm>
                <a:off x="3408" y="316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8" name="Line 20"/>
              <p:cNvSpPr>
                <a:spLocks noChangeShapeType="1"/>
              </p:cNvSpPr>
              <p:nvPr/>
            </p:nvSpPr>
            <p:spPr bwMode="auto">
              <a:xfrm>
                <a:off x="432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3744" y="3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9" name="Group 22"/>
          <p:cNvGrpSpPr/>
          <p:nvPr/>
        </p:nvGrpSpPr>
        <p:grpSpPr bwMode="auto">
          <a:xfrm>
            <a:off x="6585998" y="4326021"/>
            <a:ext cx="1524000" cy="381000"/>
            <a:chOff x="2640" y="2736"/>
            <a:chExt cx="960" cy="240"/>
          </a:xfrm>
        </p:grpSpPr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2832" y="273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中间代码</a:t>
              </a:r>
            </a:p>
          </p:txBody>
        </p:sp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>
              <a:off x="2640" y="273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2" name="Group 25"/>
          <p:cNvGrpSpPr/>
          <p:nvPr/>
        </p:nvGrpSpPr>
        <p:grpSpPr bwMode="auto">
          <a:xfrm>
            <a:off x="6585998" y="5392821"/>
            <a:ext cx="1524000" cy="381000"/>
            <a:chOff x="2640" y="3408"/>
            <a:chExt cx="960" cy="240"/>
          </a:xfrm>
        </p:grpSpPr>
        <p:sp>
          <p:nvSpPr>
            <p:cNvPr id="43" name="AutoShape 26"/>
            <p:cNvSpPr>
              <a:spLocks noChangeArrowheads="1"/>
            </p:cNvSpPr>
            <p:nvPr/>
          </p:nvSpPr>
          <p:spPr bwMode="auto">
            <a:xfrm>
              <a:off x="2640" y="340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2832" y="3408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中间代码</a:t>
              </a:r>
            </a:p>
          </p:txBody>
        </p:sp>
      </p:grpSp>
      <p:grpSp>
        <p:nvGrpSpPr>
          <p:cNvPr id="45" name="Group 28"/>
          <p:cNvGrpSpPr/>
          <p:nvPr/>
        </p:nvGrpSpPr>
        <p:grpSpPr bwMode="auto">
          <a:xfrm>
            <a:off x="6585998" y="6459620"/>
            <a:ext cx="1447800" cy="390525"/>
            <a:chOff x="2640" y="4074"/>
            <a:chExt cx="912" cy="246"/>
          </a:xfrm>
        </p:grpSpPr>
        <p:sp>
          <p:nvSpPr>
            <p:cNvPr id="46" name="AutoShape 29"/>
            <p:cNvSpPr>
              <a:spLocks noChangeArrowheads="1"/>
            </p:cNvSpPr>
            <p:nvPr/>
          </p:nvSpPr>
          <p:spPr bwMode="auto">
            <a:xfrm>
              <a:off x="2640" y="40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2784" y="407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目标代码</a:t>
              </a:r>
            </a:p>
          </p:txBody>
        </p:sp>
      </p:grpSp>
      <p:grpSp>
        <p:nvGrpSpPr>
          <p:cNvPr id="48" name="Group 31"/>
          <p:cNvGrpSpPr/>
          <p:nvPr/>
        </p:nvGrpSpPr>
        <p:grpSpPr bwMode="auto">
          <a:xfrm>
            <a:off x="6585998" y="3183021"/>
            <a:ext cx="1600200" cy="381000"/>
            <a:chOff x="2640" y="2016"/>
            <a:chExt cx="1008" cy="240"/>
          </a:xfrm>
        </p:grpSpPr>
        <p:sp>
          <p:nvSpPr>
            <p:cNvPr id="49" name="AutoShape 32"/>
            <p:cNvSpPr>
              <a:spLocks noChangeArrowheads="1"/>
            </p:cNvSpPr>
            <p:nvPr/>
          </p:nvSpPr>
          <p:spPr bwMode="auto">
            <a:xfrm>
              <a:off x="2640" y="201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" name="Rectangle 33"/>
            <p:cNvSpPr>
              <a:spLocks noChangeArrowheads="1"/>
            </p:cNvSpPr>
            <p:nvPr/>
          </p:nvSpPr>
          <p:spPr bwMode="auto">
            <a:xfrm>
              <a:off x="2880" y="20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语法单位</a:t>
              </a:r>
            </a:p>
          </p:txBody>
        </p:sp>
      </p:grpSp>
      <p:grpSp>
        <p:nvGrpSpPr>
          <p:cNvPr id="51" name="Group 34"/>
          <p:cNvGrpSpPr/>
          <p:nvPr/>
        </p:nvGrpSpPr>
        <p:grpSpPr bwMode="auto">
          <a:xfrm>
            <a:off x="6585998" y="2116221"/>
            <a:ext cx="1600200" cy="381000"/>
            <a:chOff x="2640" y="1344"/>
            <a:chExt cx="1008" cy="240"/>
          </a:xfrm>
        </p:grpSpPr>
        <p:sp>
          <p:nvSpPr>
            <p:cNvPr id="52" name="AutoShape 35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" name="Rectangle 36"/>
            <p:cNvSpPr>
              <a:spLocks noChangeArrowheads="1"/>
            </p:cNvSpPr>
            <p:nvPr/>
          </p:nvSpPr>
          <p:spPr bwMode="auto">
            <a:xfrm>
              <a:off x="2880" y="134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单词符号</a:t>
              </a:r>
            </a:p>
          </p:txBody>
        </p:sp>
      </p:grpSp>
      <p:grpSp>
        <p:nvGrpSpPr>
          <p:cNvPr id="54" name="Group 37"/>
          <p:cNvGrpSpPr/>
          <p:nvPr/>
        </p:nvGrpSpPr>
        <p:grpSpPr bwMode="auto">
          <a:xfrm>
            <a:off x="5747798" y="1049421"/>
            <a:ext cx="2362200" cy="990600"/>
            <a:chOff x="2112" y="672"/>
            <a:chExt cx="1488" cy="624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2112" y="912"/>
              <a:ext cx="129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algn="ctr" eaLnBrk="0" hangingPunct="0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词法分析器</a:t>
              </a:r>
            </a:p>
          </p:txBody>
        </p:sp>
        <p:grpSp>
          <p:nvGrpSpPr>
            <p:cNvPr id="56" name="Group 39"/>
            <p:cNvGrpSpPr/>
            <p:nvPr/>
          </p:nvGrpSpPr>
          <p:grpSpPr bwMode="auto">
            <a:xfrm>
              <a:off x="2640" y="672"/>
              <a:ext cx="960" cy="240"/>
              <a:chOff x="2640" y="672"/>
              <a:chExt cx="960" cy="240"/>
            </a:xfrm>
          </p:grpSpPr>
          <p:sp>
            <p:nvSpPr>
              <p:cNvPr id="57" name="AutoShape 40"/>
              <p:cNvSpPr>
                <a:spLocks noChangeArrowheads="1"/>
              </p:cNvSpPr>
              <p:nvPr/>
            </p:nvSpPr>
            <p:spPr bwMode="auto">
              <a:xfrm>
                <a:off x="2640" y="672"/>
                <a:ext cx="192" cy="240"/>
              </a:xfrm>
              <a:prstGeom prst="downArrow">
                <a:avLst>
                  <a:gd name="adj1" fmla="val 50000"/>
                  <a:gd name="adj2" fmla="val 31250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Rectangle 41"/>
              <p:cNvSpPr>
                <a:spLocks noChangeArrowheads="1"/>
              </p:cNvSpPr>
              <p:nvPr/>
            </p:nvSpPr>
            <p:spPr bwMode="auto">
              <a:xfrm>
                <a:off x="2832" y="672"/>
                <a:ext cx="768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/>
              <a:lstStyle/>
              <a:p>
                <a:pPr marL="342900" indent="-3429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源程序</a:t>
                </a:r>
              </a:p>
            </p:txBody>
          </p:sp>
        </p:grpSp>
      </p:grpSp>
      <p:sp>
        <p:nvSpPr>
          <p:cNvPr id="6" name="矩形 5"/>
          <p:cNvSpPr/>
          <p:nvPr/>
        </p:nvSpPr>
        <p:spPr>
          <a:xfrm>
            <a:off x="1437147" y="147361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✔实验一：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37146" y="257739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✔实验二：</a:t>
            </a:r>
          </a:p>
        </p:txBody>
      </p:sp>
      <p:sp>
        <p:nvSpPr>
          <p:cNvPr id="60" name="矩形 59"/>
          <p:cNvSpPr/>
          <p:nvPr/>
        </p:nvSpPr>
        <p:spPr>
          <a:xfrm>
            <a:off x="1437146" y="362880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✔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实验三：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417243" y="575825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实验四：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燕尾形 2"/>
          <p:cNvSpPr>
            <a:spLocks noChangeArrowheads="1"/>
          </p:cNvSpPr>
          <p:nvPr/>
        </p:nvSpPr>
        <p:spPr bwMode="auto">
          <a:xfrm>
            <a:off x="1239352" y="363538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70922"/>
            <a:ext cx="203395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实验内容</a:t>
            </a:r>
            <a:endParaRPr lang="zh-CN" altLang="en-US" sz="1500" dirty="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sp>
        <p:nvSpPr>
          <p:cNvPr id="9223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635" y="984885"/>
            <a:ext cx="1219073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6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8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2</a:t>
            </a:r>
            <a:r>
              <a:rPr lang="zh-CN" altLang="en-US" dirty="0" smtClean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28591" y="2336018"/>
            <a:ext cx="8448101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巩固对</a:t>
            </a:r>
            <a:r>
              <a:rPr lang="zh-CN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语义分析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的基本功能和原理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的认识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28591" y="3010929"/>
            <a:ext cx="8220639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加深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自底下上语法制导翻译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技术的理解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掌握声明语句、赋值语句和算术运算语句的翻译方法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8591" y="4239837"/>
            <a:ext cx="8032968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理解</a:t>
            </a:r>
            <a:r>
              <a:rPr lang="zh-CN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中间代码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的表示形式，掌握三地址码的实现方式。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93117" y="5310916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实验学时数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燕尾形 2"/>
          <p:cNvSpPr>
            <a:spLocks noChangeArrowheads="1"/>
          </p:cNvSpPr>
          <p:nvPr/>
        </p:nvSpPr>
        <p:spPr bwMode="auto">
          <a:xfrm>
            <a:off x="4308541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9223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实验原理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0" y="972015"/>
            <a:ext cx="12191365" cy="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 anchor="b" anchorCtr="1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3</a:t>
            </a:r>
            <a:r>
              <a:rPr lang="zh-CN" altLang="en-US" dirty="0" smtClean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8713" y="2099319"/>
            <a:ext cx="9902453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采用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实验二中的文法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，为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语法正确的单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词串设计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翻译方案，</a:t>
            </a:r>
            <a:r>
              <a:rPr lang="zh-CN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完成语法制导翻译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8713" y="2674635"/>
            <a:ext cx="9484491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利用该翻译方案，对所给程序段进行分析，输出生成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</a:t>
            </a:r>
            <a:r>
              <a:rPr lang="zh-CN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中间代码序列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更新后的</a:t>
            </a:r>
            <a:r>
              <a:rPr lang="zh-CN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符号表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，并保存在相应文件中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中间代码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使用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三地址码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</a:t>
            </a:r>
            <a:r>
              <a:rPr lang="zh-CN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四元式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表示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8713" y="4140982"/>
            <a:ext cx="94844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zh-CN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声明语句、简单赋值语句和算术表达式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的语义分析与中间代码生成（参考教材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P260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声明语句的翻译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,P267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赋值语句的翻译）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8713" y="5177962"/>
            <a:ext cx="9041597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使用框架中的模拟器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IREmulator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验证生成的中间代码的正确性。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28713" y="3717019"/>
            <a:ext cx="68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注：更新后的符号表只需要保存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type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两个属性。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燕尾形 2"/>
          <p:cNvSpPr>
            <a:spLocks noChangeArrowheads="1"/>
          </p:cNvSpPr>
          <p:nvPr/>
        </p:nvSpPr>
        <p:spPr bwMode="auto">
          <a:xfrm>
            <a:off x="6863737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9223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0" y="1085508"/>
            <a:ext cx="12191365" cy="77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 anchor="b" anchorCtr="1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实验原理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4</a:t>
            </a:r>
            <a:r>
              <a:rPr lang="zh-CN" altLang="en-US" dirty="0" smtClean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28711" y="1788155"/>
            <a:ext cx="10306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、语义分析器的主要任务是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检查各个语法结构的静态语义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，亦即验证语法正确的程序结构是否真正有意义，例如类型检查，唯一性检查等。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4243" y="2868641"/>
            <a:ext cx="10306425" cy="14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、使用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语法制导翻译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将语义检查和中间代码生成结合到语法分析中进行。对文法中的每个产生式附加一个或多个语义动作，在语法分析的过程中，每当需要使用一个产生式进行推导或归约时，语法分析程序除执行相应的语法分析动作外，还要执行相应的语义动作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8711" y="4480453"/>
            <a:ext cx="10277148" cy="14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S-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是只含有综合属性的语法制导定义，可以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在自底向上的语法分析过程中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被高效的实现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，只需要将每个语义规则放到相应产生式的末尾即可得到翻译模式，在对产生式规约时执行相应的语义动作。（使用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来保存符号的综合属性）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91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燕尾形 2"/>
          <p:cNvSpPr>
            <a:spLocks noChangeArrowheads="1"/>
          </p:cNvSpPr>
          <p:nvPr/>
        </p:nvSpPr>
        <p:spPr bwMode="auto">
          <a:xfrm>
            <a:off x="6863737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9223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0" y="1085508"/>
            <a:ext cx="12191365" cy="77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 anchor="b" anchorCtr="1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S-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属性定义的自底向上翻译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5</a:t>
            </a:r>
            <a:r>
              <a:rPr lang="zh-CN" altLang="en-US" dirty="0" smtClean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9058" y="2010908"/>
            <a:ext cx="4430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赋值语句和声明语句的翻译方案：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70186" y="2341329"/>
            <a:ext cx="9039227" cy="3757837"/>
            <a:chOff x="2704836" y="2301015"/>
            <a:chExt cx="9039227" cy="3757837"/>
          </a:xfrm>
        </p:grpSpPr>
        <p:sp>
          <p:nvSpPr>
            <p:cNvPr id="20" name="矩形 19"/>
            <p:cNvSpPr/>
            <p:nvPr/>
          </p:nvSpPr>
          <p:spPr>
            <a:xfrm>
              <a:off x="2704836" y="2642532"/>
              <a:ext cx="9039227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4" algn="just">
                <a:lnSpc>
                  <a:spcPct val="2000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Constantia" panose="02030602050306030303" pitchFamily="18" charset="0"/>
                  <a:ea typeface="黑体" panose="02010609060101010101" pitchFamily="49" charset="-122"/>
                  <a:cs typeface="Arial" panose="020B0604020202020204" pitchFamily="34" charset="0"/>
                  <a:sym typeface="+mn-ea"/>
                </a:rPr>
                <a:t>S   -&gt;   D id             </a:t>
              </a:r>
              <a:r>
                <a:rPr lang="en-US" altLang="zh-CN" dirty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{p = lookup(id.name); if p != nil then update(id.name, D.type)}</a:t>
              </a:r>
            </a:p>
            <a:p>
              <a:pPr marL="0" lvl="4" algn="just">
                <a:lnSpc>
                  <a:spcPct val="2000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Constantia" panose="02030602050306030303" pitchFamily="18" charset="0"/>
                  <a:ea typeface="黑体" panose="02010609060101010101" pitchFamily="49" charset="-122"/>
                  <a:cs typeface="Arial" panose="020B0604020202020204" pitchFamily="34" charset="0"/>
                  <a:sym typeface="+mn-ea"/>
                </a:rPr>
                <a:t>D  -&gt;   int      </a:t>
              </a:r>
              <a:r>
                <a:rPr lang="en-US" altLang="zh-CN" dirty="0">
                  <a:solidFill>
                    <a:srgbClr val="FF0000"/>
                  </a:solidFill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	</a:t>
              </a:r>
              <a:r>
                <a:rPr lang="en-US" altLang="zh-CN" dirty="0" smtClean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{D.type = int;}</a:t>
              </a:r>
            </a:p>
            <a:p>
              <a:pPr marL="0" lvl="4" algn="just">
                <a:lnSpc>
                  <a:spcPct val="2000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Constantia" panose="02030602050306030303" pitchFamily="18" charset="0"/>
                  <a:ea typeface="黑体" panose="02010609060101010101" pitchFamily="49" charset="-122"/>
                  <a:cs typeface="Arial" panose="020B0604020202020204" pitchFamily="34" charset="0"/>
                  <a:sym typeface="+mn-ea"/>
                </a:rPr>
                <a:t>S   -&gt;   id = E </a:t>
              </a:r>
              <a:r>
                <a:rPr lang="en-US" altLang="zh-CN" dirty="0" smtClean="0">
                  <a:solidFill>
                    <a:srgbClr val="FF0000"/>
                  </a:solidFill>
                  <a:latin typeface="Constantia" panose="02030602050306030303" pitchFamily="18" charset="0"/>
                  <a:ea typeface="黑体" panose="02010609060101010101" pitchFamily="49" charset="-122"/>
                  <a:cs typeface="Arial" panose="020B0604020202020204" pitchFamily="34" charset="0"/>
                  <a:sym typeface="+mn-ea"/>
                </a:rPr>
                <a:t>	</a:t>
              </a:r>
              <a:r>
                <a:rPr lang="en-US" altLang="zh-CN" dirty="0" smtClean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{</a:t>
              </a:r>
              <a:r>
                <a:rPr lang="en-US" altLang="zh-CN" dirty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gencode(MOV</a:t>
              </a:r>
              <a:r>
                <a:rPr lang="en-US" altLang="zh-CN" dirty="0" smtClean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, id, </a:t>
              </a:r>
              <a:r>
                <a:rPr lang="en-US" altLang="zh-CN" dirty="0" err="1" smtClean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E.addr</a:t>
              </a:r>
              <a:r>
                <a:rPr lang="en-US" altLang="zh-CN" dirty="0" smtClean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);}</a:t>
              </a:r>
              <a:endPara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endParaRPr>
            </a:p>
            <a:p>
              <a:pPr marL="0" lvl="4" algn="just">
                <a:lnSpc>
                  <a:spcPct val="200000"/>
                </a:lnSpc>
              </a:pPr>
              <a:r>
                <a:rPr lang="en-US" altLang="zh-CN" dirty="0" smtClean="0">
                  <a:solidFill>
                    <a:srgbClr val="FF0000"/>
                  </a:solidFill>
                  <a:latin typeface="Constantia" panose="02030602050306030303" pitchFamily="18" charset="0"/>
                  <a:ea typeface="黑体" panose="02010609060101010101" pitchFamily="49" charset="-122"/>
                  <a:cs typeface="Arial" panose="020B0604020202020204" pitchFamily="34" charset="0"/>
                  <a:sym typeface="+mn-ea"/>
                </a:rPr>
                <a:t>E   -&gt;   A 		</a:t>
              </a:r>
              <a:r>
                <a:rPr lang="en-US" altLang="zh-CN" dirty="0" smtClean="0">
                  <a:latin typeface="Constantia" panose="02030602050306030303" pitchFamily="18" charset="0"/>
                  <a:ea typeface="黑体" panose="02010609060101010101" pitchFamily="49" charset="-122"/>
                  <a:cs typeface="Arial" panose="020B0604020202020204" pitchFamily="34" charset="0"/>
                  <a:sym typeface="+mn-ea"/>
                </a:rPr>
                <a:t>{</a:t>
              </a:r>
              <a:r>
                <a:rPr lang="en-US" altLang="zh-CN" dirty="0" err="1" smtClean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E.addr</a:t>
              </a:r>
              <a:r>
                <a:rPr lang="en-US" altLang="zh-CN" dirty="0" smtClean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 </a:t>
              </a:r>
              <a:r>
                <a:rPr lang="en-US" altLang="zh-CN" dirty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= </a:t>
              </a:r>
              <a:r>
                <a:rPr lang="en-US" altLang="zh-CN" dirty="0" err="1" smtClean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A.addr</a:t>
              </a:r>
              <a:r>
                <a:rPr lang="en-US" altLang="zh-CN" dirty="0" smtClean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;}</a:t>
              </a:r>
              <a:endParaRPr lang="en-US" altLang="zh-CN" dirty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endParaRPr>
            </a:p>
            <a:p>
              <a:pPr marL="0" lvl="4" algn="just">
                <a:lnSpc>
                  <a:spcPct val="200000"/>
                </a:lnSpc>
              </a:pPr>
              <a:r>
                <a:rPr lang="en-US" altLang="zh-CN" dirty="0" smtClean="0">
                  <a:solidFill>
                    <a:srgbClr val="FF0000"/>
                  </a:solidFill>
                  <a:latin typeface="Constantia" panose="02030602050306030303" pitchFamily="18" charset="0"/>
                  <a:ea typeface="黑体" panose="02010609060101010101" pitchFamily="49" charset="-122"/>
                  <a:cs typeface="Arial" panose="020B0604020202020204" pitchFamily="34" charset="0"/>
                  <a:sym typeface="+mn-ea"/>
                </a:rPr>
                <a:t>A   </a:t>
              </a:r>
              <a:r>
                <a:rPr lang="en-US" altLang="zh-CN" dirty="0">
                  <a:solidFill>
                    <a:srgbClr val="FF0000"/>
                  </a:solidFill>
                  <a:latin typeface="Constantia" panose="02030602050306030303" pitchFamily="18" charset="0"/>
                  <a:ea typeface="黑体" panose="02010609060101010101" pitchFamily="49" charset="-122"/>
                  <a:cs typeface="Arial" panose="020B0604020202020204" pitchFamily="34" charset="0"/>
                  <a:sym typeface="+mn-ea"/>
                </a:rPr>
                <a:t>-&gt;  </a:t>
              </a:r>
              <a:r>
                <a:rPr lang="en-US" altLang="zh-CN" dirty="0" smtClean="0">
                  <a:solidFill>
                    <a:srgbClr val="FF0000"/>
                  </a:solidFill>
                  <a:latin typeface="Constantia" panose="02030602050306030303" pitchFamily="18" charset="0"/>
                  <a:ea typeface="黑体" panose="02010609060101010101" pitchFamily="49" charset="-122"/>
                  <a:cs typeface="Arial" panose="020B0604020202020204" pitchFamily="34" charset="0"/>
                  <a:sym typeface="+mn-ea"/>
                </a:rPr>
                <a:t>B		</a:t>
              </a:r>
              <a:r>
                <a:rPr lang="en-US" altLang="zh-CN" dirty="0" smtClean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{</a:t>
              </a:r>
              <a:r>
                <a:rPr lang="en-US" altLang="zh-CN" dirty="0" err="1" smtClean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A.addr</a:t>
              </a:r>
              <a:r>
                <a:rPr lang="en-US" altLang="zh-CN" dirty="0" smtClean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 = </a:t>
              </a:r>
              <a:r>
                <a:rPr lang="en-US" altLang="zh-CN" dirty="0" err="1" smtClean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B.addr</a:t>
              </a:r>
              <a:r>
                <a:rPr lang="en-US" altLang="zh-CN" dirty="0" smtClean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;}</a:t>
              </a:r>
            </a:p>
            <a:p>
              <a:pPr marL="0" lvl="4" algn="just">
                <a:lnSpc>
                  <a:spcPct val="2000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Constantia" panose="02030602050306030303" pitchFamily="18" charset="0"/>
                  <a:ea typeface="黑体" panose="02010609060101010101" pitchFamily="49" charset="-122"/>
                  <a:cs typeface="Arial" panose="020B0604020202020204" pitchFamily="34" charset="0"/>
                  <a:sym typeface="+mn-ea"/>
                </a:rPr>
                <a:t>B   -&gt;  </a:t>
              </a:r>
              <a:r>
                <a:rPr lang="en-US" altLang="zh-CN" dirty="0" err="1">
                  <a:solidFill>
                    <a:srgbClr val="FF0000"/>
                  </a:solidFill>
                  <a:latin typeface="Constantia" panose="02030602050306030303" pitchFamily="18" charset="0"/>
                  <a:ea typeface="黑体" panose="02010609060101010101" pitchFamily="49" charset="-122"/>
                  <a:cs typeface="Arial" panose="020B0604020202020204" pitchFamily="34" charset="0"/>
                  <a:sym typeface="+mn-ea"/>
                </a:rPr>
                <a:t>IntConst</a:t>
              </a:r>
              <a:r>
                <a:rPr lang="en-US" altLang="zh-CN" dirty="0">
                  <a:solidFill>
                    <a:srgbClr val="FF0000"/>
                  </a:solidFill>
                  <a:latin typeface="Constantia" panose="02030602050306030303" pitchFamily="18" charset="0"/>
                  <a:ea typeface="黑体" panose="02010609060101010101" pitchFamily="49" charset="-122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zh-CN" dirty="0" smtClean="0">
                  <a:solidFill>
                    <a:srgbClr val="FF0000"/>
                  </a:solidFill>
                  <a:latin typeface="Constantia" panose="02030602050306030303" pitchFamily="18" charset="0"/>
                  <a:ea typeface="黑体" panose="02010609060101010101" pitchFamily="49" charset="-122"/>
                  <a:cs typeface="Arial" panose="020B0604020202020204" pitchFamily="34" charset="0"/>
                  <a:sym typeface="+mn-ea"/>
                </a:rPr>
                <a:t>	</a:t>
              </a:r>
              <a:r>
                <a:rPr lang="en-US" altLang="zh-CN" dirty="0" smtClean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{</a:t>
              </a:r>
              <a:r>
                <a:rPr lang="en-US" altLang="zh-CN" dirty="0" err="1" smtClean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B.addr</a:t>
              </a:r>
              <a:r>
                <a:rPr lang="en-US" altLang="zh-CN" dirty="0" smtClean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 = </a:t>
              </a:r>
              <a:r>
                <a:rPr lang="en-US" altLang="zh-CN" dirty="0" err="1" smtClean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IntConst.lexcal</a:t>
              </a:r>
              <a:r>
                <a:rPr lang="en-US" altLang="zh-CN" dirty="0" smtClean="0">
                  <a:latin typeface="Constantia" panose="02030602050306030303" pitchFamily="18" charset="0"/>
                  <a:ea typeface="黑体" panose="02010609060101010101" pitchFamily="49" charset="-122"/>
                  <a:sym typeface="+mn-ea"/>
                </a:rPr>
                <a:t>;}</a:t>
              </a:r>
              <a:endParaRPr lang="en-US" altLang="zh-CN" dirty="0">
                <a:latin typeface="Constantia" panose="02030602050306030303" pitchFamily="18" charset="0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标注 20"/>
            <p:cNvSpPr/>
            <p:nvPr/>
          </p:nvSpPr>
          <p:spPr bwMode="auto">
            <a:xfrm>
              <a:off x="6300877" y="2301015"/>
              <a:ext cx="2425460" cy="506136"/>
            </a:xfrm>
            <a:prstGeom prst="wedgeRectCallout">
              <a:avLst>
                <a:gd name="adj1" fmla="val -79745"/>
                <a:gd name="adj2" fmla="val 78596"/>
              </a:avLst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Lookup</a:t>
              </a:r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(name)</a:t>
              </a: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：查询符号表，返回</a:t>
              </a:r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name</a:t>
              </a: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对应的记录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标注 21"/>
            <p:cNvSpPr/>
            <p:nvPr/>
          </p:nvSpPr>
          <p:spPr bwMode="auto">
            <a:xfrm>
              <a:off x="6254857" y="3420499"/>
              <a:ext cx="1939183" cy="516677"/>
            </a:xfrm>
            <a:prstGeom prst="wedgeRectCallout">
              <a:avLst>
                <a:gd name="adj1" fmla="val -94393"/>
                <a:gd name="adj2" fmla="val 58477"/>
              </a:avLst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r>
                <a:rPr kumimoji="0" lang="en-US" altLang="zh-CN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encode</a:t>
              </a:r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(code)</a:t>
              </a: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：生成三地址指令</a:t>
              </a:r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code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标注 22"/>
            <p:cNvSpPr/>
            <p:nvPr/>
          </p:nvSpPr>
          <p:spPr bwMode="auto">
            <a:xfrm>
              <a:off x="7132412" y="4373644"/>
              <a:ext cx="1939183" cy="516677"/>
            </a:xfrm>
            <a:prstGeom prst="wedgeRectCallout">
              <a:avLst>
                <a:gd name="adj1" fmla="val -58919"/>
                <a:gd name="adj2" fmla="val -79533"/>
              </a:avLst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addr</a:t>
              </a: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：用于给出保存</a:t>
              </a:r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值的变量名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57530" y="2742920"/>
            <a:ext cx="1305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输入：</a:t>
            </a:r>
            <a:endParaRPr lang="en-US" altLang="zh-CN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</a:rPr>
              <a:t>int a;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Constantia" panose="02030602050306030303" pitchFamily="18" charset="0"/>
                <a:ea typeface="黑体" panose="02010609060101010101" pitchFamily="49" charset="-122"/>
              </a:rPr>
              <a:t>a = 3;</a:t>
            </a:r>
            <a:endParaRPr lang="zh-CN" altLang="en-US" sz="2000" dirty="0">
              <a:solidFill>
                <a:srgbClr val="FF0000"/>
              </a:solidFill>
              <a:latin typeface="Constantia" panose="02030602050306030303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41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756"/>
    </mc:Choice>
    <mc:Fallback xmlns="">
      <p:transition advTm="18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燕尾形 2"/>
          <p:cNvSpPr>
            <a:spLocks noChangeArrowheads="1"/>
          </p:cNvSpPr>
          <p:nvPr/>
        </p:nvSpPr>
        <p:spPr bwMode="auto">
          <a:xfrm>
            <a:off x="6863737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9223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1201738" y="1010807"/>
            <a:ext cx="8465013" cy="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 anchor="b" anchorCtr="1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语义分析栈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6</a:t>
            </a:r>
            <a:r>
              <a:rPr lang="zh-CN" altLang="en-US" dirty="0" smtClean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8712" y="3129600"/>
            <a:ext cx="91310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自底向上的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分析过程中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Shift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时将符号的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type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属性（从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中获得）入栈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8713" y="3701085"/>
            <a:ext cx="91310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自底向上的分析过程中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Reduce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时，先出栈产生式右侧符号的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属性。如果规约时使用的产生式是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 -&gt; int,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需要将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符号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type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属性入栈，如果规约时使用的产生式是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 -&gt; D id,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更新符号表中相应变量的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type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信息，压入空记录占位，如果使用其他产生式规约，直接压入空记录占位。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8713" y="2104934"/>
            <a:ext cx="9919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语义分析的结果是更新符号表，根据翻译方案，语义分析栈需要保存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type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属性；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8713" y="2604283"/>
            <a:ext cx="91310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语义分析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相关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的产生式有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 -&gt; D id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D -&gt;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60643" y="5628361"/>
            <a:ext cx="8975933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注：中间代码生成过程与语义分析过程类似，可以使用栈来处理，栈中需要保存翻译方案中的</a:t>
            </a:r>
            <a:r>
              <a:rPr lang="en-US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addr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属性。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4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0" y="1085508"/>
            <a:ext cx="12191365" cy="77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 anchor="b" anchorCtr="1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7</a:t>
            </a:r>
            <a:r>
              <a:rPr lang="zh-CN" altLang="en-US" dirty="0" smtClean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1968634"/>
            <a:ext cx="6070666" cy="40036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890" y="1778439"/>
            <a:ext cx="5229923" cy="24985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137" y="4433032"/>
            <a:ext cx="3689679" cy="1815890"/>
          </a:xfrm>
          <a:prstGeom prst="rect">
            <a:avLst/>
          </a:prstGeom>
        </p:spPr>
      </p:pic>
      <p:sp>
        <p:nvSpPr>
          <p:cNvPr id="19" name="燕尾形 2"/>
          <p:cNvSpPr>
            <a:spLocks noChangeArrowheads="1"/>
          </p:cNvSpPr>
          <p:nvPr/>
        </p:nvSpPr>
        <p:spPr bwMode="auto">
          <a:xfrm>
            <a:off x="9393290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</a:p>
        </p:txBody>
      </p:sp>
      <p:sp>
        <p:nvSpPr>
          <p:cNvPr id="21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41513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0" y="1085508"/>
            <a:ext cx="12191365" cy="77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 anchor="b" anchorCtr="1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8</a:t>
            </a:r>
            <a:r>
              <a:rPr lang="zh-CN" altLang="en-US" dirty="0" smtClean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60643" y="1852037"/>
            <a:ext cx="100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语义分析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SemanticAnalyzer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/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在自底向上的分析过程中更新符号表。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880" y="2447123"/>
            <a:ext cx="6386772" cy="382968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3873408" y="2653272"/>
            <a:ext cx="1467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获取变量类型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158835" y="3580914"/>
            <a:ext cx="1777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输出更新后的符号表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60643" y="3475433"/>
            <a:ext cx="191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某些产生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式规约时更新符号表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264209" y="2635446"/>
            <a:ext cx="1162228" cy="47522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365049" y="3560988"/>
            <a:ext cx="1761859" cy="520902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494595" y="3560988"/>
            <a:ext cx="1615790" cy="47522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230079" y="3550621"/>
            <a:ext cx="1256179" cy="47522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276648" y="3211469"/>
            <a:ext cx="175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通用接口定义</a:t>
            </a:r>
            <a:endParaRPr lang="zh-CN" altLang="en-US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燕尾形 2"/>
          <p:cNvSpPr>
            <a:spLocks noChangeArrowheads="1"/>
          </p:cNvSpPr>
          <p:nvPr/>
        </p:nvSpPr>
        <p:spPr bwMode="auto">
          <a:xfrm>
            <a:off x="9393290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6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</a:p>
        </p:txBody>
      </p:sp>
      <p:sp>
        <p:nvSpPr>
          <p:cNvPr id="37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 smtClean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62181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10143</TotalTime>
  <Words>991</Words>
  <Application>Microsoft Office PowerPoint</Application>
  <PresentationFormat>宽屏</PresentationFormat>
  <Paragraphs>148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 Unicode MS</vt:lpstr>
      <vt:lpstr>Monotype Sorts</vt:lpstr>
      <vt:lpstr>方正兰亭特黑简体</vt:lpstr>
      <vt:lpstr>黑体</vt:lpstr>
      <vt:lpstr>宋体</vt:lpstr>
      <vt:lpstr>微软雅黑</vt:lpstr>
      <vt:lpstr>Arial</vt:lpstr>
      <vt:lpstr>Calibri</vt:lpstr>
      <vt:lpstr>Constantia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yang</cp:lastModifiedBy>
  <cp:revision>2894</cp:revision>
  <cp:lastPrinted>2016-12-01T02:52:00Z</cp:lastPrinted>
  <dcterms:created xsi:type="dcterms:W3CDTF">2015-01-10T08:41:00Z</dcterms:created>
  <dcterms:modified xsi:type="dcterms:W3CDTF">2022-10-08T02:35:18Z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