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5084" r:id="rId1"/>
    <p:sldMasterId id="2147485194" r:id="rId2"/>
  </p:sldMasterIdLst>
  <p:notesMasterIdLst>
    <p:notesMasterId r:id="rId7"/>
  </p:notesMasterIdLst>
  <p:handoutMasterIdLst>
    <p:handoutMasterId r:id="rId8"/>
  </p:handoutMasterIdLst>
  <p:sldIdLst>
    <p:sldId id="2147473750" r:id="rId3"/>
    <p:sldId id="2147473759" r:id="rId4"/>
    <p:sldId id="2147473760" r:id="rId5"/>
    <p:sldId id="264" r:id="rId6"/>
  </p:sldIdLst>
  <p:sldSz cx="12192000" cy="6858000"/>
  <p:notesSz cx="6797675" cy="9926638"/>
  <p:embeddedFontLst>
    <p:embeddedFont>
      <p:font typeface="Noto Sans" panose="020B0502040504020204" pitchFamily="34" charset="0"/>
      <p:regular r:id="rId9"/>
      <p:bold r:id="rId10"/>
      <p:italic r:id="rId11"/>
      <p:boldItalic r:id="rId12"/>
    </p:embeddedFont>
    <p:embeddedFont>
      <p:font typeface="Ooredoo Heavy" panose="00000A00000000000000" pitchFamily="2" charset="0"/>
      <p:bold r:id="rId13"/>
    </p:embeddedFont>
    <p:embeddedFont>
      <p:font typeface="Outfit ExtraBold" pitchFamily="2" charset="0"/>
      <p:bold r:id="rId14"/>
    </p:embeddedFont>
    <p:embeddedFont>
      <p:font typeface="Rubik" pitchFamily="2" charset="-79"/>
      <p:regular r:id="rId15"/>
      <p:bold r:id="rId16"/>
      <p:italic r:id="rId17"/>
      <p:boldItalic r:id="rId18"/>
    </p:embeddedFont>
    <p:embeddedFont>
      <p:font typeface="Rubik SemiBold" pitchFamily="2" charset="-79"/>
      <p:bold r:id="rId19"/>
      <p:boldItalic r:id="rId20"/>
    </p:embeddedFont>
  </p:embeddedFontLst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F1C400"/>
    <a:srgbClr val="F09491"/>
    <a:srgbClr val="FF585D"/>
    <a:srgbClr val="F5A992"/>
    <a:srgbClr val="00416A"/>
    <a:srgbClr val="3CDBC0"/>
    <a:srgbClr val="2CD5C4"/>
    <a:srgbClr val="65C4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745" autoAdjust="0"/>
  </p:normalViewPr>
  <p:slideViewPr>
    <p:cSldViewPr snapToGrid="0" snapToObjects="1">
      <p:cViewPr varScale="1">
        <p:scale>
          <a:sx n="73" d="100"/>
          <a:sy n="73" d="100"/>
        </p:scale>
        <p:origin x="3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21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e Le Caignec" userId="1f39c6d2-de9a-4d73-a5cf-916848982b43" providerId="ADAL" clId="{A3BF4F08-C2E5-44F9-B305-E1B03A692712}"/>
    <pc:docChg chg="delSld">
      <pc:chgData name="Helene Le Caignec" userId="1f39c6d2-de9a-4d73-a5cf-916848982b43" providerId="ADAL" clId="{A3BF4F08-C2E5-44F9-B305-E1B03A692712}" dt="2024-05-16T12:14:01.344" v="0" actId="47"/>
      <pc:docMkLst>
        <pc:docMk/>
      </pc:docMkLst>
      <pc:sldChg chg="del">
        <pc:chgData name="Helene Le Caignec" userId="1f39c6d2-de9a-4d73-a5cf-916848982b43" providerId="ADAL" clId="{A3BF4F08-C2E5-44F9-B305-E1B03A692712}" dt="2024-05-16T12:14:01.344" v="0" actId="47"/>
        <pc:sldMkLst>
          <pc:docMk/>
          <pc:sldMk cId="1706382097" sldId="2147473753"/>
        </pc:sldMkLst>
      </pc:sldChg>
      <pc:sldChg chg="del">
        <pc:chgData name="Helene Le Caignec" userId="1f39c6d2-de9a-4d73-a5cf-916848982b43" providerId="ADAL" clId="{A3BF4F08-C2E5-44F9-B305-E1B03A692712}" dt="2024-05-16T12:14:01.344" v="0" actId="47"/>
        <pc:sldMkLst>
          <pc:docMk/>
          <pc:sldMk cId="4099434385" sldId="2147473754"/>
        </pc:sldMkLst>
      </pc:sldChg>
      <pc:sldChg chg="del">
        <pc:chgData name="Helene Le Caignec" userId="1f39c6d2-de9a-4d73-a5cf-916848982b43" providerId="ADAL" clId="{A3BF4F08-C2E5-44F9-B305-E1B03A692712}" dt="2024-05-16T12:14:01.344" v="0" actId="47"/>
        <pc:sldMkLst>
          <pc:docMk/>
          <pc:sldMk cId="407811770" sldId="2147473755"/>
        </pc:sldMkLst>
      </pc:sldChg>
      <pc:sldChg chg="del">
        <pc:chgData name="Helene Le Caignec" userId="1f39c6d2-de9a-4d73-a5cf-916848982b43" providerId="ADAL" clId="{A3BF4F08-C2E5-44F9-B305-E1B03A692712}" dt="2024-05-16T12:14:01.344" v="0" actId="47"/>
        <pc:sldMkLst>
          <pc:docMk/>
          <pc:sldMk cId="2425332638" sldId="2147473756"/>
        </pc:sldMkLst>
      </pc:sldChg>
      <pc:sldChg chg="del">
        <pc:chgData name="Helene Le Caignec" userId="1f39c6d2-de9a-4d73-a5cf-916848982b43" providerId="ADAL" clId="{A3BF4F08-C2E5-44F9-B305-E1B03A692712}" dt="2024-05-16T12:14:01.344" v="0" actId="47"/>
        <pc:sldMkLst>
          <pc:docMk/>
          <pc:sldMk cId="2743353658" sldId="2147473757"/>
        </pc:sldMkLst>
      </pc:sldChg>
      <pc:sldChg chg="del">
        <pc:chgData name="Helene Le Caignec" userId="1f39c6d2-de9a-4d73-a5cf-916848982b43" providerId="ADAL" clId="{A3BF4F08-C2E5-44F9-B305-E1B03A692712}" dt="2024-05-16T12:14:01.344" v="0" actId="47"/>
        <pc:sldMkLst>
          <pc:docMk/>
          <pc:sldMk cId="3345517834" sldId="21474737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3B2D-7EE6-40D0-B8E5-54FD5F46DDA6}" type="datetimeFigureOut">
              <a:rPr lang="en-US" smtClean="0"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5/13/2024</a:t>
            </a:fld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666-3E3A-4044-82EF-DED745118DC3}" type="slidenum">
              <a:rPr lang="en-US" smtClean="0"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‹#›</a:t>
            </a:fld>
            <a:endParaRPr lang="en-US" dirty="0">
              <a:latin typeface="Rubik" pitchFamily="2" charset="-79"/>
              <a:ea typeface="Noto Sans" panose="020B0502040504020204" pitchFamily="34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19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1A70E0C9-048D-4F47-870E-3BFCAC7E8546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E18BF02C-2B30-4A7F-9DCE-38E6C5A43D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938C-A9FD-21DE-BF73-5FC43F4FC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C1A81A-DB48-73F5-064E-401A4B1F8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27176-4AE7-AF18-54E8-69F5C298A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11162F8-E152-A5C3-AE89-A6C95829140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4DF8-8967-0801-E433-017480A4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320B-796B-C171-CD8C-87ED0F76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8BF02C-2B30-4A7F-9DCE-38E6C5A43D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915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BF02C-2B30-4A7F-9DCE-38E6C5A43D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5C424C80-5DCD-4620-8490-2768F33C7AE6}" type="datetime3">
              <a:rPr lang="en-US" smtClean="0"/>
              <a:pPr/>
              <a:t>13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F206-436A-F82A-0775-1E19A16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848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LEA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9CDFE-F798-BD0E-F7B8-831D09482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F66676F-ED44-880D-23F8-A2E762CF9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8388350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8DCAB59-D7AE-5F69-3CFC-66CCF890B68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8388350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F0402-09E8-7FE8-EE15-4CF723E00B8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B8AD7BD-1F5A-8B90-53A7-AC14105C0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6721ED-D414-EDF8-708E-724EC308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56713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BBF3E0-0AEF-7629-D5E0-BB643CDE76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EC39553-85C1-01BC-FD69-1D59B6C55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C8FCE16A-D11A-C5FF-B058-733CFBD2FA1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5B80-5E70-4660-3CEA-21F98B403CD1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42FA1E7-EC98-6026-23AC-7988C7C5D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9BADF3-C56D-BE41-E1B0-797A64535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07434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7D39BF-5196-A8B9-3955-C431CA030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575BD6C-F877-B7A0-ACC9-8755B2559B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Shape 16">
            <a:extLst>
              <a:ext uri="{FF2B5EF4-FFF2-40B4-BE49-F238E27FC236}">
                <a16:creationId xmlns:a16="http://schemas.microsoft.com/office/drawing/2014/main" id="{A62C5426-4C4C-F727-1D92-95C8AE77B1A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0AE1A-83ED-5DAB-838F-B964135174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4089AD4-4C1B-21D9-70F4-5BA768F49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4EBF1F-EF57-CBCD-42F2-6D6513FF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45619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A2B2A4-FE95-DFDF-31BC-C1E06AD0E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8501183-7F61-5D6A-A854-E2B01CFD9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E08032C-0297-AF59-03EA-0EBF7294296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A8828E-F599-2C56-2997-178C4E61D45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D6C3BF8-5A62-5FEF-8767-720242ADE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78BDB7-7475-8605-E025-2CE67E1D6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82518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FI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AACE03-64E9-BDFD-670A-D437EBA10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432F88-4941-A436-DA02-0D569D075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23DD42-452D-8803-ABF2-9B0892A22AE6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60F96F-CB04-2D6B-A0ED-96123A166C5D}"/>
              </a:ext>
            </a:extLst>
          </p:cNvPr>
          <p:cNvSpPr/>
          <p:nvPr userDrawn="1"/>
        </p:nvSpPr>
        <p:spPr bwMode="auto">
          <a:xfrm>
            <a:off x="6960394" y="5622131"/>
            <a:ext cx="61912" cy="90488"/>
          </a:xfrm>
          <a:custGeom>
            <a:avLst/>
            <a:gdLst>
              <a:gd name="connsiteX0" fmla="*/ 0 w 61912"/>
              <a:gd name="connsiteY0" fmla="*/ 0 h 90488"/>
              <a:gd name="connsiteX1" fmla="*/ 47625 w 61912"/>
              <a:gd name="connsiteY1" fmla="*/ 23813 h 90488"/>
              <a:gd name="connsiteX2" fmla="*/ 61912 w 61912"/>
              <a:gd name="connsiteY2" fmla="*/ 50007 h 90488"/>
              <a:gd name="connsiteX3" fmla="*/ 14287 w 61912"/>
              <a:gd name="connsiteY3" fmla="*/ 90488 h 90488"/>
              <a:gd name="connsiteX4" fmla="*/ 0 w 61912"/>
              <a:gd name="connsiteY4" fmla="*/ 0 h 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" h="90488">
                <a:moveTo>
                  <a:pt x="0" y="0"/>
                </a:moveTo>
                <a:lnTo>
                  <a:pt x="47625" y="23813"/>
                </a:lnTo>
                <a:lnTo>
                  <a:pt x="61912" y="50007"/>
                </a:lnTo>
                <a:lnTo>
                  <a:pt x="14287" y="90488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600" b="1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3933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C2092C-1F68-548F-11C2-A257049F8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E24AE7-3482-4E87-CEF6-82A9499EF134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E6D196-BF13-B14A-5E42-7DF2C4B71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286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E2F279-4717-9675-CCD8-8D532C9901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799226E-0ADB-20BF-F1E9-C1F81F321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8AD559A5-4468-59AA-52D2-27FAC7F45E58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36F8C-D736-BCD7-80BC-08E596705D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C5B1AE2-3422-835C-3716-6E5FE0144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E8E174-6EF9-0FF9-40BC-211AD54EF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820427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5373B9-3194-740F-D742-D18EF4F8F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8F33CC4B-82DC-D4B6-695D-546CAC2EC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A5B6705D-7448-AD56-D71F-D58AA8540ADD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C2C73C-B63F-6C6A-D7F3-685A9C47A3DD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00A284B-C33C-72DA-FE7B-B1F5CC705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B3FADF-EEC4-FC02-0A1C-3CCEC2E2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664765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4CFD49-7F7D-D913-EACC-A004BBBD0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CA9E68B-F9A4-F6F5-D76B-B5C533CEF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Shape 16">
            <a:extLst>
              <a:ext uri="{FF2B5EF4-FFF2-40B4-BE49-F238E27FC236}">
                <a16:creationId xmlns:a16="http://schemas.microsoft.com/office/drawing/2014/main" id="{26012CC8-44F4-1175-1981-B04BE9252A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62FF9-F3A7-5F85-9F20-A1249A617CE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16D7CB6-E95E-5510-2F36-2C0229B4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DE8A9D3-B501-6D0B-4292-6A393636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359484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4990E30-652D-9507-1560-D4B9945E97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9419ECB-AE4E-E48D-95BE-D3E3B6748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E0273B1-B805-6360-25FB-5AA0CB2B76B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6C89F1-2FDC-A010-1B51-6BEB18126A13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379569C-EC10-AEDE-3319-D5913ACC76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BE9287-61DF-FB20-2BCF-CF456F1B8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22554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FIFA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7A34E-E389-FA7F-2CC5-14D59256A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6"/>
            <a:ext cx="8388351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29337"/>
            <a:ext cx="6737494" cy="2873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AD04AF-ABFC-B3A1-037F-C6D069E3AB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62EE3B-8B6A-B367-06E3-C76FB7AB4911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</a:rPr>
              <a:t>13 May 2024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164218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599B6F-2DE0-991D-A25F-8E49DB46E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A33C5D1-1B2D-9474-E9C0-3F7EF0404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44F853FB-C299-9F2C-B5FE-29243E840D5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C44D1C-5F92-400D-9314-C9A75042C002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A50A2E5-03A0-35B2-3188-3B35F3203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3510DC-242C-6751-1B7C-0A4D62BB0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4063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F6A092-1A1D-1C14-BA04-FDA6CC5F7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7D7F22C-8DC0-0741-79BA-2C2E7E0E6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3DBC345-9207-2A88-8448-D79D50898D8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B30E6A-BCB9-3163-AF71-457051A44AF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1CA028C-28A2-DB40-357E-7A8C3DF421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13403F-C92F-A4A5-87AE-EB31B557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68278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8245B9-4934-2A64-4D8B-4B9C8BAAA1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888FFBF-88EE-9398-8356-C591E8080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DBA9D6D3-8D51-6FBB-BFF6-B5D3A54CC69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31A610-9635-3C30-12F1-6A5C6F99FBC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6DA5D0B-4767-420B-0683-E56E07685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85F011-28E1-8D4E-2A1F-256081FD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09667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7AA897-2C9C-C6FF-0839-0807F6BDC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CBADE63-5F46-65BA-8806-2A162159C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11D7D84-1E7C-8774-E85D-627C8195B6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B0B2BB-7B9B-C74D-B54C-6458D424CBB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EEFB391-3876-6569-8382-2AF9B8581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C506-B944-8824-F1CE-6EA9B113B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09142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08D724-0A54-3D81-6ECF-0A27C6C37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4B68EB9A-CDC0-99C0-BA36-30EABB843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937DD764-1401-5CF9-90F6-33CA7CE09A6E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4C4A05-772C-1740-689C-8C3FAA4E473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4540F36-5C2F-BE8A-3D82-BB3B8B52A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933303-621B-15DC-7D2B-A1892BE6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81315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9AC33E9-0B6B-4CE3-EF92-B22A1074E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134BCF6-AAA2-A2AF-FC69-7C2552B12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5D1B542-CCC6-72DE-BAED-FEEB72F49E55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24374-D31B-7720-9BBA-A3E6163724A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1D59E9F-DD4E-6DDA-ED21-5026632D0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F48EA7-5E2B-555D-2CF1-6B60B514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15485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DDEA43-D01D-7178-4AD3-BB7CC993E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D4C67964-6777-DD83-F67A-7DB4A703A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0CFAA65-671D-0C45-B80F-4CE5A1A2A13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0E952-BB1D-5FDF-CDD6-012772DCE2B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C6D0D3B-C554-A39E-3843-2D978AC29D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8AB146-A98D-0CB7-40F1-B0520EF8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550920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63B096-0868-6E6A-C7AC-080D3C1DC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A57681F-15BA-F793-D5F7-E2985C193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E94A324-DC4F-E822-A113-4C63F178349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9D3FC-1F83-D8CD-8439-BEA9D5DA9085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F95839A-8D16-5BB2-221B-E007AC661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2684AE-2CED-1D27-62F0-C36A2719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524681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4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3" y="1963155"/>
            <a:ext cx="5629396" cy="5417596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0315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21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22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3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757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6B72D-11C6-2475-2FE3-632802BEF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7"/>
            <a:ext cx="8388352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29338"/>
            <a:ext cx="6737495" cy="2873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535A-A025-6F92-F778-E8CDAFFBAD20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</a:rPr>
              <a:t>13 May 2024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Rubik" pitchFamily="2" charset="-79"/>
            </a:endParaRPr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5889294-ADB1-F1A8-99F6-18028AE08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49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 sz="1000"/>
            </a:lvl5pPr>
            <a:lvl6pPr marL="1645920" indent="-274320">
              <a:spcBef>
                <a:spcPts val="450"/>
              </a:spcBef>
              <a:buFont typeface="+mj-lt"/>
              <a:buAutoNum type="arabicPeriod"/>
              <a:defRPr/>
            </a:lvl6pPr>
            <a:lvl7pPr marL="1920240" indent="-274320">
              <a:spcBef>
                <a:spcPts val="450"/>
              </a:spcBef>
              <a:buFont typeface="+mj-lt"/>
              <a:buAutoNum type="arabicPeriod"/>
              <a:defRPr/>
            </a:lvl7pPr>
            <a:lvl8pPr marL="219456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2D074245-C7A5-47FB-834A-490E3A3C8EC9}" type="datetime3">
              <a:rPr lang="en-US" smtClean="0"/>
              <a:t>13 May 2024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447675" y="660712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ED1C24"/>
              </a:buClr>
              <a:buSzPct val="140000"/>
            </a:pPr>
            <a:endParaRPr lang="en-US" sz="1200" dirty="0" err="1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06288591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66C5A71A-D50D-4CA3-A00F-BA390DB29567}" type="datetime3">
              <a:rPr lang="en-US" smtClean="0"/>
              <a:t>13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730888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6D34DFD-204B-42C8-BF5A-D2F244A26FA0}" type="datetime3">
              <a:rPr lang="en-US" smtClean="0"/>
              <a:t>13 May 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4082412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4103FD4-0D33-4291-9C4C-A7B9200815F5}" type="datetime3">
              <a:rPr lang="en-US" smtClean="0"/>
              <a:t>13 May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30564257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88D508E4-025C-4216-B27A-3B35276FA7A6}" type="datetime3">
              <a:rPr lang="en-US" smtClean="0"/>
              <a:t>13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26102629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E9C9615-ADDF-4EB1-BD4B-1AAC2295AFFE}" type="datetime3">
              <a:rPr lang="en-US" smtClean="0"/>
              <a:t>13 May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741465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 Divider">
    <p:bg>
      <p:bgPr>
        <a:solidFill>
          <a:srgbClr val="00416A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  <p:sp>
        <p:nvSpPr>
          <p:cNvPr id="9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09477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Grey Divider">
    <p:bg>
      <p:bgPr>
        <a:solidFill>
          <a:schemeClr val="accen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99123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Grey Divider">
    <p:bg>
      <p:bgPr>
        <a:solidFill>
          <a:srgbClr val="DFDFE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01204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Divider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3242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857126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>
                <a:latin typeface="Rubik" pitchFamily="2" charset="-79"/>
                <a:cs typeface="Rubik" pitchFamily="2" charset="-79"/>
              </a:defRPr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000">
                <a:latin typeface="Rubik" pitchFamily="2" charset="-79"/>
                <a:cs typeface="Rubik" pitchFamily="2" charset="-79"/>
              </a:defRPr>
            </a:lvl5pPr>
            <a:lvl6pPr marL="164592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6pPr>
            <a:lvl7pPr marL="192024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>
                <a:latin typeface="Rubik" pitchFamily="2" charset="-79"/>
                <a:cs typeface="Rubik" pitchFamily="2" charset="-79"/>
              </a:defRPr>
            </a:lvl7pPr>
            <a:lvl8pPr marL="219456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ipsum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</a:defRPr>
            </a:lvl1pPr>
          </a:lstStyle>
          <a:p>
            <a:fld id="{BCCB7A99-BC73-45EC-BCF6-67FFEA14AAA8}" type="datetime3">
              <a:rPr lang="en-US" smtClean="0"/>
              <a:pPr/>
              <a:t>13 May 2024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9366C-D30F-B426-5A75-DCD0405C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749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quoise Divider">
    <p:bg>
      <p:bgPr>
        <a:solidFill>
          <a:srgbClr val="2CD5C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24104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Divider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62538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range Divider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77541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Divider">
    <p:bg>
      <p:bgPr>
        <a:solidFill>
          <a:schemeClr val="accent6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8314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lmon Pink Divider">
    <p:bg>
      <p:bgPr>
        <a:solidFill>
          <a:srgbClr val="F5A99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02553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6501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Shape 156" descr="Indonesia_0483_extract copy.png"/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13080" y="1647223"/>
            <a:ext cx="2760621" cy="50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459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OREDOO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6B72D-11C6-2475-2FE3-632802BEF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7"/>
            <a:ext cx="8388352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29338"/>
            <a:ext cx="6737495" cy="2873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535A-A025-6F92-F778-E8CDAFFBAD20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Rubik" pitchFamily="2" charset="-79"/>
              </a:rPr>
              <a:t>13 May 2024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Rubik" pitchFamily="2" charset="-79"/>
            </a:endParaRPr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5889294-ADB1-F1A8-99F6-18028AE08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45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OOREDO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C2092C-1F68-548F-11C2-A257049F8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E24AE7-3482-4E87-CEF6-82A9499EF134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E6D196-BF13-B14A-5E42-7DF2C4B71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53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85712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3325813" algn="l"/>
              </a:tabLst>
              <a:defRPr>
                <a:latin typeface="Rubik" pitchFamily="2" charset="-79"/>
                <a:cs typeface="Rubik" pitchFamily="2" charset="-79"/>
              </a:defRPr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D96FD484-7585-4DE7-AA01-D6E50E5FD7B0}" type="datetime3">
              <a:rPr lang="en-US" smtClean="0"/>
              <a:pPr/>
              <a:t>13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8688D-BFE0-BC5D-7442-2E1C43FC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941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857126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ubik" pitchFamily="2" charset="-79"/>
                <a:cs typeface="Rubik" pitchFamily="2" charset="-79"/>
              </a:defRPr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>
                <a:latin typeface="Rubik" pitchFamily="2" charset="-79"/>
                <a:cs typeface="Rubik" pitchFamily="2" charset="-79"/>
              </a:defRPr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45F568F9-2683-4D73-B867-5AEF0061B8D1}" type="datetime3">
              <a:rPr lang="en-US" smtClean="0"/>
              <a:pPr/>
              <a:t>13 May 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0C810-01EA-63CB-5362-610880EF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857750"/>
          </a:xfrm>
        </p:spPr>
        <p:txBody>
          <a:bodyPr/>
          <a:lstStyle>
            <a:lvl1pPr marL="0" indent="0">
              <a:buNone/>
              <a:defRPr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857126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>
                <a:latin typeface="Rubik" pitchFamily="2" charset="-79"/>
                <a:cs typeface="Rubik" pitchFamily="2" charset="-79"/>
              </a:defRPr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>
                <a:latin typeface="Rubik" pitchFamily="2" charset="-79"/>
                <a:cs typeface="Rubik" pitchFamily="2" charset="-79"/>
              </a:defRPr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>
                <a:latin typeface="Rubik" pitchFamily="2" charset="-79"/>
                <a:cs typeface="Rubik" pitchFamily="2" charset="-79"/>
              </a:defRPr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Rubik" pitchFamily="2" charset="-79"/>
                <a:ea typeface="Noto Sans" panose="020B0502040504020204" pitchFamily="34" charset="0"/>
                <a:cs typeface="Rubik" pitchFamily="2" charset="-79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088DBADD-80EB-4BAF-8DFB-4441BC0F37C5}" type="datetime3">
              <a:rPr lang="en-US" smtClean="0"/>
              <a:pPr/>
              <a:t>13 May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28C6D-745F-198D-4243-4B2223F2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520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5C424C80-5DCD-4620-8490-2768F33C7AE6}" type="datetime3">
              <a:rPr lang="en-US" smtClean="0"/>
              <a:pPr/>
              <a:t>13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F206-436A-F82A-0775-1E19A16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604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8412"/>
            <a:ext cx="10919792" cy="4860925"/>
          </a:xfrm>
        </p:spPr>
        <p:txBody>
          <a:bodyPr anchor="t" anchorCtr="0"/>
          <a:lstStyle>
            <a:lvl1pPr marL="0" indent="0">
              <a:buNone/>
              <a:defRPr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Rubik" pitchFamily="2" charset="-79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73852EC9-F0B0-44B1-9FE7-E87EC14ADE79}" type="datetime3">
              <a:rPr lang="en-US" smtClean="0"/>
              <a:pPr/>
              <a:t>13 May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29338"/>
            <a:ext cx="10919792" cy="287337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AFEF7-274D-366A-AEA0-05F949D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3392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oleObject" Target="../embeddings/oleObject9.bin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ags" Target="../tags/tag1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442608494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0" imgH="0" progId="TCLayout.ActiveDocument.1">
                  <p:embed/>
                </p:oleObj>
              </mc:Choice>
              <mc:Fallback>
                <p:oleObj name="think-cell Slide" r:id="rId30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68413"/>
            <a:ext cx="1091979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/>
              <a:t>Click to edit Master text styles</a:t>
            </a:r>
          </a:p>
          <a:p>
            <a:pPr marL="205740" lvl="1" indent="-205740">
              <a:spcBef>
                <a:spcPts val="900"/>
              </a:spcBef>
            </a:pPr>
            <a:r>
              <a:rPr lang="en-US"/>
              <a:t>Second level</a:t>
            </a:r>
          </a:p>
          <a:p>
            <a:pPr marL="205740" lvl="2" indent="-205740">
              <a:spcBef>
                <a:spcPts val="900"/>
              </a:spcBef>
            </a:pPr>
            <a:r>
              <a:rPr lang="en-US"/>
              <a:t>Third level</a:t>
            </a:r>
          </a:p>
          <a:p>
            <a:pPr marL="205740" lvl="3" indent="-205740">
              <a:spcBef>
                <a:spcPts val="900"/>
              </a:spcBef>
            </a:pPr>
            <a:r>
              <a:rPr lang="en-US"/>
              <a:t>Fourth level</a:t>
            </a:r>
          </a:p>
          <a:p>
            <a:pPr marL="205740" lvl="4" indent="-205740">
              <a:spcBef>
                <a:spcPts val="9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24F66902-87F4-4757-BF32-F666686F52D8}" type="datetime3">
              <a:rPr lang="en-US" smtClean="0"/>
              <a:pPr/>
              <a:t>13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+mn-lt"/>
                <a:ea typeface="Noto Sans" panose="020B0502040504020204" pitchFamily="34" charset="0"/>
                <a:cs typeface="Rubik" pitchFamily="2" charset="-79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1FD88-A6E6-8119-40FC-44372482DF02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628737" y="6434431"/>
            <a:ext cx="1317909" cy="25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ECCF2-838A-A034-C2BC-F5F835F7B23A}"/>
              </a:ext>
            </a:extLst>
          </p:cNvPr>
          <p:cNvSpPr txBox="1"/>
          <p:nvPr userDrawn="1"/>
        </p:nvSpPr>
        <p:spPr>
          <a:xfrm>
            <a:off x="11615247" y="6465666"/>
            <a:ext cx="461914" cy="287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 anchor="ctr"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QA" sz="1050" b="1" dirty="0">
                <a:solidFill>
                  <a:schemeClr val="bg1"/>
                </a:solidFill>
                <a:effectLst/>
                <a:latin typeface="Rubik" pitchFamily="2" charset="-79"/>
                <a:ea typeface="Noto Sans" panose="020B0502040504020204" pitchFamily="34" charset="0"/>
                <a:cs typeface="Noto Kufi Arabic" pitchFamily="2"/>
              </a:rPr>
              <a:t>ضمن</a:t>
            </a:r>
            <a:endParaRPr lang="en-GB" sz="900" dirty="0">
              <a:solidFill>
                <a:schemeClr val="bg1"/>
              </a:solidFill>
              <a:effectLst/>
              <a:latin typeface="Rubik" pitchFamily="2" charset="-79"/>
              <a:ea typeface="Noto Sans" panose="020B050204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D58EF-69C2-E07D-3709-80330A11EA68}"/>
              </a:ext>
            </a:extLst>
          </p:cNvPr>
          <p:cNvSpPr/>
          <p:nvPr userDrawn="1"/>
        </p:nvSpPr>
        <p:spPr bwMode="auto">
          <a:xfrm>
            <a:off x="11568113" y="6416675"/>
            <a:ext cx="556182" cy="38498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60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1" r:id="rId2"/>
    <p:sldLayoutId id="2147485192" r:id="rId3"/>
    <p:sldLayoutId id="2147485123" r:id="rId4"/>
    <p:sldLayoutId id="2147485127" r:id="rId5"/>
    <p:sldLayoutId id="2147485086" r:id="rId6"/>
    <p:sldLayoutId id="2147485132" r:id="rId7"/>
    <p:sldLayoutId id="2147485096" r:id="rId8"/>
    <p:sldLayoutId id="2147485131" r:id="rId9"/>
    <p:sldLayoutId id="2147485188" r:id="rId10"/>
    <p:sldLayoutId id="2147485169" r:id="rId11"/>
    <p:sldLayoutId id="2147485178" r:id="rId12"/>
    <p:sldLayoutId id="2147485183" r:id="rId13"/>
    <p:sldLayoutId id="2147485152" r:id="rId14"/>
    <p:sldLayoutId id="2147485190" r:id="rId15"/>
    <p:sldLayoutId id="2147485177" r:id="rId16"/>
    <p:sldLayoutId id="2147485182" r:id="rId17"/>
    <p:sldLayoutId id="2147485184" r:id="rId18"/>
    <p:sldLayoutId id="2147485174" r:id="rId19"/>
    <p:sldLayoutId id="2147485179" r:id="rId20"/>
    <p:sldLayoutId id="2147485185" r:id="rId21"/>
    <p:sldLayoutId id="2147485175" r:id="rId22"/>
    <p:sldLayoutId id="2147485180" r:id="rId23"/>
    <p:sldLayoutId id="2147485186" r:id="rId24"/>
    <p:sldLayoutId id="2147485176" r:id="rId25"/>
    <p:sldLayoutId id="2147485181" r:id="rId26"/>
    <p:sldLayoutId id="2147485187" r:id="rId27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kern="1200">
          <a:solidFill>
            <a:schemeClr val="accent1"/>
          </a:solidFill>
          <a:latin typeface="Rubik" pitchFamily="2" charset="-79"/>
          <a:ea typeface="Rubik" pitchFamily="2" charset="-79"/>
          <a:cs typeface="Rubik" pitchFamily="2" charset="-79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Rubik" pitchFamily="2" charset="-79"/>
          <a:ea typeface="ＭＳ Ｐゴシック" pitchFamily="-109" charset="-128"/>
          <a:cs typeface="Rubik" pitchFamily="2" charset="-79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99" userDrawn="1">
          <p15:clr>
            <a:srgbClr val="F26B43"/>
          </p15:clr>
        </p15:guide>
        <p15:guide id="4" orient="horz" pos="618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pos="7287" userDrawn="1">
          <p15:clr>
            <a:srgbClr val="F26B43"/>
          </p15:clr>
        </p15:guide>
        <p15:guide id="8" pos="39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429131324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0" imgH="0" progId="TCLayout.ActiveDocument.1">
                  <p:embed/>
                </p:oleObj>
              </mc:Choice>
              <mc:Fallback>
                <p:oleObj name="think-cell Slide" r:id="rId24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 dirty="0"/>
              <a:t>Edit Master text styles</a:t>
            </a:r>
          </a:p>
          <a:p>
            <a:pPr marL="411480" lvl="1" indent="-205740"/>
            <a:r>
              <a:rPr lang="en-US" dirty="0"/>
              <a:t>Second level</a:t>
            </a:r>
          </a:p>
          <a:p>
            <a:pPr marL="548640" lvl="2" indent="-137160"/>
            <a:r>
              <a:rPr lang="en-US" dirty="0"/>
              <a:t>Third level</a:t>
            </a:r>
          </a:p>
          <a:p>
            <a:pPr marL="685800" lvl="3"/>
            <a:r>
              <a:rPr lang="en-US" dirty="0"/>
              <a:t>Fourth level</a:t>
            </a:r>
          </a:p>
          <a:p>
            <a:pPr marL="822960" lvl="4"/>
            <a:r>
              <a:rPr lang="en-US" dirty="0"/>
              <a:t>Fifth level</a:t>
            </a:r>
          </a:p>
          <a:p>
            <a:pPr marL="2167176" lvl="8"/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9330A795-F0BE-49AB-B973-4C47DE79D5F7}" type="datetime3">
              <a:rPr lang="en-US" smtClean="0"/>
              <a:t>13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636904" y="6479648"/>
            <a:ext cx="1296000" cy="2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5" r:id="rId1"/>
    <p:sldLayoutId id="2147485196" r:id="rId2"/>
    <p:sldLayoutId id="2147485197" r:id="rId3"/>
    <p:sldLayoutId id="2147485198" r:id="rId4"/>
    <p:sldLayoutId id="2147485199" r:id="rId5"/>
    <p:sldLayoutId id="2147485200" r:id="rId6"/>
    <p:sldLayoutId id="2147485201" r:id="rId7"/>
    <p:sldLayoutId id="2147485202" r:id="rId8"/>
    <p:sldLayoutId id="2147485203" r:id="rId9"/>
    <p:sldLayoutId id="2147485204" r:id="rId10"/>
    <p:sldLayoutId id="2147485205" r:id="rId11"/>
    <p:sldLayoutId id="2147485206" r:id="rId12"/>
    <p:sldLayoutId id="2147485207" r:id="rId13"/>
    <p:sldLayoutId id="2147485208" r:id="rId14"/>
    <p:sldLayoutId id="2147485209" r:id="rId15"/>
    <p:sldLayoutId id="2147485210" r:id="rId16"/>
    <p:sldLayoutId id="2147485211" r:id="rId17"/>
    <p:sldLayoutId id="2147485212" r:id="rId18"/>
    <p:sldLayoutId id="2147485213" r:id="rId19"/>
    <p:sldLayoutId id="2147485214" r:id="rId20"/>
    <p:sldLayoutId id="2147485215" r:id="rId21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>
          <a:solidFill>
            <a:schemeClr val="accent1"/>
          </a:solidFill>
          <a:latin typeface="Ooredoo Heavy" panose="00000A00000000000000" pitchFamily="50" charset="0"/>
          <a:ea typeface="Ooredoo Heavy" panose="00000A00000000000000" pitchFamily="50" charset="0"/>
          <a:cs typeface="Arial" pitchFamily="34" charset="0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3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Arial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2">
          <p15:clr>
            <a:srgbClr val="F26B43"/>
          </p15:clr>
        </p15:guide>
        <p15:guide id="2" pos="3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5D05A-83FA-F2E2-3FD8-0A147628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07036C-EBD2-2B7B-B82F-3AD490C1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76D8ED-E05A-A44B-2816-88A5D1C34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IOH</a:t>
            </a:r>
          </a:p>
          <a:p>
            <a:r>
              <a:rPr lang="en-GB" dirty="0">
                <a:solidFill>
                  <a:schemeClr val="bg1"/>
                </a:solidFill>
              </a:rPr>
              <a:t>Apr’24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89B31D-9B3D-84C1-3F1D-18FD303F031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GB" dirty="0"/>
              <a:t>OGPM – DGCEO’s OFFICE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6D5D3-3C1C-748C-C98E-4689E307A58C}"/>
              </a:ext>
            </a:extLst>
          </p:cNvPr>
          <p:cNvSpPr txBox="1"/>
          <p:nvPr/>
        </p:nvSpPr>
        <p:spPr>
          <a:xfrm>
            <a:off x="1586429" y="592707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ED1C24"/>
              </a:buClr>
              <a:buSzPct val="140000"/>
            </a:pPr>
            <a:endParaRPr lang="en-GB" sz="1200" dirty="0">
              <a:solidFill>
                <a:srgbClr val="000000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10763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037B-4A9D-077E-58D3-DE2EE7527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7E174-6A92-9F71-C8D8-C7A76CA1B1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24C80-5DCD-4620-8490-2768F33C7AE6}" type="datetime3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May 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2FC59-DB3F-DEE2-66A0-507F917E3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0B14-E706-FE1B-B93E-811467666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4C691-6DE9-424C-9C34-B44F65CDDA11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8B7BB-4CAD-EC6C-10B0-4805169CB3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CAE25D-B463-6B75-EC0A-338EC75E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F82F6-9B39-497E-388A-D4D4CDAE9BCC}"/>
              </a:ext>
            </a:extLst>
          </p:cNvPr>
          <p:cNvSpPr/>
          <p:nvPr/>
        </p:nvSpPr>
        <p:spPr>
          <a:xfrm>
            <a:off x="6149148" y="531727"/>
            <a:ext cx="5878944" cy="5917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B2B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Q1: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Mobile: </a:t>
            </a:r>
          </a:p>
          <a:p>
            <a:pPr marL="22860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Q: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With input KPIs declining, what is driving revenue growth?</a:t>
            </a:r>
          </a:p>
          <a:p>
            <a:pPr marL="22860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Q: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What is the split between organic mobile business and domestic A2P?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Q2: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Fixed: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The underlying fixed revenue are at an average of IDR 418 Mn, while base has grown by ~ 150K.The base grew by 28% , revenues improved by 3%. </a:t>
            </a:r>
          </a:p>
          <a:p>
            <a:pPr marL="22860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Act.: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IOH to share split between fixed Voice and fixed internet/data – subscribers (DELs) and revenues. </a:t>
            </a: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22860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C1: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LA: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Whilst on YTD basis, Lintasarta performed above YTD budget by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0.6%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, for Apr’24 it remained behind budget by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-4.6%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. Hope there is no risk on achieving the numbers.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WHOLESALE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Overall international wholesale in performing above YTD budget by 17% (YoY @ 7%)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Q3: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international A2P revenue: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(From past 2 months), the trending shows an increase of 15% whereas A2P cost increased by 1.5 times. </a:t>
            </a:r>
          </a:p>
          <a:p>
            <a:pPr marL="22860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Act.: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To share the split of off-net and on-net A2P revenue trends to clarify.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B8CE8-7ED2-EC65-241F-51053ADA57DF}"/>
              </a:ext>
            </a:extLst>
          </p:cNvPr>
          <p:cNvSpPr/>
          <p:nvPr/>
        </p:nvSpPr>
        <p:spPr>
          <a:xfrm>
            <a:off x="233757" y="531727"/>
            <a:ext cx="5862244" cy="5904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Ooredoo Heavy" panose="00000A00000000000000" pitchFamily="2" charset="0"/>
              <a:ea typeface="Calibri" panose="020F0502020204030204" pitchFamily="34" charset="0"/>
              <a:cs typeface="Arial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FD1081-2656-98F8-3835-629B1A572BB8}"/>
              </a:ext>
            </a:extLst>
          </p:cNvPr>
          <p:cNvSpPr txBox="1">
            <a:spLocks/>
          </p:cNvSpPr>
          <p:nvPr/>
        </p:nvSpPr>
        <p:spPr>
          <a:xfrm>
            <a:off x="129348" y="103574"/>
            <a:ext cx="12039600" cy="415144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latin typeface="Ooredoo Heavy" panose="00000A00000000000000" pitchFamily="50" charset="0"/>
                <a:ea typeface="Ooredoo Heavy" panose="00000A00000000000000" pitchFamily="50" charset="0"/>
                <a:cs typeface="+mj-cs"/>
              </a:defRPr>
            </a:lvl1pPr>
            <a:lvl2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5pPr>
            <a:lvl6pPr marL="3429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6pPr>
            <a:lvl7pPr marL="6858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7pPr>
            <a:lvl8pPr marL="10287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8pPr>
            <a:lvl9pPr marL="13716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9pPr>
          </a:lstStyle>
          <a:p>
            <a:pPr marL="0" marR="0" lvl="0" indent="0" algn="l" defTabSz="7048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IOH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–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Apr’24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 - Q&amp;A and deep dives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6A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3F432-245F-E087-4CDF-3823179D7F9F}"/>
              </a:ext>
            </a:extLst>
          </p:cNvPr>
          <p:cNvSpPr txBox="1"/>
          <p:nvPr/>
        </p:nvSpPr>
        <p:spPr>
          <a:xfrm>
            <a:off x="262217" y="575641"/>
            <a:ext cx="58603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COMMERCIAL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CONSUMER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BUSINESS SERVICES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B2B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Overall B2B MTD / YTD revenue exceeded budget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11%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and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14%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respectively (YoY @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28%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Driven by A2P revenue booking Mobile MTD revenue exceeding the budget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99%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 (YoY @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200%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) whereas Fixed MTD revenue exceeded budget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3%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 (YoY 14%)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On YTD basis, Mobile revenue exceeded budget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103%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 (YoY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159%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) whereas Fixed exceeded budget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6%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 (YoY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17%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B2B MTD Cost of sales increased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5%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on MoM basis (YoY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+53%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), however remained below budget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-3%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 on YTD basis.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Lintasarta is performing above YTD Apr’24 revenue target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0.6%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and EBITDA margin exceeding AOP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4A70B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6.4%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YoY positive trends on margins  -both at Gross and EBITDA levels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Mobile Input Business KPIs are trending negative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Customers / Base : Declined from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743K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 in Oct 23 to 656 K in Apr’24. MoM decline as well ,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27K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Accounts : count dropping from 15,719 to 15,406 between Jan’24 and Mar’24 (IOH reports M-1)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Arial" charset="0"/>
            </a:endParaRPr>
          </a:p>
        </p:txBody>
      </p:sp>
      <p:pic>
        <p:nvPicPr>
          <p:cNvPr id="1026" name="Chart 1">
            <a:extLst>
              <a:ext uri="{FF2B5EF4-FFF2-40B4-BE49-F238E27FC236}">
                <a16:creationId xmlns:a16="http://schemas.microsoft.com/office/drawing/2014/main" id="{824956A4-34F4-F21F-71B5-1CFE8BEE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60" y="4730625"/>
            <a:ext cx="4278238" cy="165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hart 3">
            <a:extLst>
              <a:ext uri="{FF2B5EF4-FFF2-40B4-BE49-F238E27FC236}">
                <a16:creationId xmlns:a16="http://schemas.microsoft.com/office/drawing/2014/main" id="{79311A2E-AD34-66CD-4783-20B6E332B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701" y="646823"/>
            <a:ext cx="4636906" cy="17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0586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2981-5FA9-E7DB-8107-BD6FC9861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792C-362C-528F-44A7-500E0FCFB3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C5A71A-D50D-4CA3-A00F-BA390DB29567}" type="datetime3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May 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328C-D089-9B5B-551B-0967454B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4C691-6DE9-424C-9C34-B44F65CDDA11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71BB4-9CF3-EF09-B0B4-97478D8B9650}"/>
              </a:ext>
            </a:extLst>
          </p:cNvPr>
          <p:cNvSpPr/>
          <p:nvPr/>
        </p:nvSpPr>
        <p:spPr>
          <a:xfrm>
            <a:off x="137758" y="518718"/>
            <a:ext cx="5880717" cy="5744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FINANCE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Times New Roman" panose="02020603050405020304" pitchFamily="18" charset="0"/>
              </a:rPr>
              <a:t>YTD Gross Margin % is lower vs budget by 1pp. This is mainly due to change in accounting for Digital / Distribution model (agent to principal methodology).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Calibri" panose="020F0502020204030204" pitchFamily="34" charset="0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60000"/>
                    <a:lumOff val="40000"/>
                  </a:srgbClr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GRAFM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  <a:sym typeface="Helvetica Neue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  <a:sym typeface="Helvetica Neue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  <a:sym typeface="Helvetica Neue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  <a:sym typeface="Helvetica Neue"/>
              </a:rPr>
              <a:t>TECHNOLOGY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Q1: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IT complaints: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Were reduced in the Excel report, to good and low levels in Feb’24 (396) and Mar’24 (352), but they increased back in Apr’24 531. 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Q: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Is there any known reason?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75000"/>
                  </a:srgbClr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C1: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Home-pass: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April YTD Home-pass is at 1.45 Mn vs 1.68 Mn plan. IOH shows some progress but good to keep an eye: IOH has already approved 361K clean home passes after site survey, 1st 20k HPs planned to be ready in May’24 and overall 600k is expected in Oct’24.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>
                    <a:lumMod val="75000"/>
                  </a:srgbClr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C2: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Reporting Incompleteness: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IOH and OGT had a meeting and discussed the missing KPIs in the report. IOH will align internally and will come back to OGT.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2F9E5C-0510-2CEE-4FFB-0F043CE9658D}"/>
              </a:ext>
            </a:extLst>
          </p:cNvPr>
          <p:cNvSpPr txBox="1">
            <a:spLocks/>
          </p:cNvSpPr>
          <p:nvPr/>
        </p:nvSpPr>
        <p:spPr>
          <a:xfrm>
            <a:off x="129348" y="103574"/>
            <a:ext cx="12039600" cy="415144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latin typeface="Ooredoo Heavy" panose="00000A00000000000000" pitchFamily="50" charset="0"/>
                <a:ea typeface="Ooredoo Heavy" panose="00000A00000000000000" pitchFamily="50" charset="0"/>
                <a:cs typeface="+mj-cs"/>
              </a:defRPr>
            </a:lvl1pPr>
            <a:lvl2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5pPr>
            <a:lvl6pPr marL="3429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6pPr>
            <a:lvl7pPr marL="6858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7pPr>
            <a:lvl8pPr marL="10287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8pPr>
            <a:lvl9pPr marL="13716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9pPr>
          </a:lstStyle>
          <a:p>
            <a:pPr marL="0" marR="0" lvl="0" indent="0" algn="l" defTabSz="7048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IOH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–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Apr’24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 - Q&amp;A and deep dives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6A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7E971-03D0-1B66-E9A5-DC894CE83C42}"/>
              </a:ext>
            </a:extLst>
          </p:cNvPr>
          <p:cNvSpPr/>
          <p:nvPr/>
        </p:nvSpPr>
        <p:spPr>
          <a:xfrm>
            <a:off x="6096000" y="518717"/>
            <a:ext cx="5860472" cy="5744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STRATEGY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</a:rPr>
              <a:t>requesed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No question</a:t>
            </a:r>
          </a:p>
          <a:p>
            <a:pPr marL="22860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Rubik"/>
              <a:ea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SOURCING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Calibri" panose="020F0502020204030204" pitchFamily="34" charset="0"/>
                <a:cs typeface="Rubik" pitchFamily="2" charset="-79"/>
              </a:rPr>
              <a:t>No question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21E2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LEGAL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REGULATORY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 question.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HR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Calibri" panose="020F0502020204030204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HR Headcount is below the budget (4010 vs 4175)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The HR to headcount ratio is 1: 70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Staff cost is slightly above the budget for Apr’24 (3%). 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Shall monitor this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Attrition is averaging below 0.5%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/>
                <a:ea typeface="Calibri" panose="020F0502020204030204" pitchFamily="34" charset="0"/>
              </a:rPr>
              <a:t>Training costs utilization within the budget. </a:t>
            </a:r>
          </a:p>
          <a:p>
            <a:pPr marL="0" marR="0" lvl="0" indent="0" algn="just" defTabSz="82954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ubik"/>
              <a:ea typeface="+mn-ea"/>
              <a:cs typeface="Rubik" pitchFamily="2" charset="-79"/>
            </a:endParaRPr>
          </a:p>
          <a:p>
            <a:pPr marL="0" marR="0" lvl="0" indent="0" algn="just" defTabSz="82954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just" defTabSz="82954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just" defTabSz="82954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OPEN ACTIONS / WATCH OUT POINTS:</a:t>
            </a:r>
          </a:p>
          <a:p>
            <a:pPr marL="171450" marR="0" lvl="0" indent="-171450" algn="just" defTabSz="82954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None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ubik" pitchFamily="2" charset="-79"/>
              <a:ea typeface="Calibri" panose="020F0502020204030204" pitchFamily="34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71678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04466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08.05_20170507_Ooredoo_template_4x3 ratio_v12">
  <a:themeElements>
    <a:clrScheme name="OOREDOO RGB 2">
      <a:dk1>
        <a:srgbClr val="000000"/>
      </a:dk1>
      <a:lt1>
        <a:srgbClr val="FFFFFF"/>
      </a:lt1>
      <a:dk2>
        <a:srgbClr val="141B4D"/>
      </a:dk2>
      <a:lt2>
        <a:srgbClr val="F1C400"/>
      </a:lt2>
      <a:accent1>
        <a:srgbClr val="ED1C24"/>
      </a:accent1>
      <a:accent2>
        <a:srgbClr val="0047BB"/>
      </a:accent2>
      <a:accent3>
        <a:srgbClr val="3CDBC0"/>
      </a:accent3>
      <a:accent4>
        <a:srgbClr val="FFD100"/>
      </a:accent4>
      <a:accent5>
        <a:srgbClr val="F04E98"/>
      </a:accent5>
      <a:accent6>
        <a:srgbClr val="86C8BC"/>
      </a:accent6>
      <a:hlink>
        <a:srgbClr val="FF585D"/>
      </a:hlink>
      <a:folHlink>
        <a:srgbClr val="F09491"/>
      </a:folHlink>
    </a:clrScheme>
    <a:fontScheme name="Custom 44">
      <a:majorFont>
        <a:latin typeface="Rubik"/>
        <a:ea typeface=""/>
        <a:cs typeface="OoredooArabic-Heavy"/>
      </a:majorFont>
      <a:minorFont>
        <a:latin typeface="Rubik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j-lt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0"/>
          </a:spcBef>
          <a:spcAft>
            <a:spcPts val="0"/>
          </a:spcAft>
          <a:buClr>
            <a:srgbClr val="ED1C24"/>
          </a:buClr>
          <a:buSzPct val="140000"/>
          <a:defRPr sz="1600" dirty="0" err="1" smtClean="0">
            <a:solidFill>
              <a:srgbClr val="000000"/>
            </a:solidFill>
            <a:latin typeface="Rubik" pitchFamily="2" charset="-79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TEMPLATE OOREDOO_220914 13h00.potx" id="{DA7C33B9-DE10-4E3A-AD65-AC2DB7E14F09}" vid="{EE580C08-0F52-43BC-9F53-66FB84501FB6}"/>
    </a:ext>
  </a:extLst>
</a:theme>
</file>

<file path=ppt/theme/theme2.xml><?xml version="1.0" encoding="utf-8"?>
<a:theme xmlns:a="http://schemas.openxmlformats.org/drawingml/2006/main" name="1_08.05_20170507_Ooredoo_template_4x3 ratio_v12">
  <a:themeElements>
    <a:clrScheme name="Ooredoo colours">
      <a:dk1>
        <a:srgbClr val="221E20"/>
      </a:dk1>
      <a:lt1>
        <a:srgbClr val="FFFFFF"/>
      </a:lt1>
      <a:dk2>
        <a:srgbClr val="00416A"/>
      </a:dk2>
      <a:lt2>
        <a:srgbClr val="DFDFE1"/>
      </a:lt2>
      <a:accent1>
        <a:srgbClr val="ED1C24"/>
      </a:accent1>
      <a:accent2>
        <a:srgbClr val="333F48"/>
      </a:accent2>
      <a:accent3>
        <a:srgbClr val="65C4DB"/>
      </a:accent3>
      <a:accent4>
        <a:srgbClr val="99CC00"/>
      </a:accent4>
      <a:accent5>
        <a:srgbClr val="EA9600"/>
      </a:accent5>
      <a:accent6>
        <a:srgbClr val="FFD500"/>
      </a:accent6>
      <a:hlink>
        <a:srgbClr val="2CD5C4"/>
      </a:hlink>
      <a:folHlink>
        <a:srgbClr val="F5A992"/>
      </a:folHlink>
    </a:clrScheme>
    <a:fontScheme name="Custom 10">
      <a:majorFont>
        <a:latin typeface="Ooredoo Heavy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Ooredoo Heavy" panose="00000A00000000000000" pitchFamily="50" charset="0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600"/>
          </a:spcBef>
          <a:spcAft>
            <a:spcPts val="0"/>
          </a:spcAft>
          <a:buClr>
            <a:srgbClr val="ED1C24"/>
          </a:buClr>
          <a:buSzPct val="140000"/>
          <a:defRPr sz="1200" dirty="0" err="1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08.05_20170507_Ooredoo_template_4x3 ratio_v12" id="{25F143A9-7A61-4C35-A3F0-88F1B8416C1C}" vid="{258A0297-BD95-4F55-9DFE-E16A87FEE24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OOREDOO_220914_final</Template>
  <TotalTime>8356</TotalTime>
  <Words>658</Words>
  <Application>Microsoft Office PowerPoint</Application>
  <PresentationFormat>Widescreen</PresentationFormat>
  <Paragraphs>97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Rubik</vt:lpstr>
      <vt:lpstr>Wingdings</vt:lpstr>
      <vt:lpstr>Arial</vt:lpstr>
      <vt:lpstr>Courier New</vt:lpstr>
      <vt:lpstr>Rubik SemiBold</vt:lpstr>
      <vt:lpstr>Outfit ExtraBold</vt:lpstr>
      <vt:lpstr>Noto Sans</vt:lpstr>
      <vt:lpstr>Calibri</vt:lpstr>
      <vt:lpstr>Ooredoo Heavy</vt:lpstr>
      <vt:lpstr>08.05_20170507_Ooredoo_template_4x3 ratio_v12</vt:lpstr>
      <vt:lpstr>1_08.05_20170507_Ooredoo_template_4x3 ratio_v12</vt:lpstr>
      <vt:lpstr>think-cell Slide</vt:lpstr>
      <vt:lpstr>Q&amp;A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Helene Le Caignec</dc:creator>
  <cp:lastModifiedBy>Helene Le Caignec</cp:lastModifiedBy>
  <cp:revision>31</cp:revision>
  <dcterms:created xsi:type="dcterms:W3CDTF">2023-12-20T08:25:29Z</dcterms:created>
  <dcterms:modified xsi:type="dcterms:W3CDTF">2024-05-16T12:14:10Z</dcterms:modified>
</cp:coreProperties>
</file>