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 id="2147483701" r:id="rId5"/>
  </p:sldMasterIdLst>
  <p:notesMasterIdLst>
    <p:notesMasterId r:id="rId8"/>
  </p:notesMasterIdLst>
  <p:sldIdLst>
    <p:sldId id="2147473641" r:id="rId6"/>
    <p:sldId id="2147473642"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110" d="100"/>
          <a:sy n="110" d="100"/>
        </p:scale>
        <p:origin x="52" y="-1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56D74-75F8-4436-985C-C7211C997BFD}" type="datetimeFigureOut">
              <a:rPr lang="en-US" smtClean="0"/>
              <a:t>5/26/2024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939D7-DBDD-47C2-9582-F409A581B17C}" type="slidenum">
              <a:rPr lang="en-US" smtClean="0"/>
              <a:t>‹#›</a:t>
            </a:fld>
            <a:endParaRPr lang="en-US" dirty="0"/>
          </a:p>
        </p:txBody>
      </p:sp>
    </p:spTree>
    <p:extLst>
      <p:ext uri="{BB962C8B-B14F-4D97-AF65-F5344CB8AC3E}">
        <p14:creationId xmlns:p14="http://schemas.microsoft.com/office/powerpoint/2010/main" val="3273900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B: Split into two slides</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Noto Sans" panose="020B0502040504020204" pitchFamily="34" charset="0"/>
                <a:ea typeface="Noto Sans" panose="020B0502040504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Noto Sans" panose="020B0502040504020204" pitchFamily="34" charset="0"/>
              <a:ea typeface="Noto Sans" panose="020B0502040504020204" pitchFamily="34" charset="0"/>
            </a:endParaRPr>
          </a:p>
        </p:txBody>
      </p:sp>
    </p:spTree>
    <p:extLst>
      <p:ext uri="{BB962C8B-B14F-4D97-AF65-F5344CB8AC3E}">
        <p14:creationId xmlns:p14="http://schemas.microsoft.com/office/powerpoint/2010/main" val="2273482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B: Split into two slides</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Noto Sans" panose="020B0502040504020204" pitchFamily="34" charset="0"/>
                <a:ea typeface="Noto Sans" panose="020B0502040504020204" pitchFamily="34"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Noto Sans" panose="020B0502040504020204" pitchFamily="34" charset="0"/>
              <a:ea typeface="Noto Sans" panose="020B0502040504020204" pitchFamily="34" charset="0"/>
              <a:cs typeface="+mn-cs"/>
            </a:endParaRPr>
          </a:p>
        </p:txBody>
      </p:sp>
    </p:spTree>
    <p:extLst>
      <p:ext uri="{BB962C8B-B14F-4D97-AF65-F5344CB8AC3E}">
        <p14:creationId xmlns:p14="http://schemas.microsoft.com/office/powerpoint/2010/main" val="3615282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2"/>
          <a:stretch>
            <a:fillRect/>
          </a:stretch>
        </p:blipFill>
        <p:spPr>
          <a:xfrm>
            <a:off x="7929654" y="5673253"/>
            <a:ext cx="3816427" cy="749873"/>
          </a:xfrm>
          <a:prstGeom prst="rect">
            <a:avLst/>
          </a:prstGeom>
        </p:spPr>
      </p:pic>
      <p:pic>
        <p:nvPicPr>
          <p:cNvPr id="2" name="Picture 1" descr="A red circle with white text&#10;&#10;Description automatically generated with medium confidence">
            <a:extLst>
              <a:ext uri="{FF2B5EF4-FFF2-40B4-BE49-F238E27FC236}">
                <a16:creationId xmlns:a16="http://schemas.microsoft.com/office/drawing/2014/main" id="{258C4AD4-4C27-04CD-5554-06DC39682A2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72950" y="1700608"/>
            <a:ext cx="1694232" cy="1694232"/>
          </a:xfrm>
          <a:prstGeom prst="rect">
            <a:avLst/>
          </a:prstGeom>
        </p:spPr>
      </p:pic>
      <p:sp>
        <p:nvSpPr>
          <p:cNvPr id="10" name="Shape 16">
            <a:extLst>
              <a:ext uri="{FF2B5EF4-FFF2-40B4-BE49-F238E27FC236}">
                <a16:creationId xmlns:a16="http://schemas.microsoft.com/office/drawing/2014/main" id="{21574553-169E-A9CB-65A7-1EDCCB1471DE}"/>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Tree>
    <p:extLst>
      <p:ext uri="{BB962C8B-B14F-4D97-AF65-F5344CB8AC3E}">
        <p14:creationId xmlns:p14="http://schemas.microsoft.com/office/powerpoint/2010/main" val="2878841904"/>
      </p:ext>
    </p:extLst>
  </p:cSld>
  <p:clrMapOvr>
    <a:masterClrMapping/>
  </p:clrMapOvr>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1410942485"/>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pic>
        <p:nvPicPr>
          <p:cNvPr id="28" name="Picture 27">
            <a:extLst>
              <a:ext uri="{FF2B5EF4-FFF2-40B4-BE49-F238E27FC236}">
                <a16:creationId xmlns:a16="http://schemas.microsoft.com/office/drawing/2014/main" id="{F5546F02-6B4A-A9A3-7B22-484F2089A437}"/>
              </a:ext>
            </a:extLst>
          </p:cNvPr>
          <p:cNvPicPr>
            <a:picLocks noChangeAspect="1"/>
          </p:cNvPicPr>
          <p:nvPr userDrawn="1"/>
        </p:nvPicPr>
        <p:blipFill rotWithShape="1">
          <a:blip r:embed="rId2"/>
          <a:srcRect b="26841"/>
          <a:stretch/>
        </p:blipFill>
        <p:spPr>
          <a:xfrm>
            <a:off x="7090611" y="560249"/>
            <a:ext cx="4902655" cy="6297752"/>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3654751478"/>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pic>
        <p:nvPicPr>
          <p:cNvPr id="2" name="Picture 1">
            <a:extLst>
              <a:ext uri="{FF2B5EF4-FFF2-40B4-BE49-F238E27FC236}">
                <a16:creationId xmlns:a16="http://schemas.microsoft.com/office/drawing/2014/main" id="{BE8AFEA8-F4BE-F310-5517-B3ED04B7C7BF}"/>
              </a:ext>
            </a:extLst>
          </p:cNvPr>
          <p:cNvPicPr>
            <a:picLocks noChangeAspect="1"/>
          </p:cNvPicPr>
          <p:nvPr userDrawn="1"/>
        </p:nvPicPr>
        <p:blipFill>
          <a:blip r:embed="rId2"/>
          <a:stretch>
            <a:fillRect/>
          </a:stretch>
        </p:blipFill>
        <p:spPr>
          <a:xfrm>
            <a:off x="6659231" y="540279"/>
            <a:ext cx="5532769" cy="6317721"/>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1344866730"/>
      </p:ext>
    </p:extLst>
  </p:cSld>
  <p:clrMapOvr>
    <a:masterClrMapping/>
  </p:clrMapOvr>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Red divider with imag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E50936-837D-05A1-1B1D-4F132898CA32}"/>
              </a:ext>
            </a:extLst>
          </p:cNvPr>
          <p:cNvPicPr>
            <a:picLocks noChangeAspect="1"/>
          </p:cNvPicPr>
          <p:nvPr userDrawn="1"/>
        </p:nvPicPr>
        <p:blipFill>
          <a:blip r:embed="rId2"/>
          <a:stretch>
            <a:fillRect/>
          </a:stretch>
        </p:blipFill>
        <p:spPr>
          <a:xfrm>
            <a:off x="6498378" y="760412"/>
            <a:ext cx="5693622" cy="6097588"/>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1995899228"/>
      </p:ext>
    </p:extLst>
  </p:cSld>
  <p:clrMapOvr>
    <a:masterClrMapping/>
  </p:clrMapOvr>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Red divider with image">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F6EFDD-9BD5-3450-CB93-F7B8E874D8D7}"/>
              </a:ext>
            </a:extLst>
          </p:cNvPr>
          <p:cNvPicPr>
            <a:picLocks noChangeAspect="1"/>
          </p:cNvPicPr>
          <p:nvPr userDrawn="1"/>
        </p:nvPicPr>
        <p:blipFill rotWithShape="1">
          <a:blip r:embed="rId2"/>
          <a:srcRect b="30842"/>
          <a:stretch/>
        </p:blipFill>
        <p:spPr>
          <a:xfrm>
            <a:off x="7721600" y="2271459"/>
            <a:ext cx="4470399" cy="4586541"/>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1947600390"/>
      </p:ext>
    </p:extLst>
  </p:cSld>
  <p:clrMapOvr>
    <a:masterClrMapping/>
  </p:clrMapOvr>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Red divider with imag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B93F00-2E21-A4C6-F689-4E5BF9719F3C}"/>
              </a:ext>
            </a:extLst>
          </p:cNvPr>
          <p:cNvPicPr>
            <a:picLocks noChangeAspect="1"/>
          </p:cNvPicPr>
          <p:nvPr userDrawn="1"/>
        </p:nvPicPr>
        <p:blipFill rotWithShape="1">
          <a:blip r:embed="rId2"/>
          <a:srcRect b="20031"/>
          <a:stretch/>
        </p:blipFill>
        <p:spPr>
          <a:xfrm>
            <a:off x="6072555" y="676120"/>
            <a:ext cx="6119446" cy="618188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2987058736"/>
      </p:ext>
    </p:extLst>
  </p:cSld>
  <p:clrMapOvr>
    <a:masterClrMapping/>
  </p:clrMapOvr>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2" name="Picture 1">
            <a:extLst>
              <a:ext uri="{FF2B5EF4-FFF2-40B4-BE49-F238E27FC236}">
                <a16:creationId xmlns:a16="http://schemas.microsoft.com/office/drawing/2014/main" id="{E4583517-7106-D106-3E69-9649195E659C}"/>
              </a:ext>
            </a:extLst>
          </p:cNvPr>
          <p:cNvPicPr>
            <a:picLocks noChangeAspect="1"/>
          </p:cNvPicPr>
          <p:nvPr userDrawn="1"/>
        </p:nvPicPr>
        <p:blipFill>
          <a:blip r:embed="rId2"/>
          <a:stretch>
            <a:fillRect/>
          </a:stretch>
        </p:blipFill>
        <p:spPr>
          <a:xfrm>
            <a:off x="7684655" y="541311"/>
            <a:ext cx="4507345" cy="6316689"/>
          </a:xfrm>
          <a:prstGeom prst="rect">
            <a:avLst/>
          </a:prstGeom>
        </p:spPr>
      </p:pic>
    </p:spTree>
    <p:extLst>
      <p:ext uri="{BB962C8B-B14F-4D97-AF65-F5344CB8AC3E}">
        <p14:creationId xmlns:p14="http://schemas.microsoft.com/office/powerpoint/2010/main" val="2453991008"/>
      </p:ext>
    </p:extLst>
  </p:cSld>
  <p:clrMapOvr>
    <a:masterClrMapping/>
  </p:clrMapOvr>
  <p:transition/>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1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2230605822"/>
      </p:ext>
    </p:extLst>
  </p:cSld>
  <p:clrMapOvr>
    <a:masterClrMapping/>
  </p:clrMapOvr>
  <p:transition/>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6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6" name="Picture 5">
            <a:extLst>
              <a:ext uri="{FF2B5EF4-FFF2-40B4-BE49-F238E27FC236}">
                <a16:creationId xmlns:a16="http://schemas.microsoft.com/office/drawing/2014/main" id="{84453D21-5402-CE7C-1712-2E1AA613F4BC}"/>
              </a:ext>
            </a:extLst>
          </p:cNvPr>
          <p:cNvPicPr>
            <a:picLocks noChangeAspect="1"/>
          </p:cNvPicPr>
          <p:nvPr userDrawn="1"/>
        </p:nvPicPr>
        <p:blipFill>
          <a:blip r:embed="rId2"/>
          <a:stretch>
            <a:fillRect/>
          </a:stretch>
        </p:blipFill>
        <p:spPr>
          <a:xfrm>
            <a:off x="7611018" y="560249"/>
            <a:ext cx="3806649" cy="6303810"/>
          </a:xfrm>
          <a:prstGeom prst="rect">
            <a:avLst/>
          </a:prstGeom>
        </p:spPr>
      </p:pic>
    </p:spTree>
    <p:extLst>
      <p:ext uri="{BB962C8B-B14F-4D97-AF65-F5344CB8AC3E}">
        <p14:creationId xmlns:p14="http://schemas.microsoft.com/office/powerpoint/2010/main" val="3649720844"/>
      </p:ext>
    </p:extLst>
  </p:cSld>
  <p:clrMapOvr>
    <a:masterClrMapping/>
  </p:clrMapOvr>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7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2" name="Picture 1">
            <a:extLst>
              <a:ext uri="{FF2B5EF4-FFF2-40B4-BE49-F238E27FC236}">
                <a16:creationId xmlns:a16="http://schemas.microsoft.com/office/drawing/2014/main" id="{2567C7EA-6840-D70C-27E4-C01B16A6A39B}"/>
              </a:ext>
            </a:extLst>
          </p:cNvPr>
          <p:cNvPicPr>
            <a:picLocks noChangeAspect="1"/>
          </p:cNvPicPr>
          <p:nvPr userDrawn="1"/>
        </p:nvPicPr>
        <p:blipFill>
          <a:blip r:embed="rId2"/>
          <a:stretch>
            <a:fillRect/>
          </a:stretch>
        </p:blipFill>
        <p:spPr>
          <a:xfrm>
            <a:off x="6925011" y="668716"/>
            <a:ext cx="5266989" cy="6189284"/>
          </a:xfrm>
          <a:prstGeom prst="rect">
            <a:avLst/>
          </a:prstGeom>
        </p:spPr>
      </p:pic>
    </p:spTree>
    <p:extLst>
      <p:ext uri="{BB962C8B-B14F-4D97-AF65-F5344CB8AC3E}">
        <p14:creationId xmlns:p14="http://schemas.microsoft.com/office/powerpoint/2010/main" val="2809358420"/>
      </p:ext>
    </p:extLst>
  </p:cSld>
  <p:clrMapOvr>
    <a:masterClrMapping/>
  </p:clrMapOvr>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2"/>
          <a:stretch>
            <a:fillRect/>
          </a:stretch>
        </p:blipFill>
        <p:spPr>
          <a:xfrm>
            <a:off x="7929654" y="5673253"/>
            <a:ext cx="3816427" cy="749873"/>
          </a:xfrm>
          <a:prstGeom prst="rect">
            <a:avLst/>
          </a:prstGeom>
        </p:spPr>
      </p:pic>
      <p:sp>
        <p:nvSpPr>
          <p:cNvPr id="6" name="Shape 16">
            <a:extLst>
              <a:ext uri="{FF2B5EF4-FFF2-40B4-BE49-F238E27FC236}">
                <a16:creationId xmlns:a16="http://schemas.microsoft.com/office/drawing/2014/main" id="{2B290415-D4E8-4F56-71F4-1D10AF56E7F5}"/>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9" name="Shape 17">
            <a:extLst>
              <a:ext uri="{FF2B5EF4-FFF2-40B4-BE49-F238E27FC236}">
                <a16:creationId xmlns:a16="http://schemas.microsoft.com/office/drawing/2014/main" id="{DE23DA91-4179-66F8-C3D1-582889DD7803}"/>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Tree>
    <p:extLst>
      <p:ext uri="{BB962C8B-B14F-4D97-AF65-F5344CB8AC3E}">
        <p14:creationId xmlns:p14="http://schemas.microsoft.com/office/powerpoint/2010/main" val="2581364687"/>
      </p:ext>
    </p:extLst>
  </p:cSld>
  <p:clrMapOvr>
    <a:masterClrMapping/>
  </p:clrMapOvr>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8_Red divider with image">
    <p:bg>
      <p:bgPr>
        <a:solidFill>
          <a:schemeClr val="tx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8" name="Picture 7">
            <a:extLst>
              <a:ext uri="{FF2B5EF4-FFF2-40B4-BE49-F238E27FC236}">
                <a16:creationId xmlns:a16="http://schemas.microsoft.com/office/drawing/2014/main" id="{DE526416-7F27-888D-589F-591E4E09F06B}"/>
              </a:ext>
            </a:extLst>
          </p:cNvPr>
          <p:cNvPicPr>
            <a:picLocks noChangeAspect="1"/>
          </p:cNvPicPr>
          <p:nvPr userDrawn="1"/>
        </p:nvPicPr>
        <p:blipFill rotWithShape="1">
          <a:blip r:embed="rId2">
            <a:clrChange>
              <a:clrFrom>
                <a:srgbClr val="0248B8"/>
              </a:clrFrom>
              <a:clrTo>
                <a:srgbClr val="0248B8">
                  <a:alpha val="0"/>
                </a:srgbClr>
              </a:clrTo>
            </a:clrChange>
          </a:blip>
          <a:srcRect b="30140"/>
          <a:stretch/>
        </p:blipFill>
        <p:spPr>
          <a:xfrm>
            <a:off x="7170575" y="1182418"/>
            <a:ext cx="4911858" cy="5675582"/>
          </a:xfrm>
          <a:prstGeom prst="rect">
            <a:avLst/>
          </a:prstGeom>
        </p:spPr>
      </p:pic>
    </p:spTree>
    <p:extLst>
      <p:ext uri="{BB962C8B-B14F-4D97-AF65-F5344CB8AC3E}">
        <p14:creationId xmlns:p14="http://schemas.microsoft.com/office/powerpoint/2010/main" val="1237618548"/>
      </p:ext>
    </p:extLst>
  </p:cSld>
  <p:clrMapOvr>
    <a:masterClrMapping/>
  </p:clrMapOvr>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2_Red divider with image">
    <p:bg>
      <p:bgPr>
        <a:solidFill>
          <a:schemeClr val="tx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3053038357"/>
      </p:ext>
    </p:extLst>
  </p:cSld>
  <p:clrMapOvr>
    <a:masterClrMapping/>
  </p:clrMapOvr>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3_Red divider with image">
    <p:bg>
      <p:bgPr>
        <a:solidFill>
          <a:schemeClr val="accent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44225" cy="5435599"/>
          </a:xfrm>
        </p:spPr>
        <p:txBody>
          <a:bodyPr anchor="ctr"/>
          <a:lstStyle>
            <a:lvl1pPr>
              <a:defRPr sz="4400" cap="all" baseline="0">
                <a:solidFill>
                  <a:schemeClr val="tx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446073723"/>
      </p:ext>
    </p:extLst>
  </p:cSld>
  <p:clrMapOvr>
    <a:masterClrMapping/>
  </p:clrMapOvr>
  <p:transition/>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4_Red divider with image">
    <p:bg>
      <p:bgPr>
        <a:solidFill>
          <a:srgbClr val="F5A99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44225" cy="5435599"/>
          </a:xfrm>
        </p:spPr>
        <p:txBody>
          <a:bodyPr anchor="ctr"/>
          <a:lstStyle>
            <a:lvl1pPr>
              <a:defRPr sz="4400" cap="all" baseline="0">
                <a:solidFill>
                  <a:schemeClr val="tx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272617894"/>
      </p:ext>
    </p:extLst>
  </p:cSld>
  <p:clrMapOvr>
    <a:masterClrMapping/>
  </p:clrMapOvr>
  <p:transition/>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9_Red divider with image">
    <p:bg>
      <p:bgPr>
        <a:solidFill>
          <a:schemeClr val="accent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tx1"/>
                </a:solidFill>
                <a:latin typeface="Outfit ExtraBold" pitchFamily="2" charset="0"/>
              </a:defRPr>
            </a:lvl1pPr>
          </a:lstStyle>
          <a:p>
            <a:r>
              <a:rPr lang="en-US" dirty="0"/>
              <a:t>Sub-title</a:t>
            </a:r>
            <a:endParaRPr lang="en-GB" dirty="0"/>
          </a:p>
        </p:txBody>
      </p:sp>
      <p:pic>
        <p:nvPicPr>
          <p:cNvPr id="2" name="Picture 1">
            <a:extLst>
              <a:ext uri="{FF2B5EF4-FFF2-40B4-BE49-F238E27FC236}">
                <a16:creationId xmlns:a16="http://schemas.microsoft.com/office/drawing/2014/main" id="{19776FB5-3301-91A1-B671-56E5961A7EB2}"/>
              </a:ext>
            </a:extLst>
          </p:cNvPr>
          <p:cNvPicPr>
            <a:picLocks noChangeAspect="1"/>
          </p:cNvPicPr>
          <p:nvPr userDrawn="1"/>
        </p:nvPicPr>
        <p:blipFill>
          <a:blip r:embed="rId2"/>
          <a:stretch>
            <a:fillRect/>
          </a:stretch>
        </p:blipFill>
        <p:spPr>
          <a:xfrm>
            <a:off x="6925011" y="668716"/>
            <a:ext cx="5266989" cy="6189284"/>
          </a:xfrm>
          <a:prstGeom prst="rect">
            <a:avLst/>
          </a:prstGeom>
        </p:spPr>
      </p:pic>
    </p:spTree>
    <p:extLst>
      <p:ext uri="{BB962C8B-B14F-4D97-AF65-F5344CB8AC3E}">
        <p14:creationId xmlns:p14="http://schemas.microsoft.com/office/powerpoint/2010/main" val="1720024504"/>
      </p:ext>
    </p:extLst>
  </p:cSld>
  <p:clrMapOvr>
    <a:masterClrMapping/>
  </p:clrMapOvr>
  <p:transition/>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HANK YOU OOREDOO FIFA">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AACE03-64E9-BDFD-670A-D437EBA107F5}"/>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descr="Diagram&#10;&#10;Description automatically generated">
            <a:extLst>
              <a:ext uri="{FF2B5EF4-FFF2-40B4-BE49-F238E27FC236}">
                <a16:creationId xmlns:a16="http://schemas.microsoft.com/office/drawing/2014/main" id="{AB432F88-4941-A436-DA02-0D569D075012}"/>
              </a:ext>
            </a:extLst>
          </p:cNvPr>
          <p:cNvPicPr>
            <a:picLocks noChangeAspect="1"/>
          </p:cNvPicPr>
          <p:nvPr userDrawn="1"/>
        </p:nvPicPr>
        <p:blipFill rotWithShape="1">
          <a:blip r:embed="rId3"/>
          <a:srcRect r="4382" b="18661"/>
          <a:stretch/>
        </p:blipFill>
        <p:spPr>
          <a:xfrm>
            <a:off x="6524288" y="4956346"/>
            <a:ext cx="5168951" cy="1355002"/>
          </a:xfrm>
          <a:prstGeom prst="rect">
            <a:avLst/>
          </a:prstGeom>
        </p:spPr>
      </p:pic>
      <p:sp>
        <p:nvSpPr>
          <p:cNvPr id="8" name="Rectangle 7">
            <a:extLst>
              <a:ext uri="{FF2B5EF4-FFF2-40B4-BE49-F238E27FC236}">
                <a16:creationId xmlns:a16="http://schemas.microsoft.com/office/drawing/2014/main" id="{E623DD42-452D-8803-ABF2-9B0892A22AE6}"/>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sp>
        <p:nvSpPr>
          <p:cNvPr id="9" name="Freeform: Shape 8">
            <a:extLst>
              <a:ext uri="{FF2B5EF4-FFF2-40B4-BE49-F238E27FC236}">
                <a16:creationId xmlns:a16="http://schemas.microsoft.com/office/drawing/2014/main" id="{0E60F96F-CB04-2D6B-A0ED-96123A166C5D}"/>
              </a:ext>
            </a:extLst>
          </p:cNvPr>
          <p:cNvSpPr/>
          <p:nvPr userDrawn="1"/>
        </p:nvSpPr>
        <p:spPr bwMode="auto">
          <a:xfrm>
            <a:off x="6960394" y="5622131"/>
            <a:ext cx="61912" cy="90488"/>
          </a:xfrm>
          <a:custGeom>
            <a:avLst/>
            <a:gdLst>
              <a:gd name="connsiteX0" fmla="*/ 0 w 61912"/>
              <a:gd name="connsiteY0" fmla="*/ 0 h 90488"/>
              <a:gd name="connsiteX1" fmla="*/ 47625 w 61912"/>
              <a:gd name="connsiteY1" fmla="*/ 23813 h 90488"/>
              <a:gd name="connsiteX2" fmla="*/ 61912 w 61912"/>
              <a:gd name="connsiteY2" fmla="*/ 50007 h 90488"/>
              <a:gd name="connsiteX3" fmla="*/ 14287 w 61912"/>
              <a:gd name="connsiteY3" fmla="*/ 90488 h 90488"/>
              <a:gd name="connsiteX4" fmla="*/ 0 w 61912"/>
              <a:gd name="connsiteY4" fmla="*/ 0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90488">
                <a:moveTo>
                  <a:pt x="0" y="0"/>
                </a:moveTo>
                <a:lnTo>
                  <a:pt x="47625" y="23813"/>
                </a:lnTo>
                <a:lnTo>
                  <a:pt x="61912" y="50007"/>
                </a:lnTo>
                <a:lnTo>
                  <a:pt x="14287" y="90488"/>
                </a:lnTo>
                <a:lnTo>
                  <a:pt x="0" y="0"/>
                </a:lnTo>
                <a:close/>
              </a:path>
            </a:pathLst>
          </a:custGeom>
          <a:no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pPr>
            <a:endParaRPr kumimoji="0" lang="en-GB" sz="1600" b="1" i="0" u="none" strike="noStrike" cap="none" normalizeH="0" baseline="0" dirty="0">
              <a:ln>
                <a:noFill/>
              </a:ln>
              <a:solidFill>
                <a:schemeClr val="bg1"/>
              </a:solidFill>
              <a:effectLst/>
              <a:latin typeface="+mj-lt"/>
            </a:endParaRPr>
          </a:p>
        </p:txBody>
      </p:sp>
    </p:spTree>
    <p:extLst>
      <p:ext uri="{BB962C8B-B14F-4D97-AF65-F5344CB8AC3E}">
        <p14:creationId xmlns:p14="http://schemas.microsoft.com/office/powerpoint/2010/main" val="3961003089"/>
      </p:ext>
    </p:extLst>
  </p:cSld>
  <p:clrMapOvr>
    <a:masterClrMapping/>
  </p:clrMapOvr>
  <p:transition/>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2"/>
          <a:stretch>
            <a:fillRect/>
          </a:stretch>
        </p:blipFill>
        <p:spPr>
          <a:xfrm>
            <a:off x="7929654" y="5673253"/>
            <a:ext cx="3816427" cy="749873"/>
          </a:xfrm>
          <a:prstGeom prst="rect">
            <a:avLst/>
          </a:prstGeom>
        </p:spPr>
      </p:pic>
      <p:pic>
        <p:nvPicPr>
          <p:cNvPr id="2" name="Picture 1" descr="A red circle with white text&#10;&#10;Description automatically generated with medium confidence">
            <a:extLst>
              <a:ext uri="{FF2B5EF4-FFF2-40B4-BE49-F238E27FC236}">
                <a16:creationId xmlns:a16="http://schemas.microsoft.com/office/drawing/2014/main" id="{258C4AD4-4C27-04CD-5554-06DC39682A2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72950" y="1700608"/>
            <a:ext cx="1694232" cy="1694232"/>
          </a:xfrm>
          <a:prstGeom prst="rect">
            <a:avLst/>
          </a:prstGeom>
        </p:spPr>
      </p:pic>
      <p:sp>
        <p:nvSpPr>
          <p:cNvPr id="10" name="Shape 16">
            <a:extLst>
              <a:ext uri="{FF2B5EF4-FFF2-40B4-BE49-F238E27FC236}">
                <a16:creationId xmlns:a16="http://schemas.microsoft.com/office/drawing/2014/main" id="{21574553-169E-A9CB-65A7-1EDCCB1471DE}"/>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Tree>
    <p:extLst>
      <p:ext uri="{BB962C8B-B14F-4D97-AF65-F5344CB8AC3E}">
        <p14:creationId xmlns:p14="http://schemas.microsoft.com/office/powerpoint/2010/main" val="2739071582"/>
      </p:ext>
    </p:extLst>
  </p:cSld>
  <p:clrMapOvr>
    <a:masterClrMapping/>
  </p:clrMapOvr>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_TITLE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9600767" cy="2358348"/>
          </a:xfrm>
        </p:spPr>
        <p:txBody>
          <a:bodyPr wrap="square" lIns="0" tIns="0" rIns="0" bIns="0" anchor="b">
            <a:normAutofit/>
          </a:bodyPr>
          <a:lstStyle>
            <a:lvl1pPr>
              <a:lnSpc>
                <a:spcPct val="80000"/>
              </a:lnSpc>
              <a:defRPr sz="9600" cap="all" baseline="0">
                <a:solidFill>
                  <a:schemeClr val="tx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7" y="4557079"/>
            <a:ext cx="10142537" cy="688975"/>
          </a:xfrm>
        </p:spPr>
        <p:txBody>
          <a:bodyPr vert="horz" wrap="square" lIns="0" tIns="0" rIns="0" bIns="0" rtlCol="0" anchor="t">
            <a:noAutofit/>
          </a:bodyPr>
          <a:lstStyle>
            <a:lvl1pPr marL="0" indent="0">
              <a:buFontTx/>
              <a:buNone/>
              <a:defRPr kumimoji="0" lang="en-US" sz="32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pic>
        <p:nvPicPr>
          <p:cNvPr id="5" name="Picture 4">
            <a:extLst>
              <a:ext uri="{FF2B5EF4-FFF2-40B4-BE49-F238E27FC236}">
                <a16:creationId xmlns:a16="http://schemas.microsoft.com/office/drawing/2014/main" id="{895F369A-F5C8-C712-65F4-82AC7C64C4FC}"/>
              </a:ext>
            </a:extLst>
          </p:cNvPr>
          <p:cNvPicPr>
            <a:picLocks noChangeAspect="1"/>
          </p:cNvPicPr>
          <p:nvPr userDrawn="1"/>
        </p:nvPicPr>
        <p:blipFill>
          <a:blip r:embed="rId2"/>
          <a:stretch>
            <a:fillRect/>
          </a:stretch>
        </p:blipFill>
        <p:spPr>
          <a:xfrm>
            <a:off x="7929654" y="5673253"/>
            <a:ext cx="3816427" cy="749873"/>
          </a:xfrm>
          <a:prstGeom prst="rect">
            <a:avLst/>
          </a:prstGeom>
        </p:spPr>
      </p:pic>
      <p:sp>
        <p:nvSpPr>
          <p:cNvPr id="6" name="Shape 16">
            <a:extLst>
              <a:ext uri="{FF2B5EF4-FFF2-40B4-BE49-F238E27FC236}">
                <a16:creationId xmlns:a16="http://schemas.microsoft.com/office/drawing/2014/main" id="{2B290415-D4E8-4F56-71F4-1D10AF56E7F5}"/>
              </a:ext>
            </a:extLst>
          </p:cNvPr>
          <p:cNvSpPr txBox="1">
            <a:spLocks noGrp="1"/>
          </p:cNvSpPr>
          <p:nvPr>
            <p:ph type="body" idx="3" hasCustomPrompt="1"/>
          </p:nvPr>
        </p:nvSpPr>
        <p:spPr>
          <a:xfrm>
            <a:off x="623888" y="5797875"/>
            <a:ext cx="433930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DD/MM/YY</a:t>
            </a:r>
            <a:endParaRPr dirty="0"/>
          </a:p>
        </p:txBody>
      </p:sp>
      <p:sp>
        <p:nvSpPr>
          <p:cNvPr id="9" name="Shape 17">
            <a:extLst>
              <a:ext uri="{FF2B5EF4-FFF2-40B4-BE49-F238E27FC236}">
                <a16:creationId xmlns:a16="http://schemas.microsoft.com/office/drawing/2014/main" id="{DE23DA91-4179-66F8-C3D1-582889DD7803}"/>
              </a:ext>
            </a:extLst>
          </p:cNvPr>
          <p:cNvSpPr txBox="1">
            <a:spLocks noGrp="1"/>
          </p:cNvSpPr>
          <p:nvPr>
            <p:ph type="body" idx="4" hasCustomPrompt="1"/>
          </p:nvPr>
        </p:nvSpPr>
        <p:spPr>
          <a:xfrm>
            <a:off x="623888" y="6108250"/>
            <a:ext cx="6940694"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tx1"/>
                </a:solidFill>
                <a:latin typeface="+mj-lt"/>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Tree>
    <p:extLst>
      <p:ext uri="{BB962C8B-B14F-4D97-AF65-F5344CB8AC3E}">
        <p14:creationId xmlns:p14="http://schemas.microsoft.com/office/powerpoint/2010/main" val="2740974673"/>
      </p:ext>
    </p:extLst>
  </p:cSld>
  <p:clrMapOvr>
    <a:masterClrMapping/>
  </p:clrMapOvr>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33047D-4A28-B751-CAB0-A4CF37CD0FB7}"/>
              </a:ext>
            </a:extLst>
          </p:cNvPr>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7" y="991756"/>
            <a:ext cx="10142537" cy="2358348"/>
          </a:xfrm>
        </p:spPr>
        <p:txBody>
          <a:bodyPr anchor="t"/>
          <a:lstStyle>
            <a:lvl1pPr>
              <a:lnSpc>
                <a:spcPct val="80000"/>
              </a:lnSpc>
              <a:defRPr sz="9600" cap="all" baseline="0">
                <a:solidFill>
                  <a:schemeClr val="bg1"/>
                </a:solidFill>
                <a:latin typeface="Outfit ExtraBold" pitchFamily="2" charset="0"/>
              </a:defRPr>
            </a:lvl1pPr>
          </a:lstStyle>
          <a:p>
            <a:r>
              <a:rPr lang="en-US" dirty="0"/>
              <a:t>Thank you GREETING GOES HERE</a:t>
            </a:r>
            <a:endParaRPr lang="en-GB" dirty="0"/>
          </a:p>
        </p:txBody>
      </p:sp>
      <p:sp>
        <p:nvSpPr>
          <p:cNvPr id="5" name="Shape 16">
            <a:extLst>
              <a:ext uri="{FF2B5EF4-FFF2-40B4-BE49-F238E27FC236}">
                <a16:creationId xmlns:a16="http://schemas.microsoft.com/office/drawing/2014/main" id="{4CF3ED5C-8BA7-4507-49DD-B80C5E7D4D32}"/>
              </a:ext>
            </a:extLst>
          </p:cNvPr>
          <p:cNvSpPr txBox="1">
            <a:spLocks noGrp="1"/>
          </p:cNvSpPr>
          <p:nvPr>
            <p:ph type="body" idx="3"/>
          </p:nvPr>
        </p:nvSpPr>
        <p:spPr>
          <a:xfrm>
            <a:off x="623888" y="5340140"/>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Edit Master text styles</a:t>
            </a:r>
          </a:p>
        </p:txBody>
      </p:sp>
      <p:sp>
        <p:nvSpPr>
          <p:cNvPr id="7" name="Shape 17">
            <a:extLst>
              <a:ext uri="{FF2B5EF4-FFF2-40B4-BE49-F238E27FC236}">
                <a16:creationId xmlns:a16="http://schemas.microsoft.com/office/drawing/2014/main" id="{39841F01-A069-4B33-9275-965C4F50CBC2}"/>
              </a:ext>
            </a:extLst>
          </p:cNvPr>
          <p:cNvSpPr txBox="1">
            <a:spLocks noGrp="1"/>
          </p:cNvSpPr>
          <p:nvPr>
            <p:ph type="body" idx="4"/>
          </p:nvPr>
        </p:nvSpPr>
        <p:spPr>
          <a:xfrm>
            <a:off x="623888" y="584447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8" name="Picture 7">
            <a:extLst>
              <a:ext uri="{FF2B5EF4-FFF2-40B4-BE49-F238E27FC236}">
                <a16:creationId xmlns:a16="http://schemas.microsoft.com/office/drawing/2014/main" id="{E61E04C3-A602-5F67-E9A3-5EEB740A54D6}"/>
              </a:ext>
            </a:extLst>
          </p:cNvPr>
          <p:cNvPicPr>
            <a:picLocks noChangeAspect="1"/>
          </p:cNvPicPr>
          <p:nvPr userDrawn="1"/>
        </p:nvPicPr>
        <p:blipFill>
          <a:blip r:embed="rId2"/>
          <a:stretch>
            <a:fillRect/>
          </a:stretch>
        </p:blipFill>
        <p:spPr>
          <a:xfrm>
            <a:off x="7929654" y="5673253"/>
            <a:ext cx="3816428" cy="749873"/>
          </a:xfrm>
          <a:prstGeom prst="rect">
            <a:avLst/>
          </a:prstGeom>
        </p:spPr>
      </p:pic>
    </p:spTree>
    <p:extLst>
      <p:ext uri="{BB962C8B-B14F-4D97-AF65-F5344CB8AC3E}">
        <p14:creationId xmlns:p14="http://schemas.microsoft.com/office/powerpoint/2010/main" val="3724448765"/>
      </p:ext>
    </p:extLst>
  </p:cSld>
  <p:clrMapOvr>
    <a:masterClrMapping/>
  </p:clrMapOvr>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9228"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dirty="0"/>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r>
              <a:rPr lang="en-US" dirty="0"/>
              <a:t>21 December 2022</a:t>
            </a:r>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dirty="0"/>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144285344"/>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33047D-4A28-B751-CAB0-A4CF37CD0FB7}"/>
              </a:ext>
            </a:extLst>
          </p:cNvPr>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7" y="991756"/>
            <a:ext cx="10142537" cy="2358348"/>
          </a:xfrm>
        </p:spPr>
        <p:txBody>
          <a:bodyPr anchor="t"/>
          <a:lstStyle>
            <a:lvl1pPr>
              <a:lnSpc>
                <a:spcPct val="80000"/>
              </a:lnSpc>
              <a:defRPr sz="9600" cap="all" baseline="0">
                <a:solidFill>
                  <a:schemeClr val="bg1"/>
                </a:solidFill>
                <a:latin typeface="Outfit ExtraBold" pitchFamily="2" charset="0"/>
              </a:defRPr>
            </a:lvl1pPr>
          </a:lstStyle>
          <a:p>
            <a:r>
              <a:rPr lang="en-US" dirty="0"/>
              <a:t>Thank you GREETING GOES HERE</a:t>
            </a:r>
            <a:endParaRPr lang="en-GB" dirty="0"/>
          </a:p>
        </p:txBody>
      </p:sp>
      <p:sp>
        <p:nvSpPr>
          <p:cNvPr id="5" name="Shape 16">
            <a:extLst>
              <a:ext uri="{FF2B5EF4-FFF2-40B4-BE49-F238E27FC236}">
                <a16:creationId xmlns:a16="http://schemas.microsoft.com/office/drawing/2014/main" id="{4CF3ED5C-8BA7-4507-49DD-B80C5E7D4D32}"/>
              </a:ext>
            </a:extLst>
          </p:cNvPr>
          <p:cNvSpPr txBox="1">
            <a:spLocks noGrp="1"/>
          </p:cNvSpPr>
          <p:nvPr>
            <p:ph type="body" idx="3"/>
          </p:nvPr>
        </p:nvSpPr>
        <p:spPr>
          <a:xfrm>
            <a:off x="623888" y="5340140"/>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dirty="0"/>
              <a:t>Edit Master text styles</a:t>
            </a:r>
          </a:p>
        </p:txBody>
      </p:sp>
      <p:sp>
        <p:nvSpPr>
          <p:cNvPr id="7" name="Shape 17">
            <a:extLst>
              <a:ext uri="{FF2B5EF4-FFF2-40B4-BE49-F238E27FC236}">
                <a16:creationId xmlns:a16="http://schemas.microsoft.com/office/drawing/2014/main" id="{39841F01-A069-4B33-9275-965C4F50CBC2}"/>
              </a:ext>
            </a:extLst>
          </p:cNvPr>
          <p:cNvSpPr txBox="1">
            <a:spLocks noGrp="1"/>
          </p:cNvSpPr>
          <p:nvPr>
            <p:ph type="body" idx="4"/>
          </p:nvPr>
        </p:nvSpPr>
        <p:spPr>
          <a:xfrm>
            <a:off x="623888" y="5844477"/>
            <a:ext cx="4136760" cy="278302"/>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8" name="Picture 7">
            <a:extLst>
              <a:ext uri="{FF2B5EF4-FFF2-40B4-BE49-F238E27FC236}">
                <a16:creationId xmlns:a16="http://schemas.microsoft.com/office/drawing/2014/main" id="{E61E04C3-A602-5F67-E9A3-5EEB740A54D6}"/>
              </a:ext>
            </a:extLst>
          </p:cNvPr>
          <p:cNvPicPr>
            <a:picLocks noChangeAspect="1"/>
          </p:cNvPicPr>
          <p:nvPr userDrawn="1"/>
        </p:nvPicPr>
        <p:blipFill>
          <a:blip r:embed="rId2"/>
          <a:stretch>
            <a:fillRect/>
          </a:stretch>
        </p:blipFill>
        <p:spPr>
          <a:xfrm>
            <a:off x="7929654" y="5673253"/>
            <a:ext cx="3816428" cy="749873"/>
          </a:xfrm>
          <a:prstGeom prst="rect">
            <a:avLst/>
          </a:prstGeom>
        </p:spPr>
      </p:pic>
    </p:spTree>
    <p:extLst>
      <p:ext uri="{BB962C8B-B14F-4D97-AF65-F5344CB8AC3E}">
        <p14:creationId xmlns:p14="http://schemas.microsoft.com/office/powerpoint/2010/main" val="2906221590"/>
      </p:ext>
    </p:extLst>
  </p:cSld>
  <p:clrMapOvr>
    <a:masterClrMapping/>
  </p:clrMapOvr>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0252"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r>
              <a:rPr lang="en-US" dirty="0"/>
              <a:t>21 December 2022</a:t>
            </a:r>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dirty="0"/>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430584751"/>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1276"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r>
              <a:rPr lang="en-US" dirty="0"/>
              <a:t>21 December 2022</a:t>
            </a:r>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dirty="0"/>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827574710"/>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2300"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dirty="0"/>
              <a:t>Click icon to add picture</a:t>
            </a:r>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r>
              <a:rPr lang="en-US" dirty="0"/>
              <a:t>21 December 2022</a:t>
            </a:r>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dirty="0"/>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415994189"/>
      </p:ext>
    </p:extLst>
  </p:cSld>
  <p:clrMapOvr>
    <a:masterClrMapping/>
  </p:clrMapOvr>
  <p:transition/>
  <p:extLst>
    <p:ext uri="{DCECCB84-F9BA-43D5-87BE-67443E8EF086}">
      <p15:sldGuideLst xmlns:p15="http://schemas.microsoft.com/office/powerpoint/2012/main">
        <p15:guide id="2" orient="horz" pos="386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3324"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r>
              <a:rPr lang="en-US" dirty="0"/>
              <a:t>21 December 2022</a:t>
            </a:r>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dirty="0"/>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77402375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4348"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dirty="0"/>
              <a:t>Click icon to add table</a:t>
            </a:r>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r>
              <a:rPr lang="en-US" dirty="0"/>
              <a:t>21 December 2022</a:t>
            </a:r>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dirty="0"/>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00597706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3942801692"/>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pic>
        <p:nvPicPr>
          <p:cNvPr id="28" name="Picture 27">
            <a:extLst>
              <a:ext uri="{FF2B5EF4-FFF2-40B4-BE49-F238E27FC236}">
                <a16:creationId xmlns:a16="http://schemas.microsoft.com/office/drawing/2014/main" id="{F5546F02-6B4A-A9A3-7B22-484F2089A437}"/>
              </a:ext>
            </a:extLst>
          </p:cNvPr>
          <p:cNvPicPr>
            <a:picLocks noChangeAspect="1"/>
          </p:cNvPicPr>
          <p:nvPr userDrawn="1"/>
        </p:nvPicPr>
        <p:blipFill rotWithShape="1">
          <a:blip r:embed="rId2"/>
          <a:srcRect b="26841"/>
          <a:stretch/>
        </p:blipFill>
        <p:spPr>
          <a:xfrm>
            <a:off x="7090611" y="560249"/>
            <a:ext cx="4902655" cy="6297752"/>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3934866829"/>
      </p:ext>
    </p:extLst>
  </p:cSld>
  <p:clrMapOvr>
    <a:masterClrMapping/>
  </p:clrMapOvr>
  <p:transition/>
  <p:extLst>
    <p:ext uri="{DCECCB84-F9BA-43D5-87BE-67443E8EF086}">
      <p15:sldGuideLst xmlns:p15="http://schemas.microsoft.com/office/powerpoint/2012/main">
        <p15:guide id="1" pos="413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pic>
        <p:nvPicPr>
          <p:cNvPr id="2" name="Picture 1">
            <a:extLst>
              <a:ext uri="{FF2B5EF4-FFF2-40B4-BE49-F238E27FC236}">
                <a16:creationId xmlns:a16="http://schemas.microsoft.com/office/drawing/2014/main" id="{BE8AFEA8-F4BE-F310-5517-B3ED04B7C7BF}"/>
              </a:ext>
            </a:extLst>
          </p:cNvPr>
          <p:cNvPicPr>
            <a:picLocks noChangeAspect="1"/>
          </p:cNvPicPr>
          <p:nvPr userDrawn="1"/>
        </p:nvPicPr>
        <p:blipFill>
          <a:blip r:embed="rId2"/>
          <a:stretch>
            <a:fillRect/>
          </a:stretch>
        </p:blipFill>
        <p:spPr>
          <a:xfrm>
            <a:off x="6659231" y="540279"/>
            <a:ext cx="5532769" cy="6317721"/>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982447957"/>
      </p:ext>
    </p:extLst>
  </p:cSld>
  <p:clrMapOvr>
    <a:masterClrMapping/>
  </p:clrMapOvr>
  <p:transition/>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Red divider with imag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E50936-837D-05A1-1B1D-4F132898CA32}"/>
              </a:ext>
            </a:extLst>
          </p:cNvPr>
          <p:cNvPicPr>
            <a:picLocks noChangeAspect="1"/>
          </p:cNvPicPr>
          <p:nvPr userDrawn="1"/>
        </p:nvPicPr>
        <p:blipFill>
          <a:blip r:embed="rId2"/>
          <a:stretch>
            <a:fillRect/>
          </a:stretch>
        </p:blipFill>
        <p:spPr>
          <a:xfrm>
            <a:off x="6498378" y="760412"/>
            <a:ext cx="5693622" cy="6097588"/>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1093167562"/>
      </p:ext>
    </p:extLst>
  </p:cSld>
  <p:clrMapOvr>
    <a:masterClrMapping/>
  </p:clrMapOvr>
  <p:transition/>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Red divider with image">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F6EFDD-9BD5-3450-CB93-F7B8E874D8D7}"/>
              </a:ext>
            </a:extLst>
          </p:cNvPr>
          <p:cNvPicPr>
            <a:picLocks noChangeAspect="1"/>
          </p:cNvPicPr>
          <p:nvPr userDrawn="1"/>
        </p:nvPicPr>
        <p:blipFill rotWithShape="1">
          <a:blip r:embed="rId2"/>
          <a:srcRect b="30842"/>
          <a:stretch/>
        </p:blipFill>
        <p:spPr>
          <a:xfrm>
            <a:off x="7721600" y="2271459"/>
            <a:ext cx="4470399" cy="4586541"/>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519614028"/>
      </p:ext>
    </p:extLst>
  </p:cSld>
  <p:clrMapOvr>
    <a:masterClrMapping/>
  </p:clrMapOvr>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 Numbered poin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60"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10312" marR="0" indent="-274320" algn="l" defTabSz="704850" rtl="0" eaLnBrk="1" fontAlgn="base" latinLnBrk="0" hangingPunct="1">
              <a:lnSpc>
                <a:spcPct val="100000"/>
              </a:lnSpc>
              <a:spcBef>
                <a:spcPts val="900"/>
              </a:spcBef>
              <a:spcAft>
                <a:spcPct val="0"/>
              </a:spcAft>
              <a:buClr>
                <a:srgbClr val="ED1C24"/>
              </a:buClr>
              <a:buSzPct val="125000"/>
              <a:buFont typeface="+mj-lt"/>
              <a:buAutoNum type="arabicPeriod"/>
              <a:tabLst/>
              <a:defRPr/>
            </a:lvl1pPr>
            <a:lvl2pPr marL="548640" indent="-274320">
              <a:lnSpc>
                <a:spcPct val="100000"/>
              </a:lnSpc>
              <a:spcBef>
                <a:spcPts val="450"/>
              </a:spcBef>
              <a:buFont typeface="+mj-lt"/>
              <a:buAutoNum type="arabicPeriod"/>
              <a:defRPr/>
            </a:lvl2pPr>
            <a:lvl3pPr marL="822960" indent="-274320">
              <a:lnSpc>
                <a:spcPct val="100000"/>
              </a:lnSpc>
              <a:spcBef>
                <a:spcPts val="450"/>
              </a:spcBef>
              <a:buFont typeface="+mj-lt"/>
              <a:buAutoNum type="arabicPeriod"/>
              <a:defRPr/>
            </a:lvl3pPr>
            <a:lvl4pPr marL="1097280" indent="-274320">
              <a:lnSpc>
                <a:spcPct val="100000"/>
              </a:lnSpc>
              <a:spcBef>
                <a:spcPts val="450"/>
              </a:spcBef>
              <a:buFont typeface="+mj-lt"/>
              <a:buAutoNum type="arabicPeriod"/>
              <a:defRPr/>
            </a:lvl4pPr>
            <a:lvl5pPr marL="1371600" indent="-274320">
              <a:lnSpc>
                <a:spcPct val="100000"/>
              </a:lnSpc>
              <a:spcBef>
                <a:spcPts val="450"/>
              </a:spcBef>
              <a:buFont typeface="+mj-lt"/>
              <a:buAutoNum type="arabicPeriod"/>
              <a:defRPr sz="1000"/>
            </a:lvl5pPr>
            <a:lvl6pPr marL="1645920" indent="-274320">
              <a:spcBef>
                <a:spcPts val="450"/>
              </a:spcBef>
              <a:buFont typeface="+mj-lt"/>
              <a:buAutoNum type="arabicPeriod"/>
              <a:defRPr/>
            </a:lvl6pPr>
            <a:lvl7pPr marL="1920240" indent="-274320">
              <a:spcBef>
                <a:spcPts val="450"/>
              </a:spcBef>
              <a:buFont typeface="+mj-lt"/>
              <a:buAutoNum type="arabicPeriod"/>
              <a:defRPr/>
            </a:lvl7pPr>
            <a:lvl8pPr marL="219456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mj-lt"/>
              <a:buAutoNum type="arabicPeriod"/>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fr-FR" dirty="0"/>
              <a:t>Lorem </a:t>
            </a:r>
            <a:r>
              <a:rPr lang="fr-FR" dirty="0" err="1"/>
              <a:t>ipsum</a:t>
            </a:r>
            <a:endParaRPr lang="en-US" dirty="0"/>
          </a:p>
          <a:p>
            <a:pPr lvl="1"/>
            <a:r>
              <a:rPr lang="fr-FR" dirty="0"/>
              <a:t>Lorem </a:t>
            </a:r>
            <a:r>
              <a:rPr lang="fr-FR" dirty="0" err="1"/>
              <a:t>ipsum</a:t>
            </a:r>
            <a:endParaRPr lang="en-US" dirty="0"/>
          </a:p>
          <a:p>
            <a:pPr lvl="2"/>
            <a:r>
              <a:rPr lang="fr-FR" dirty="0"/>
              <a:t>Lorem </a:t>
            </a:r>
            <a:r>
              <a:rPr lang="fr-FR" dirty="0" err="1"/>
              <a:t>ipsum</a:t>
            </a:r>
            <a:endParaRPr lang="en-US" dirty="0"/>
          </a:p>
          <a:p>
            <a:pPr lvl="3"/>
            <a:r>
              <a:rPr lang="fr-FR" dirty="0"/>
              <a:t>Lorem </a:t>
            </a:r>
            <a:r>
              <a:rPr lang="fr-FR" dirty="0" err="1"/>
              <a:t>ipsum</a:t>
            </a:r>
            <a:endParaRPr lang="en-US" dirty="0"/>
          </a:p>
          <a:p>
            <a:pPr lvl="4"/>
            <a:r>
              <a:rPr lang="fr-FR" dirty="0"/>
              <a:t>Lorem </a:t>
            </a:r>
            <a:r>
              <a:rPr lang="fr-FR" dirty="0" err="1"/>
              <a:t>Ipsum</a:t>
            </a:r>
            <a:endParaRPr lang="en-US" dirty="0"/>
          </a:p>
          <a:p>
            <a:pPr lvl="5"/>
            <a:r>
              <a:rPr lang="fr-FR" dirty="0"/>
              <a:t>Lorem </a:t>
            </a:r>
            <a:r>
              <a:rPr lang="fr-FR" dirty="0" err="1"/>
              <a:t>ipsum</a:t>
            </a:r>
            <a:endParaRPr lang="en-US" dirty="0"/>
          </a:p>
          <a:p>
            <a:pPr lvl="6"/>
            <a:r>
              <a:rPr lang="fr-FR" dirty="0"/>
              <a:t>Lorem </a:t>
            </a:r>
            <a:r>
              <a:rPr lang="fr-FR" dirty="0" err="1"/>
              <a:t>ipsum</a:t>
            </a:r>
            <a:endParaRPr lang="en-US" dirty="0"/>
          </a:p>
          <a:p>
            <a:pPr lvl="7"/>
            <a:r>
              <a:rPr lang="fr-FR" dirty="0"/>
              <a:t>Lorem </a:t>
            </a:r>
            <a:r>
              <a:rPr lang="fr-FR" dirty="0" err="1"/>
              <a:t>ipsum</a:t>
            </a:r>
            <a:endParaRPr lang="en-US" dirty="0"/>
          </a:p>
          <a:p>
            <a:pPr lvl="8"/>
            <a:r>
              <a:rPr lang="fr-FR" dirty="0"/>
              <a:t>Lorem </a:t>
            </a:r>
            <a:r>
              <a:rPr lang="fr-FR" dirty="0" err="1"/>
              <a:t>ipsum</a:t>
            </a:r>
            <a:endParaRPr lang="en-US" dirty="0"/>
          </a:p>
          <a:p>
            <a:pPr lvl="8"/>
            <a:endParaRPr lang="en-US" dirty="0"/>
          </a:p>
          <a:p>
            <a:pPr lvl="2"/>
            <a:endParaRPr lang="en-US" dirty="0"/>
          </a:p>
          <a:p>
            <a:pPr lvl="0"/>
            <a:endParaRPr lang="en-US" dirty="0"/>
          </a:p>
          <a:p>
            <a:pPr lvl="0"/>
            <a:endParaRPr lang="en-US" dirty="0"/>
          </a:p>
        </p:txBody>
      </p:sp>
      <p:sp>
        <p:nvSpPr>
          <p:cNvPr id="10"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dirty="0"/>
              <a:t>Click to edit Master title style</a:t>
            </a:r>
          </a:p>
        </p:txBody>
      </p:sp>
      <p:sp>
        <p:nvSpPr>
          <p:cNvPr id="15" name="Rectangle 14"/>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8" name="Rectangle 17"/>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9"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r>
              <a:rPr lang="en-US" dirty="0"/>
              <a:t>21 December 2022</a:t>
            </a:r>
          </a:p>
        </p:txBody>
      </p:sp>
      <p:sp>
        <p:nvSpPr>
          <p:cNvPr id="20"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21"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dirty="0"/>
          </a:p>
        </p:txBody>
      </p:sp>
      <p:sp>
        <p:nvSpPr>
          <p:cNvPr id="11"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696439614"/>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Red divider with imag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B93F00-2E21-A4C6-F689-4E5BF9719F3C}"/>
              </a:ext>
            </a:extLst>
          </p:cNvPr>
          <p:cNvPicPr>
            <a:picLocks noChangeAspect="1"/>
          </p:cNvPicPr>
          <p:nvPr userDrawn="1"/>
        </p:nvPicPr>
        <p:blipFill rotWithShape="1">
          <a:blip r:embed="rId2"/>
          <a:srcRect b="20031"/>
          <a:stretch/>
        </p:blipFill>
        <p:spPr>
          <a:xfrm>
            <a:off x="6072555" y="676120"/>
            <a:ext cx="6119446" cy="6181880"/>
          </a:xfrm>
          <a:prstGeom prst="rect">
            <a:avLst/>
          </a:prstGeom>
        </p:spPr>
      </p:pic>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2346372182"/>
      </p:ext>
    </p:extLst>
  </p:cSld>
  <p:clrMapOvr>
    <a:masterClrMapping/>
  </p:clrMapOvr>
  <p:transition/>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Red divider with image">
    <p:bg>
      <p:bgPr>
        <a:solidFill>
          <a:schemeClr val="accent1"/>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2" name="Picture 1">
            <a:extLst>
              <a:ext uri="{FF2B5EF4-FFF2-40B4-BE49-F238E27FC236}">
                <a16:creationId xmlns:a16="http://schemas.microsoft.com/office/drawing/2014/main" id="{E4583517-7106-D106-3E69-9649195E659C}"/>
              </a:ext>
            </a:extLst>
          </p:cNvPr>
          <p:cNvPicPr>
            <a:picLocks noChangeAspect="1"/>
          </p:cNvPicPr>
          <p:nvPr userDrawn="1"/>
        </p:nvPicPr>
        <p:blipFill>
          <a:blip r:embed="rId2"/>
          <a:stretch>
            <a:fillRect/>
          </a:stretch>
        </p:blipFill>
        <p:spPr>
          <a:xfrm>
            <a:off x="7684655" y="541311"/>
            <a:ext cx="4507345" cy="6316689"/>
          </a:xfrm>
          <a:prstGeom prst="rect">
            <a:avLst/>
          </a:prstGeom>
        </p:spPr>
      </p:pic>
    </p:spTree>
    <p:extLst>
      <p:ext uri="{BB962C8B-B14F-4D97-AF65-F5344CB8AC3E}">
        <p14:creationId xmlns:p14="http://schemas.microsoft.com/office/powerpoint/2010/main" val="3053972774"/>
      </p:ext>
    </p:extLst>
  </p:cSld>
  <p:clrMapOvr>
    <a:masterClrMapping/>
  </p:clrMapOvr>
  <p:transition/>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1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596444456"/>
      </p:ext>
    </p:extLst>
  </p:cSld>
  <p:clrMapOvr>
    <a:masterClrMapping/>
  </p:clrMapOvr>
  <p:transition/>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6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6" name="Picture 5">
            <a:extLst>
              <a:ext uri="{FF2B5EF4-FFF2-40B4-BE49-F238E27FC236}">
                <a16:creationId xmlns:a16="http://schemas.microsoft.com/office/drawing/2014/main" id="{84453D21-5402-CE7C-1712-2E1AA613F4BC}"/>
              </a:ext>
            </a:extLst>
          </p:cNvPr>
          <p:cNvPicPr>
            <a:picLocks noChangeAspect="1"/>
          </p:cNvPicPr>
          <p:nvPr userDrawn="1"/>
        </p:nvPicPr>
        <p:blipFill>
          <a:blip r:embed="rId2"/>
          <a:stretch>
            <a:fillRect/>
          </a:stretch>
        </p:blipFill>
        <p:spPr>
          <a:xfrm>
            <a:off x="7611018" y="560249"/>
            <a:ext cx="3806649" cy="6303810"/>
          </a:xfrm>
          <a:prstGeom prst="rect">
            <a:avLst/>
          </a:prstGeom>
        </p:spPr>
      </p:pic>
    </p:spTree>
    <p:extLst>
      <p:ext uri="{BB962C8B-B14F-4D97-AF65-F5344CB8AC3E}">
        <p14:creationId xmlns:p14="http://schemas.microsoft.com/office/powerpoint/2010/main" val="822612211"/>
      </p:ext>
    </p:extLst>
  </p:cSld>
  <p:clrMapOvr>
    <a:masterClrMapping/>
  </p:clrMapOvr>
  <p:transition/>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7_Red divider with image">
    <p:bg>
      <p:bgPr>
        <a:solidFill>
          <a:schemeClr val="accent4"/>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2" name="Picture 1">
            <a:extLst>
              <a:ext uri="{FF2B5EF4-FFF2-40B4-BE49-F238E27FC236}">
                <a16:creationId xmlns:a16="http://schemas.microsoft.com/office/drawing/2014/main" id="{2567C7EA-6840-D70C-27E4-C01B16A6A39B}"/>
              </a:ext>
            </a:extLst>
          </p:cNvPr>
          <p:cNvPicPr>
            <a:picLocks noChangeAspect="1"/>
          </p:cNvPicPr>
          <p:nvPr userDrawn="1"/>
        </p:nvPicPr>
        <p:blipFill>
          <a:blip r:embed="rId2"/>
          <a:stretch>
            <a:fillRect/>
          </a:stretch>
        </p:blipFill>
        <p:spPr>
          <a:xfrm>
            <a:off x="6925011" y="668716"/>
            <a:ext cx="5266989" cy="6189284"/>
          </a:xfrm>
          <a:prstGeom prst="rect">
            <a:avLst/>
          </a:prstGeom>
        </p:spPr>
      </p:pic>
    </p:spTree>
    <p:extLst>
      <p:ext uri="{BB962C8B-B14F-4D97-AF65-F5344CB8AC3E}">
        <p14:creationId xmlns:p14="http://schemas.microsoft.com/office/powerpoint/2010/main" val="286998169"/>
      </p:ext>
    </p:extLst>
  </p:cSld>
  <p:clrMapOvr>
    <a:masterClrMapping/>
  </p:clrMapOvr>
  <p:transition/>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8_Red divider with image">
    <p:bg>
      <p:bgPr>
        <a:solidFill>
          <a:schemeClr val="tx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pic>
        <p:nvPicPr>
          <p:cNvPr id="8" name="Picture 7">
            <a:extLst>
              <a:ext uri="{FF2B5EF4-FFF2-40B4-BE49-F238E27FC236}">
                <a16:creationId xmlns:a16="http://schemas.microsoft.com/office/drawing/2014/main" id="{DE526416-7F27-888D-589F-591E4E09F06B}"/>
              </a:ext>
            </a:extLst>
          </p:cNvPr>
          <p:cNvPicPr>
            <a:picLocks noChangeAspect="1"/>
          </p:cNvPicPr>
          <p:nvPr userDrawn="1"/>
        </p:nvPicPr>
        <p:blipFill rotWithShape="1">
          <a:blip r:embed="rId2">
            <a:clrChange>
              <a:clrFrom>
                <a:srgbClr val="0248B8"/>
              </a:clrFrom>
              <a:clrTo>
                <a:srgbClr val="0248B8">
                  <a:alpha val="0"/>
                </a:srgbClr>
              </a:clrTo>
            </a:clrChange>
          </a:blip>
          <a:srcRect b="30140"/>
          <a:stretch/>
        </p:blipFill>
        <p:spPr>
          <a:xfrm>
            <a:off x="7170575" y="1182418"/>
            <a:ext cx="4911858" cy="5675582"/>
          </a:xfrm>
          <a:prstGeom prst="rect">
            <a:avLst/>
          </a:prstGeom>
        </p:spPr>
      </p:pic>
    </p:spTree>
    <p:extLst>
      <p:ext uri="{BB962C8B-B14F-4D97-AF65-F5344CB8AC3E}">
        <p14:creationId xmlns:p14="http://schemas.microsoft.com/office/powerpoint/2010/main" val="603951288"/>
      </p:ext>
    </p:extLst>
  </p:cSld>
  <p:clrMapOvr>
    <a:masterClrMapping/>
  </p:clrMapOvr>
  <p:transition/>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2_Red divider with image">
    <p:bg>
      <p:bgPr>
        <a:solidFill>
          <a:schemeClr val="tx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36026" cy="5435599"/>
          </a:xfrm>
        </p:spPr>
        <p:txBody>
          <a:bodyPr anchor="ctr"/>
          <a:lstStyle>
            <a:lvl1pPr>
              <a:defRPr sz="4400" cap="all" baseline="0">
                <a:solidFill>
                  <a:schemeClr val="bg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1616639761"/>
      </p:ext>
    </p:extLst>
  </p:cSld>
  <p:clrMapOvr>
    <a:masterClrMapping/>
  </p:clrMapOvr>
  <p:transition/>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3_Red divider with image">
    <p:bg>
      <p:bgPr>
        <a:solidFill>
          <a:schemeClr val="accent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44225" cy="5435599"/>
          </a:xfrm>
        </p:spPr>
        <p:txBody>
          <a:bodyPr anchor="ctr"/>
          <a:lstStyle>
            <a:lvl1pPr>
              <a:defRPr sz="4400" cap="all" baseline="0">
                <a:solidFill>
                  <a:schemeClr val="tx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2677956383"/>
      </p:ext>
    </p:extLst>
  </p:cSld>
  <p:clrMapOvr>
    <a:masterClrMapping/>
  </p:clrMapOvr>
  <p:transition/>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4_Red divider with image">
    <p:bg>
      <p:bgPr>
        <a:solidFill>
          <a:srgbClr val="F5A99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10944225" cy="5435599"/>
          </a:xfrm>
        </p:spPr>
        <p:txBody>
          <a:bodyPr anchor="ctr"/>
          <a:lstStyle>
            <a:lvl1pPr>
              <a:defRPr sz="4400" cap="all" baseline="0">
                <a:solidFill>
                  <a:schemeClr val="tx1"/>
                </a:solidFill>
                <a:latin typeface="Outfit ExtraBold" pitchFamily="2" charset="0"/>
              </a:defRPr>
            </a:lvl1pPr>
          </a:lstStyle>
          <a:p>
            <a:r>
              <a:rPr lang="en-US" dirty="0"/>
              <a:t>Sub-title</a:t>
            </a:r>
            <a:endParaRPr lang="en-GB" dirty="0"/>
          </a:p>
        </p:txBody>
      </p:sp>
    </p:spTree>
    <p:extLst>
      <p:ext uri="{BB962C8B-B14F-4D97-AF65-F5344CB8AC3E}">
        <p14:creationId xmlns:p14="http://schemas.microsoft.com/office/powerpoint/2010/main" val="3089607819"/>
      </p:ext>
    </p:extLst>
  </p:cSld>
  <p:clrMapOvr>
    <a:masterClrMapping/>
  </p:clrMapOvr>
  <p:transition/>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9_Red divider with image">
    <p:bg>
      <p:bgPr>
        <a:solidFill>
          <a:schemeClr val="accent2"/>
        </a:solidFill>
        <a:effectLst/>
      </p:bgPr>
    </p:bg>
    <p:spTree>
      <p:nvGrpSpPr>
        <p:cNvPr id="1" name=""/>
        <p:cNvGrpSpPr/>
        <p:nvPr/>
      </p:nvGrpSpPr>
      <p:grpSpPr>
        <a:xfrm>
          <a:off x="0" y="0"/>
          <a:ext cx="0" cy="0"/>
          <a:chOff x="0" y="0"/>
          <a:chExt cx="0" cy="0"/>
        </a:xfrm>
      </p:grpSpPr>
      <p:grpSp>
        <p:nvGrpSpPr>
          <p:cNvPr id="15" name="Group 14" hidden="1">
            <a:extLst>
              <a:ext uri="{FF2B5EF4-FFF2-40B4-BE49-F238E27FC236}">
                <a16:creationId xmlns:a16="http://schemas.microsoft.com/office/drawing/2014/main" id="{06BF83D1-2CB4-3E13-0D4B-FFD2A86A31FF}"/>
              </a:ext>
            </a:extLst>
          </p:cNvPr>
          <p:cNvGrpSpPr/>
          <p:nvPr userDrawn="1"/>
        </p:nvGrpSpPr>
        <p:grpSpPr>
          <a:xfrm>
            <a:off x="11142225" y="397305"/>
            <a:ext cx="579486" cy="568010"/>
            <a:chOff x="11031538" y="287338"/>
            <a:chExt cx="801687" cy="785812"/>
          </a:xfrm>
          <a:solidFill>
            <a:schemeClr val="accent1"/>
          </a:solidFill>
        </p:grpSpPr>
        <p:sp>
          <p:nvSpPr>
            <p:cNvPr id="16" name="Oval 5">
              <a:extLst>
                <a:ext uri="{FF2B5EF4-FFF2-40B4-BE49-F238E27FC236}">
                  <a16:creationId xmlns:a16="http://schemas.microsoft.com/office/drawing/2014/main" id="{D174E280-B1C9-83F8-F46E-3DE3EE5BB9B4}"/>
                </a:ext>
              </a:extLst>
            </p:cNvPr>
            <p:cNvSpPr>
              <a:spLocks noChangeArrowheads="1"/>
            </p:cNvSpPr>
            <p:nvPr userDrawn="1"/>
          </p:nvSpPr>
          <p:spPr bwMode="auto">
            <a:xfrm>
              <a:off x="11609388" y="287338"/>
              <a:ext cx="223837" cy="2254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sp>
          <p:nvSpPr>
            <p:cNvPr id="17" name="Freeform 6">
              <a:extLst>
                <a:ext uri="{FF2B5EF4-FFF2-40B4-BE49-F238E27FC236}">
                  <a16:creationId xmlns:a16="http://schemas.microsoft.com/office/drawing/2014/main" id="{0047D397-2FC2-4E5B-0B80-430BE6A8EC07}"/>
                </a:ext>
              </a:extLst>
            </p:cNvPr>
            <p:cNvSpPr>
              <a:spLocks noEditPoints="1"/>
            </p:cNvSpPr>
            <p:nvPr userDrawn="1"/>
          </p:nvSpPr>
          <p:spPr bwMode="auto">
            <a:xfrm>
              <a:off x="11031538" y="446088"/>
              <a:ext cx="625475" cy="627062"/>
            </a:xfrm>
            <a:custGeom>
              <a:avLst/>
              <a:gdLst>
                <a:gd name="T0" fmla="*/ 1275 w 2549"/>
                <a:gd name="T1" fmla="*/ 1982 h 2560"/>
                <a:gd name="T2" fmla="*/ 577 w 2549"/>
                <a:gd name="T3" fmla="*/ 1280 h 2560"/>
                <a:gd name="T4" fmla="*/ 1275 w 2549"/>
                <a:gd name="T5" fmla="*/ 579 h 2560"/>
                <a:gd name="T6" fmla="*/ 1972 w 2549"/>
                <a:gd name="T7" fmla="*/ 1280 h 2560"/>
                <a:gd name="T8" fmla="*/ 1275 w 2549"/>
                <a:gd name="T9" fmla="*/ 1982 h 2560"/>
                <a:gd name="T10" fmla="*/ 0 w 2549"/>
                <a:gd name="T11" fmla="*/ 1277 h 2560"/>
                <a:gd name="T12" fmla="*/ 0 w 2549"/>
                <a:gd name="T13" fmla="*/ 1283 h 2560"/>
                <a:gd name="T14" fmla="*/ 1275 w 2549"/>
                <a:gd name="T15" fmla="*/ 2560 h 2560"/>
                <a:gd name="T16" fmla="*/ 2549 w 2549"/>
                <a:gd name="T17" fmla="*/ 1280 h 2560"/>
                <a:gd name="T18" fmla="*/ 1275 w 2549"/>
                <a:gd name="T19" fmla="*/ 0 h 2560"/>
                <a:gd name="T20" fmla="*/ 0 w 2549"/>
                <a:gd name="T21" fmla="*/ 1277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9" h="2560">
                  <a:moveTo>
                    <a:pt x="1275" y="1982"/>
                  </a:moveTo>
                  <a:cubicBezTo>
                    <a:pt x="890" y="1982"/>
                    <a:pt x="577" y="1667"/>
                    <a:pt x="577" y="1280"/>
                  </a:cubicBezTo>
                  <a:cubicBezTo>
                    <a:pt x="577" y="893"/>
                    <a:pt x="890" y="579"/>
                    <a:pt x="1275" y="579"/>
                  </a:cubicBezTo>
                  <a:cubicBezTo>
                    <a:pt x="1659" y="579"/>
                    <a:pt x="1972" y="893"/>
                    <a:pt x="1972" y="1280"/>
                  </a:cubicBezTo>
                  <a:cubicBezTo>
                    <a:pt x="1972" y="1667"/>
                    <a:pt x="1659" y="1982"/>
                    <a:pt x="1275" y="1982"/>
                  </a:cubicBezTo>
                  <a:close/>
                  <a:moveTo>
                    <a:pt x="0" y="1277"/>
                  </a:moveTo>
                  <a:lnTo>
                    <a:pt x="0" y="1283"/>
                  </a:lnTo>
                  <a:cubicBezTo>
                    <a:pt x="2" y="1987"/>
                    <a:pt x="573" y="2560"/>
                    <a:pt x="1275" y="2560"/>
                  </a:cubicBezTo>
                  <a:cubicBezTo>
                    <a:pt x="1977" y="2560"/>
                    <a:pt x="2549" y="1986"/>
                    <a:pt x="2549" y="1280"/>
                  </a:cubicBezTo>
                  <a:cubicBezTo>
                    <a:pt x="2549" y="574"/>
                    <a:pt x="1977" y="0"/>
                    <a:pt x="1275" y="0"/>
                  </a:cubicBezTo>
                  <a:cubicBezTo>
                    <a:pt x="573" y="0"/>
                    <a:pt x="2" y="573"/>
                    <a:pt x="0" y="1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latin typeface="Rubik" pitchFamily="2" charset="-79"/>
                <a:cs typeface="Rubik" pitchFamily="2" charset="-79"/>
              </a:endParaRPr>
            </a:p>
          </p:txBody>
        </p:sp>
      </p:grpSp>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8" y="981075"/>
            <a:ext cx="5940425" cy="5435599"/>
          </a:xfrm>
        </p:spPr>
        <p:txBody>
          <a:bodyPr anchor="ctr"/>
          <a:lstStyle>
            <a:lvl1pPr>
              <a:defRPr sz="4400" cap="all" baseline="0">
                <a:solidFill>
                  <a:schemeClr val="tx1"/>
                </a:solidFill>
                <a:latin typeface="Outfit ExtraBold" pitchFamily="2" charset="0"/>
              </a:defRPr>
            </a:lvl1pPr>
          </a:lstStyle>
          <a:p>
            <a:r>
              <a:rPr lang="en-US" dirty="0"/>
              <a:t>Sub-title</a:t>
            </a:r>
            <a:endParaRPr lang="en-GB" dirty="0"/>
          </a:p>
        </p:txBody>
      </p:sp>
      <p:pic>
        <p:nvPicPr>
          <p:cNvPr id="2" name="Picture 1">
            <a:extLst>
              <a:ext uri="{FF2B5EF4-FFF2-40B4-BE49-F238E27FC236}">
                <a16:creationId xmlns:a16="http://schemas.microsoft.com/office/drawing/2014/main" id="{19776FB5-3301-91A1-B671-56E5961A7EB2}"/>
              </a:ext>
            </a:extLst>
          </p:cNvPr>
          <p:cNvPicPr>
            <a:picLocks noChangeAspect="1"/>
          </p:cNvPicPr>
          <p:nvPr userDrawn="1"/>
        </p:nvPicPr>
        <p:blipFill>
          <a:blip r:embed="rId2"/>
          <a:stretch>
            <a:fillRect/>
          </a:stretch>
        </p:blipFill>
        <p:spPr>
          <a:xfrm>
            <a:off x="6925011" y="668716"/>
            <a:ext cx="5266989" cy="6189284"/>
          </a:xfrm>
          <a:prstGeom prst="rect">
            <a:avLst/>
          </a:prstGeom>
        </p:spPr>
      </p:pic>
    </p:spTree>
    <p:extLst>
      <p:ext uri="{BB962C8B-B14F-4D97-AF65-F5344CB8AC3E}">
        <p14:creationId xmlns:p14="http://schemas.microsoft.com/office/powerpoint/2010/main" val="2320883891"/>
      </p:ext>
    </p:extLst>
  </p:cSld>
  <p:clrMapOvr>
    <a:masterClrMapping/>
  </p:clrMapOvr>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3084"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r>
              <a:rPr lang="en-US"/>
              <a:t>Edit Master text styles</a:t>
            </a:r>
          </a:p>
        </p:txBody>
      </p:sp>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r>
              <a:rPr lang="en-US" dirty="0"/>
              <a:t>21 December 2022</a:t>
            </a:r>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dirty="0"/>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456968750"/>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HANK YOU OOREDOO FIFA">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AACE03-64E9-BDFD-670A-D437EBA107F5}"/>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descr="Diagram&#10;&#10;Description automatically generated">
            <a:extLst>
              <a:ext uri="{FF2B5EF4-FFF2-40B4-BE49-F238E27FC236}">
                <a16:creationId xmlns:a16="http://schemas.microsoft.com/office/drawing/2014/main" id="{AB432F88-4941-A436-DA02-0D569D075012}"/>
              </a:ext>
            </a:extLst>
          </p:cNvPr>
          <p:cNvPicPr>
            <a:picLocks noChangeAspect="1"/>
          </p:cNvPicPr>
          <p:nvPr userDrawn="1"/>
        </p:nvPicPr>
        <p:blipFill rotWithShape="1">
          <a:blip r:embed="rId3"/>
          <a:srcRect r="4382" b="18661"/>
          <a:stretch/>
        </p:blipFill>
        <p:spPr>
          <a:xfrm>
            <a:off x="6524288" y="4956346"/>
            <a:ext cx="5168951" cy="1355002"/>
          </a:xfrm>
          <a:prstGeom prst="rect">
            <a:avLst/>
          </a:prstGeom>
        </p:spPr>
      </p:pic>
      <p:sp>
        <p:nvSpPr>
          <p:cNvPr id="8" name="Rectangle 7">
            <a:extLst>
              <a:ext uri="{FF2B5EF4-FFF2-40B4-BE49-F238E27FC236}">
                <a16:creationId xmlns:a16="http://schemas.microsoft.com/office/drawing/2014/main" id="{E623DD42-452D-8803-ABF2-9B0892A22AE6}"/>
              </a:ext>
            </a:extLst>
          </p:cNvPr>
          <p:cNvSpPr/>
          <p:nvPr userDrawn="1"/>
        </p:nvSpPr>
        <p:spPr bwMode="auto">
          <a:xfrm>
            <a:off x="623888" y="1801093"/>
            <a:ext cx="5472112" cy="2660073"/>
          </a:xfrm>
          <a:prstGeom prst="rect">
            <a:avLst/>
          </a:prstGeom>
          <a:solidFill>
            <a:srgbClr val="ED1C24"/>
          </a:solid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l" defTabSz="979488" rtl="0" eaLnBrk="1" fontAlgn="base" latinLnBrk="0" hangingPunct="1">
              <a:lnSpc>
                <a:spcPct val="80000"/>
              </a:lnSpc>
              <a:spcBef>
                <a:spcPts val="600"/>
              </a:spcBef>
              <a:spcAft>
                <a:spcPct val="0"/>
              </a:spcAft>
              <a:buClr>
                <a:schemeClr val="tx1"/>
              </a:buClr>
              <a:buSzTx/>
              <a:buFont typeface="Wingdings" pitchFamily="2" charset="2"/>
              <a:buNone/>
              <a:tabLst/>
            </a:pPr>
            <a:r>
              <a:rPr lang="en-GB" sz="7200" b="1" kern="1200" cap="all" baseline="0" dirty="0">
                <a:solidFill>
                  <a:schemeClr val="bg1"/>
                </a:solidFill>
                <a:latin typeface="Outfit ExtraBold" pitchFamily="2" charset="0"/>
                <a:cs typeface="Rubik" pitchFamily="2" charset="-79"/>
              </a:rPr>
              <a:t>THANK YOU</a:t>
            </a:r>
          </a:p>
        </p:txBody>
      </p:sp>
      <p:sp>
        <p:nvSpPr>
          <p:cNvPr id="9" name="Freeform: Shape 8">
            <a:extLst>
              <a:ext uri="{FF2B5EF4-FFF2-40B4-BE49-F238E27FC236}">
                <a16:creationId xmlns:a16="http://schemas.microsoft.com/office/drawing/2014/main" id="{0E60F96F-CB04-2D6B-A0ED-96123A166C5D}"/>
              </a:ext>
            </a:extLst>
          </p:cNvPr>
          <p:cNvSpPr/>
          <p:nvPr userDrawn="1"/>
        </p:nvSpPr>
        <p:spPr bwMode="auto">
          <a:xfrm>
            <a:off x="6960394" y="5622131"/>
            <a:ext cx="61912" cy="90488"/>
          </a:xfrm>
          <a:custGeom>
            <a:avLst/>
            <a:gdLst>
              <a:gd name="connsiteX0" fmla="*/ 0 w 61912"/>
              <a:gd name="connsiteY0" fmla="*/ 0 h 90488"/>
              <a:gd name="connsiteX1" fmla="*/ 47625 w 61912"/>
              <a:gd name="connsiteY1" fmla="*/ 23813 h 90488"/>
              <a:gd name="connsiteX2" fmla="*/ 61912 w 61912"/>
              <a:gd name="connsiteY2" fmla="*/ 50007 h 90488"/>
              <a:gd name="connsiteX3" fmla="*/ 14287 w 61912"/>
              <a:gd name="connsiteY3" fmla="*/ 90488 h 90488"/>
              <a:gd name="connsiteX4" fmla="*/ 0 w 61912"/>
              <a:gd name="connsiteY4" fmla="*/ 0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90488">
                <a:moveTo>
                  <a:pt x="0" y="0"/>
                </a:moveTo>
                <a:lnTo>
                  <a:pt x="47625" y="23813"/>
                </a:lnTo>
                <a:lnTo>
                  <a:pt x="61912" y="50007"/>
                </a:lnTo>
                <a:lnTo>
                  <a:pt x="14287" y="90488"/>
                </a:lnTo>
                <a:lnTo>
                  <a:pt x="0" y="0"/>
                </a:lnTo>
                <a:close/>
              </a:path>
            </a:pathLst>
          </a:custGeom>
          <a:noFill/>
          <a:ln w="19050" cap="flat" cmpd="sng" algn="ctr">
            <a:no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pPr>
            <a:endParaRPr kumimoji="0" lang="en-GB" sz="1600" b="1" i="0" u="none" strike="noStrike" cap="none" normalizeH="0" baseline="0" dirty="0">
              <a:ln>
                <a:noFill/>
              </a:ln>
              <a:solidFill>
                <a:schemeClr val="bg1"/>
              </a:solidFill>
              <a:effectLst/>
              <a:latin typeface="+mj-lt"/>
            </a:endParaRPr>
          </a:p>
        </p:txBody>
      </p:sp>
    </p:spTree>
    <p:extLst>
      <p:ext uri="{BB962C8B-B14F-4D97-AF65-F5344CB8AC3E}">
        <p14:creationId xmlns:p14="http://schemas.microsoft.com/office/powerpoint/2010/main" val="1181944766"/>
      </p:ext>
    </p:extLst>
  </p:cSld>
  <p:clrMapOvr>
    <a:masterClrMapping/>
  </p:clrMapOvr>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extLst>
              <p:ext uri="{D42A27DB-BD31-4B8C-83A1-F6EECF244321}">
                <p14:modId xmlns:p14="http://schemas.microsoft.com/office/powerpoint/2010/main" val="1307460607"/>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4108"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hasCustomPrompt="1"/>
          </p:nvPr>
        </p:nvSpPr>
        <p:spPr>
          <a:xfrm>
            <a:off x="636105" y="1272212"/>
            <a:ext cx="10919792"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r>
              <a:rPr lang="en-US" dirty="0"/>
              <a:t>21 December 2022</a:t>
            </a:r>
          </a:p>
        </p:txBody>
      </p:sp>
      <p:sp>
        <p:nvSpPr>
          <p:cNvPr id="12"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3"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dirty="0"/>
          </a:p>
        </p:txBody>
      </p:sp>
      <p:sp>
        <p:nvSpPr>
          <p:cNvPr id="14"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52143053"/>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5132"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7" name="Picture Placeholder 6"/>
          <p:cNvSpPr>
            <a:spLocks noGrp="1"/>
          </p:cNvSpPr>
          <p:nvPr>
            <p:ph type="pic" sz="quarter" idx="21"/>
          </p:nvPr>
        </p:nvSpPr>
        <p:spPr>
          <a:xfrm>
            <a:off x="6317984" y="1271588"/>
            <a:ext cx="5237913" cy="4703762"/>
          </a:xfrm>
        </p:spPr>
        <p:txBody>
          <a:bodyPr/>
          <a:lstStyle>
            <a:lvl1pPr marL="0" indent="0">
              <a:buNone/>
              <a:defRPr/>
            </a:lvl1pPr>
          </a:lstStyle>
          <a:p>
            <a:r>
              <a:rPr lang="en-US" dirty="0"/>
              <a:t>Click icon to add picture</a:t>
            </a:r>
          </a:p>
        </p:txBody>
      </p:sp>
      <p:sp>
        <p:nvSpPr>
          <p:cNvPr id="9" name="Content Placeholder 15"/>
          <p:cNvSpPr>
            <a:spLocks noGrp="1"/>
          </p:cNvSpPr>
          <p:nvPr>
            <p:ph sz="quarter" idx="17" hasCustomPrompt="1"/>
          </p:nvPr>
        </p:nvSpPr>
        <p:spPr>
          <a:xfrm>
            <a:off x="636106" y="1272212"/>
            <a:ext cx="5272325" cy="4703145"/>
          </a:xfrm>
        </p:spPr>
        <p:txBody>
          <a:bodyPr/>
          <a:lstStyle>
            <a:lvl1pPr marL="205740" indent="-205740">
              <a:lnSpc>
                <a:spcPct val="100000"/>
              </a:lnSpc>
              <a:spcBef>
                <a:spcPts val="900"/>
              </a:spcBef>
              <a:defRPr/>
            </a:lvl1pPr>
            <a:lvl2pPr marL="548640" indent="-274320">
              <a:lnSpc>
                <a:spcPct val="100000"/>
              </a:lnSpc>
              <a:spcBef>
                <a:spcPts val="450"/>
              </a:spcBef>
              <a:defRPr/>
            </a:lvl2pPr>
            <a:lvl3pPr marL="822960" indent="-274320">
              <a:lnSpc>
                <a:spcPct val="100000"/>
              </a:lnSpc>
              <a:spcBef>
                <a:spcPts val="450"/>
              </a:spcBef>
              <a:defRPr/>
            </a:lvl3pPr>
            <a:lvl4pPr marL="1097280" indent="-274320">
              <a:lnSpc>
                <a:spcPct val="100000"/>
              </a:lnSpc>
              <a:spcBef>
                <a:spcPts val="450"/>
              </a:spcBef>
              <a:defRPr/>
            </a:lvl4pPr>
            <a:lvl5pPr marL="1371600" indent="-274320">
              <a:lnSpc>
                <a:spcPct val="100000"/>
              </a:lnSpc>
              <a:spcBef>
                <a:spcPts val="450"/>
              </a:spcBef>
              <a:defRPr sz="1000"/>
            </a:lvl5pPr>
            <a:lvl6pPr marL="1645920" indent="-274320">
              <a:spcBef>
                <a:spcPts val="450"/>
              </a:spcBef>
              <a:defRPr/>
            </a:lvl6pPr>
            <a:lvl7pPr marL="1920240" indent="-274320">
              <a:spcBef>
                <a:spcPts val="450"/>
              </a:spcBef>
              <a:defRPr/>
            </a:lvl7pPr>
            <a:lvl8pPr marL="2194560" indent="-274320">
              <a:spcBef>
                <a:spcPts val="450"/>
              </a:spcBef>
              <a:defRPr b="0" i="0">
                <a:latin typeface="Noto Sans" panose="020B0502040504020204" pitchFamily="34" charset="0"/>
                <a:ea typeface="Noto Sans" panose="020B0502040504020204" pitchFamily="34" charset="0"/>
                <a:cs typeface="Noto Sans" panose="020B0502040504020204" pitchFamily="34" charset="0"/>
              </a:defRPr>
            </a:lvl8pPr>
            <a:lvl9pPr marL="2468880" indent="-274320">
              <a:spcBef>
                <a:spcPts val="450"/>
              </a:spcBef>
              <a:buFont typeface="Arial" panose="020B0604020202020204" pitchFamily="34" charset="0"/>
              <a:buChar char="•"/>
              <a:defRPr b="0" i="0">
                <a:latin typeface="Noto Sans" panose="020B0502040504020204" pitchFamily="34" charset="0"/>
                <a:ea typeface="Noto Sans" panose="020B0502040504020204" pitchFamily="34" charset="0"/>
                <a:cs typeface="Noto Sans" panose="020B0502040504020204"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fr-FR" dirty="0" err="1"/>
              <a:t>Sixth</a:t>
            </a:r>
            <a:r>
              <a:rPr lang="fr-FR" dirty="0"/>
              <a:t> </a:t>
            </a:r>
            <a:r>
              <a:rPr lang="fr-FR" dirty="0" err="1"/>
              <a:t>level</a:t>
            </a:r>
            <a:endParaRPr lang="en-US" dirty="0"/>
          </a:p>
          <a:p>
            <a:pPr lvl="6"/>
            <a:r>
              <a:rPr lang="fr-FR" dirty="0" err="1"/>
              <a:t>Seventh</a:t>
            </a:r>
            <a:r>
              <a:rPr lang="fr-FR" dirty="0"/>
              <a:t> </a:t>
            </a:r>
            <a:r>
              <a:rPr lang="fr-FR" dirty="0" err="1"/>
              <a:t>level</a:t>
            </a:r>
            <a:endParaRPr lang="en-US" dirty="0"/>
          </a:p>
          <a:p>
            <a:pPr lvl="7"/>
            <a:r>
              <a:rPr lang="fr-FR" dirty="0" err="1"/>
              <a:t>Heigth</a:t>
            </a:r>
            <a:r>
              <a:rPr lang="fr-FR" dirty="0"/>
              <a:t> </a:t>
            </a:r>
            <a:r>
              <a:rPr lang="fr-FR" dirty="0" err="1"/>
              <a:t>level</a:t>
            </a:r>
            <a:endParaRPr lang="en-US" dirty="0"/>
          </a:p>
          <a:p>
            <a:pPr lvl="8"/>
            <a:r>
              <a:rPr lang="fr-FR" dirty="0" err="1"/>
              <a:t>Nineth</a:t>
            </a:r>
            <a:r>
              <a:rPr lang="fr-FR" dirty="0"/>
              <a:t> </a:t>
            </a:r>
            <a:r>
              <a:rPr lang="fr-FR" dirty="0" err="1"/>
              <a:t>level</a:t>
            </a:r>
            <a:endParaRPr lang="en-US" dirty="0"/>
          </a:p>
          <a:p>
            <a:pPr lvl="8"/>
            <a:endParaRPr lang="en-US" dirty="0"/>
          </a:p>
        </p:txBody>
      </p:sp>
      <p:sp>
        <p:nvSpPr>
          <p:cNvPr id="12" name="Rectangle 11"/>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3" name="Rectangle 12"/>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4"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r>
              <a:rPr lang="en-US" dirty="0"/>
              <a:t>21 December 2022</a:t>
            </a:r>
          </a:p>
        </p:txBody>
      </p:sp>
      <p:sp>
        <p:nvSpPr>
          <p:cNvPr id="15"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6"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dirty="0"/>
          </a:p>
        </p:txBody>
      </p:sp>
      <p:sp>
        <p:nvSpPr>
          <p:cNvPr id="11" name="Text Placeholder 5"/>
          <p:cNvSpPr>
            <a:spLocks noGrp="1"/>
          </p:cNvSpPr>
          <p:nvPr>
            <p:ph type="body" sz="quarter" idx="22"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3895097884"/>
      </p:ext>
    </p:extLst>
  </p:cSld>
  <p:clrMapOvr>
    <a:masterClrMapping/>
  </p:clrMapOvr>
  <p:transition/>
  <p:extLst>
    <p:ext uri="{DCECCB84-F9BA-43D5-87BE-67443E8EF086}">
      <p15:sldGuideLst xmlns:p15="http://schemas.microsoft.com/office/powerpoint/2012/main">
        <p15:guide id="2" orient="horz" pos="386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extLst>
              <p:ext uri="{D42A27DB-BD31-4B8C-83A1-F6EECF244321}">
                <p14:modId xmlns:p14="http://schemas.microsoft.com/office/powerpoint/2010/main" val="3875211394"/>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6156"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7" name="Rectangle 6"/>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r>
              <a:rPr lang="en-US" dirty="0"/>
              <a:t>21 December 2022</a:t>
            </a:r>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dirty="0"/>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350909455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2"/>
            </p:custDataLst>
            <p:extLst>
              <p:ext uri="{D42A27DB-BD31-4B8C-83A1-F6EECF244321}">
                <p14:modId xmlns:p14="http://schemas.microsoft.com/office/powerpoint/2010/main" val="2130805474"/>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7180" name="think-cell Slide" r:id="rId4" imgW="0" imgH="0" progId="TCLayout.ActiveDocument.1">
                  <p:embed/>
                </p:oleObj>
              </mc:Choice>
              <mc:Fallback>
                <p:oleObj name="think-cell Slide" r:id="rId4"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able Placeholder 10"/>
          <p:cNvSpPr>
            <a:spLocks noGrp="1"/>
          </p:cNvSpPr>
          <p:nvPr>
            <p:ph type="tbl" sz="quarter" idx="13"/>
          </p:nvPr>
        </p:nvSpPr>
        <p:spPr>
          <a:xfrm>
            <a:off x="636105" y="1263665"/>
            <a:ext cx="10919792" cy="4711692"/>
          </a:xfrm>
        </p:spPr>
        <p:txBody>
          <a:bodyPr anchor="t" anchorCtr="0"/>
          <a:lstStyle>
            <a:lvl1pPr marL="0" indent="0">
              <a:buNone/>
              <a:defRPr/>
            </a:lvl1pPr>
          </a:lstStyle>
          <a:p>
            <a:r>
              <a:rPr lang="en-US" dirty="0"/>
              <a:t>Click icon to add table</a:t>
            </a:r>
          </a:p>
        </p:txBody>
      </p:sp>
      <p:sp>
        <p:nvSpPr>
          <p:cNvPr id="8"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lvl1pPr>
              <a:defRPr>
                <a:cs typeface="+mj-cs"/>
              </a:defRPr>
            </a:lvl1pPr>
          </a:lstStyle>
          <a:p>
            <a:r>
              <a:rPr lang="en-US"/>
              <a:t>Click to edit Master title style</a:t>
            </a:r>
            <a:endParaRPr lang="en-US" dirty="0"/>
          </a:p>
        </p:txBody>
      </p:sp>
      <p:sp>
        <p:nvSpPr>
          <p:cNvPr id="9" name="Rectangle 8"/>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0" name="Rectangle 9"/>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2"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r>
              <a:rPr lang="en-US" dirty="0"/>
              <a:t>21 December 2022</a:t>
            </a:r>
          </a:p>
        </p:txBody>
      </p:sp>
      <p:sp>
        <p:nvSpPr>
          <p:cNvPr id="13"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4"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dirty="0"/>
          </a:p>
        </p:txBody>
      </p:sp>
      <p:sp>
        <p:nvSpPr>
          <p:cNvPr id="15" name="Text Placeholder 5"/>
          <p:cNvSpPr>
            <a:spLocks noGrp="1"/>
          </p:cNvSpPr>
          <p:nvPr>
            <p:ph type="body" sz="quarter" idx="21" hasCustomPrompt="1"/>
          </p:nvPr>
        </p:nvSpPr>
        <p:spPr>
          <a:xfrm>
            <a:off x="636105" y="6154481"/>
            <a:ext cx="10919792"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189352046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vmlDrawing" Target="../drawings/vmlDrawing1.v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oleObject" Target="../embeddings/oleObject8.bin"/><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tags" Target="../tags/tag9.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vmlDrawing" Target="../drawings/vmlDrawing8.v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8"/>
            </p:custDataLst>
            <p:extLst>
              <p:ext uri="{D42A27DB-BD31-4B8C-83A1-F6EECF244321}">
                <p14:modId xmlns:p14="http://schemas.microsoft.com/office/powerpoint/2010/main" val="919173155"/>
              </p:ext>
            </p:ext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036" name="think-cell Slide" r:id="rId29" imgW="0" imgH="0" progId="TCLayout.ActiveDocument.1">
                  <p:embed/>
                </p:oleObj>
              </mc:Choice>
              <mc:Fallback>
                <p:oleObj name="think-cell Slide" r:id="rId29"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dirty="0"/>
              <a:t>Edit Master text styles</a:t>
            </a:r>
          </a:p>
          <a:p>
            <a:pPr marL="411480" lvl="1" indent="-205740"/>
            <a:r>
              <a:rPr lang="en-US" dirty="0"/>
              <a:t>Second level</a:t>
            </a:r>
          </a:p>
          <a:p>
            <a:pPr marL="548640" lvl="2" indent="-137160"/>
            <a:r>
              <a:rPr lang="en-US" dirty="0"/>
              <a:t>Third level</a:t>
            </a:r>
          </a:p>
          <a:p>
            <a:pPr marL="685800" lvl="3"/>
            <a:r>
              <a:rPr lang="en-US" dirty="0"/>
              <a:t>Fourth level</a:t>
            </a:r>
          </a:p>
          <a:p>
            <a:pPr marL="822960" lvl="4"/>
            <a:r>
              <a:rPr lang="en-US" dirty="0"/>
              <a:t>Fifth level</a:t>
            </a:r>
          </a:p>
          <a:p>
            <a:pPr marL="2167176" lvl="8"/>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dirty="0"/>
              <a:t>Click to edit Master title style</a:t>
            </a:r>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r>
              <a:rPr lang="en-US" dirty="0"/>
              <a:t>21 December 2022</a:t>
            </a:r>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ea typeface="Noto Sans" panose="020B0502040504020204" pitchFamily="34" charset="0"/>
                <a:cs typeface="Noto Sans" panose="020B0502040504020204" pitchFamily="34" charset="0"/>
              </a:defRPr>
            </a:lvl1pPr>
          </a:lstStyle>
          <a:p>
            <a:fld id="{F9F4C691-6DE9-424C-9C34-B44F65CDDA11}" type="slidenum">
              <a:rPr lang="en-US" smtClean="0"/>
              <a:pPr/>
              <a:t>‹#›</a:t>
            </a:fld>
            <a:endParaRPr lang="en-US" dirty="0"/>
          </a:p>
        </p:txBody>
      </p:sp>
      <p:pic>
        <p:nvPicPr>
          <p:cNvPr id="3" name="Picture 2">
            <a:extLst>
              <a:ext uri="{FF2B5EF4-FFF2-40B4-BE49-F238E27FC236}">
                <a16:creationId xmlns:a16="http://schemas.microsoft.com/office/drawing/2014/main" id="{85A1FD88-A6E6-8119-40FC-44372482DF02}"/>
              </a:ext>
            </a:extLst>
          </p:cNvPr>
          <p:cNvPicPr>
            <a:picLocks noChangeAspect="1"/>
          </p:cNvPicPr>
          <p:nvPr userDrawn="1"/>
        </p:nvPicPr>
        <p:blipFill>
          <a:blip r:embed="rId30"/>
          <a:stretch>
            <a:fillRect/>
          </a:stretch>
        </p:blipFill>
        <p:spPr>
          <a:xfrm>
            <a:off x="651597" y="6434431"/>
            <a:ext cx="1317909" cy="258950"/>
          </a:xfrm>
          <a:prstGeom prst="rect">
            <a:avLst/>
          </a:prstGeom>
        </p:spPr>
      </p:pic>
    </p:spTree>
    <p:extLst>
      <p:ext uri="{BB962C8B-B14F-4D97-AF65-F5344CB8AC3E}">
        <p14:creationId xmlns:p14="http://schemas.microsoft.com/office/powerpoint/2010/main" val="661338224"/>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Lst>
  <p:transition/>
  <p:hf hdr="0" ftr="0"/>
  <p:txStyles>
    <p:titleStyle>
      <a:lvl1pPr algn="l" defTabSz="704850" rtl="0" eaLnBrk="1" fontAlgn="base" hangingPunct="1">
        <a:lnSpc>
          <a:spcPct val="90000"/>
        </a:lnSpc>
        <a:spcBef>
          <a:spcPct val="0"/>
        </a:spcBef>
        <a:spcAft>
          <a:spcPct val="0"/>
        </a:spcAft>
        <a:defRPr lang="en-US" sz="2400" b="1" kern="1200">
          <a:solidFill>
            <a:schemeClr val="accent1"/>
          </a:solidFill>
          <a:latin typeface="Rubik" pitchFamily="2" charset="-79"/>
          <a:ea typeface="Rubik" pitchFamily="2" charset="-79"/>
          <a:cs typeface="Rubik" pitchFamily="2" charset="-79"/>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Noto Sans" panose="020B0502040504020204" pitchFamily="34"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99">
          <p15:clr>
            <a:srgbClr val="F26B43"/>
          </p15:clr>
        </p15:guide>
        <p15:guide id="4" orient="horz" pos="618">
          <p15:clr>
            <a:srgbClr val="F26B43"/>
          </p15:clr>
        </p15:guide>
        <p15:guide id="5" orient="horz" pos="4042">
          <p15:clr>
            <a:srgbClr val="F26B43"/>
          </p15:clr>
        </p15:guide>
        <p15:guide id="6" orient="horz" pos="3861">
          <p15:clr>
            <a:srgbClr val="F26B43"/>
          </p15:clr>
        </p15:guide>
        <p15:guide id="7" pos="7287">
          <p15:clr>
            <a:srgbClr val="F26B43"/>
          </p15:clr>
        </p15:guide>
        <p15:guide id="8" pos="39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p:cNvGraphicFramePr>
          <p:nvPr>
            <p:custDataLst>
              <p:tags r:id="rId28"/>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8204" name="think-cell Slide" r:id="rId29" imgW="0" imgH="0" progId="TCLayout.ActiveDocument.1">
                  <p:embed/>
                </p:oleObj>
              </mc:Choice>
              <mc:Fallback>
                <p:oleObj name="think-cell Slide" r:id="rId29" imgW="0" imgH="0" progId="TCLayout.ActiveDocument.1">
                  <p:embed/>
                  <p:pic>
                    <p:nvPicPr>
                      <p:cNvPr id="15" name="Object 1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7" name="BodyText"/>
          <p:cNvSpPr>
            <a:spLocks noGrp="1" noChangeArrowheads="1"/>
          </p:cNvSpPr>
          <p:nvPr>
            <p:ph type="body" idx="1"/>
          </p:nvPr>
        </p:nvSpPr>
        <p:spPr bwMode="auto">
          <a:xfrm>
            <a:off x="636104" y="1285462"/>
            <a:ext cx="10919792" cy="4689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05740" lvl="0" indent="-205740">
              <a:spcBef>
                <a:spcPts val="900"/>
              </a:spcBef>
            </a:pPr>
            <a:r>
              <a:rPr lang="en-US" dirty="0"/>
              <a:t>Edit Master text styles</a:t>
            </a:r>
          </a:p>
          <a:p>
            <a:pPr marL="411480" lvl="1" indent="-205740"/>
            <a:r>
              <a:rPr lang="en-US" dirty="0"/>
              <a:t>Second level</a:t>
            </a:r>
          </a:p>
          <a:p>
            <a:pPr marL="548640" lvl="2" indent="-137160"/>
            <a:r>
              <a:rPr lang="en-US" dirty="0"/>
              <a:t>Third level</a:t>
            </a:r>
          </a:p>
          <a:p>
            <a:pPr marL="685800" lvl="3"/>
            <a:r>
              <a:rPr lang="en-US" dirty="0"/>
              <a:t>Fourth level</a:t>
            </a:r>
          </a:p>
          <a:p>
            <a:pPr marL="822960" lvl="4"/>
            <a:r>
              <a:rPr lang="en-US" dirty="0"/>
              <a:t>Fifth level</a:t>
            </a:r>
          </a:p>
          <a:p>
            <a:pPr marL="2167176" lvl="8"/>
            <a:endParaRPr lang="en-US" dirty="0"/>
          </a:p>
        </p:txBody>
      </p:sp>
      <p:sp>
        <p:nvSpPr>
          <p:cNvPr id="16" name="Title Placeholder 15"/>
          <p:cNvSpPr>
            <a:spLocks noGrp="1"/>
          </p:cNvSpPr>
          <p:nvPr>
            <p:ph type="title"/>
          </p:nvPr>
        </p:nvSpPr>
        <p:spPr>
          <a:xfrm>
            <a:off x="636104" y="50034"/>
            <a:ext cx="10919792" cy="914400"/>
          </a:xfrm>
          <a:prstGeom prst="rect">
            <a:avLst/>
          </a:prstGeom>
        </p:spPr>
        <p:txBody>
          <a:bodyPr vert="horz" lIns="0" tIns="45720" rIns="91440" bIns="45720" rtlCol="0" anchor="b">
            <a:noAutofit/>
          </a:bodyPr>
          <a:lstStyle/>
          <a:p>
            <a:r>
              <a:rPr lang="en-US" dirty="0"/>
              <a:t>Click to edit Master title style</a:t>
            </a:r>
          </a:p>
        </p:txBody>
      </p:sp>
      <p:sp>
        <p:nvSpPr>
          <p:cNvPr id="19" name="Rectangle 18"/>
          <p:cNvSpPr/>
          <p:nvPr/>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20" name="Rectangle 19"/>
          <p:cNvSpPr/>
          <p:nvPr/>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Noto Sans" panose="020B0502040504020204" pitchFamily="34" charset="0"/>
                <a:ea typeface="Noto Sans" panose="020B0502040504020204" pitchFamily="34" charset="0"/>
                <a:cs typeface="Noto Sans" panose="020B0502040504020204" pitchFamily="34" charset="0"/>
              </a:rPr>
              <a:t>|</a:t>
            </a:r>
          </a:p>
        </p:txBody>
      </p:sp>
      <p:sp>
        <p:nvSpPr>
          <p:cNvPr id="11" name="Date Placeholder 3"/>
          <p:cNvSpPr>
            <a:spLocks noGrp="1"/>
          </p:cNvSpPr>
          <p:nvPr>
            <p:ph type="dt" sz="half" idx="2"/>
          </p:nvPr>
        </p:nvSpPr>
        <p:spPr>
          <a:xfrm>
            <a:off x="9025127" y="6436534"/>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r>
              <a:rPr lang="en-US" dirty="0"/>
              <a:t>21 December 2022</a:t>
            </a:r>
          </a:p>
        </p:txBody>
      </p:sp>
      <p:sp>
        <p:nvSpPr>
          <p:cNvPr id="14"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ea typeface="Noto Sans" panose="020B0502040504020204" pitchFamily="34" charset="0"/>
                <a:cs typeface="Noto Sans" panose="020B0502040504020204" pitchFamily="34" charset="0"/>
              </a:defRPr>
            </a:lvl1pPr>
          </a:lstStyle>
          <a:p>
            <a:endParaRPr lang="en-US" dirty="0"/>
          </a:p>
        </p:txBody>
      </p:sp>
      <p:sp>
        <p:nvSpPr>
          <p:cNvPr id="17"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ea typeface="Noto Sans" panose="020B0502040504020204" pitchFamily="34" charset="0"/>
                <a:cs typeface="Noto Sans" panose="020B0502040504020204" pitchFamily="34" charset="0"/>
              </a:defRPr>
            </a:lvl1pPr>
          </a:lstStyle>
          <a:p>
            <a:fld id="{F9F4C691-6DE9-424C-9C34-B44F65CDDA11}" type="slidenum">
              <a:rPr lang="en-US" smtClean="0"/>
              <a:pPr/>
              <a:t>‹#›</a:t>
            </a:fld>
            <a:endParaRPr lang="en-US" dirty="0"/>
          </a:p>
        </p:txBody>
      </p:sp>
      <p:pic>
        <p:nvPicPr>
          <p:cNvPr id="3" name="Picture 2">
            <a:extLst>
              <a:ext uri="{FF2B5EF4-FFF2-40B4-BE49-F238E27FC236}">
                <a16:creationId xmlns:a16="http://schemas.microsoft.com/office/drawing/2014/main" id="{85A1FD88-A6E6-8119-40FC-44372482DF02}"/>
              </a:ext>
            </a:extLst>
          </p:cNvPr>
          <p:cNvPicPr>
            <a:picLocks noChangeAspect="1"/>
          </p:cNvPicPr>
          <p:nvPr userDrawn="1"/>
        </p:nvPicPr>
        <p:blipFill>
          <a:blip r:embed="rId30"/>
          <a:stretch>
            <a:fillRect/>
          </a:stretch>
        </p:blipFill>
        <p:spPr>
          <a:xfrm>
            <a:off x="651597" y="6434431"/>
            <a:ext cx="1317909" cy="258950"/>
          </a:xfrm>
          <a:prstGeom prst="rect">
            <a:avLst/>
          </a:prstGeom>
        </p:spPr>
      </p:pic>
    </p:spTree>
    <p:extLst>
      <p:ext uri="{BB962C8B-B14F-4D97-AF65-F5344CB8AC3E}">
        <p14:creationId xmlns:p14="http://schemas.microsoft.com/office/powerpoint/2010/main" val="4256189116"/>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Lst>
  <p:transition/>
  <p:hf hdr="0" ftr="0"/>
  <p:txStyles>
    <p:titleStyle>
      <a:lvl1pPr algn="l" defTabSz="704850" rtl="0" eaLnBrk="1" fontAlgn="base" hangingPunct="1">
        <a:lnSpc>
          <a:spcPct val="90000"/>
        </a:lnSpc>
        <a:spcBef>
          <a:spcPct val="0"/>
        </a:spcBef>
        <a:spcAft>
          <a:spcPct val="0"/>
        </a:spcAft>
        <a:defRPr lang="en-US" sz="2400" b="1" kern="1200">
          <a:solidFill>
            <a:schemeClr val="accent1"/>
          </a:solidFill>
          <a:latin typeface="Rubik" pitchFamily="2" charset="-79"/>
          <a:ea typeface="Rubik" pitchFamily="2" charset="-79"/>
          <a:cs typeface="Rubik" pitchFamily="2" charset="-79"/>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p:titleStyle>
    <p:bodyStyle>
      <a:lvl1pPr marL="274320" indent="-274320" algn="l" defTabSz="704850" rtl="0" eaLnBrk="1" fontAlgn="base" hangingPunct="1">
        <a:lnSpc>
          <a:spcPct val="100000"/>
        </a:lnSpc>
        <a:spcBef>
          <a:spcPts val="1350"/>
        </a:spcBef>
        <a:spcAft>
          <a:spcPct val="0"/>
        </a:spcAft>
        <a:buClr>
          <a:srgbClr val="ED1C24"/>
        </a:buClr>
        <a:buSzPct val="140000"/>
        <a:buFont typeface="Arial" panose="020B0604020202020204" pitchFamily="34" charset="0"/>
        <a:buChar char="•"/>
        <a:defRPr lang="en-US" sz="1600" dirty="0" smtClean="0">
          <a:solidFill>
            <a:schemeClr val="tx1"/>
          </a:solidFill>
          <a:latin typeface="Noto Sans" panose="020B0502040504020204" pitchFamily="34" charset="0"/>
          <a:ea typeface="ＭＳ Ｐゴシック" pitchFamily="-109" charset="-128"/>
          <a:cs typeface="Noto Sans" panose="020B0502040504020204" pitchFamily="34" charset="0"/>
        </a:defRPr>
      </a:lvl1pPr>
      <a:lvl2pPr marL="351235" indent="-214313"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400" dirty="0" smtClean="0">
          <a:solidFill>
            <a:schemeClr val="tx1"/>
          </a:solidFill>
          <a:latin typeface="Noto Sans" panose="020B0502040504020204" pitchFamily="34" charset="0"/>
          <a:ea typeface="ＭＳ Ｐゴシック" pitchFamily="-109" charset="-128"/>
        </a:defRPr>
      </a:lvl2pPr>
      <a:lvl3pPr marL="398859"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200" dirty="0" smtClean="0">
          <a:solidFill>
            <a:schemeClr val="tx1"/>
          </a:solidFill>
          <a:latin typeface="Noto Sans" panose="020B0502040504020204" pitchFamily="34" charset="0"/>
          <a:ea typeface="ＭＳ Ｐゴシック" pitchFamily="-109" charset="-128"/>
        </a:defRPr>
      </a:lvl3pPr>
      <a:lvl4pPr marL="534591" indent="-128588" algn="l" defTabSz="704850" rtl="0" eaLnBrk="1" fontAlgn="base" hangingPunct="1">
        <a:lnSpc>
          <a:spcPct val="100000"/>
        </a:lnSpc>
        <a:spcBef>
          <a:spcPts val="450"/>
        </a:spcBef>
        <a:spcAft>
          <a:spcPct val="0"/>
        </a:spcAft>
        <a:buClr>
          <a:srgbClr val="ED1C24"/>
        </a:buClr>
        <a:buSzPct val="140000"/>
        <a:buFont typeface="Arial" pitchFamily="34" charset="0"/>
        <a:buChar char="•"/>
        <a:defRPr lang="en-US" sz="1200" dirty="0" smtClean="0">
          <a:solidFill>
            <a:schemeClr val="tx1"/>
          </a:solidFill>
          <a:latin typeface="Noto Sans" panose="020B0502040504020204" pitchFamily="34" charset="0"/>
          <a:ea typeface="ＭＳ Ｐゴシック" pitchFamily="-109" charset="-128"/>
        </a:defRPr>
      </a:lvl4pPr>
      <a:lvl5pPr marL="753665" indent="-128588" algn="l" defTabSz="704850" rtl="0" eaLnBrk="1" fontAlgn="base" hangingPunct="1">
        <a:lnSpc>
          <a:spcPct val="100000"/>
        </a:lnSpc>
        <a:spcBef>
          <a:spcPts val="450"/>
        </a:spcBef>
        <a:spcAft>
          <a:spcPct val="0"/>
        </a:spcAft>
        <a:buClr>
          <a:srgbClr val="ED1C24"/>
        </a:buClr>
        <a:buSzPct val="140000"/>
        <a:buFont typeface="Arial" panose="020B0604020202020204" pitchFamily="34" charset="0"/>
        <a:buChar char="•"/>
        <a:defRPr lang="en-US" sz="1000" i="0" kern="1200" dirty="0">
          <a:solidFill>
            <a:schemeClr val="tx1"/>
          </a:solidFill>
          <a:latin typeface="Noto Sans" panose="020B0502040504020204" pitchFamily="34" charset="0"/>
          <a:ea typeface="ＭＳ Ｐゴシック" pitchFamily="-109" charset="-128"/>
          <a:cs typeface="Noto Sans" panose="020B0502040504020204" pitchFamily="34" charset="0"/>
        </a:defRPr>
      </a:lvl5pPr>
      <a:lvl6pPr marL="10691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6pPr>
      <a:lvl7pPr marL="1412081" indent="-101204" algn="l" defTabSz="704850" rtl="0" eaLnBrk="1" fontAlgn="base" hangingPunct="1">
        <a:spcBef>
          <a:spcPct val="25000"/>
        </a:spcBef>
        <a:spcAft>
          <a:spcPct val="0"/>
        </a:spcAft>
        <a:buClr>
          <a:schemeClr val="tx1"/>
        </a:buClr>
        <a:buFont typeface="Arial" charset="0"/>
        <a:buChar char="-"/>
        <a:defRPr sz="10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7pPr>
      <a:lvl8pPr marL="17549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8pPr>
      <a:lvl9pPr marL="2097881" indent="-101204" algn="l" defTabSz="704850" rtl="0" eaLnBrk="1" fontAlgn="base" hangingPunct="1">
        <a:spcBef>
          <a:spcPct val="25000"/>
        </a:spcBef>
        <a:spcAft>
          <a:spcPct val="0"/>
        </a:spcAft>
        <a:buClr>
          <a:schemeClr val="tx1"/>
        </a:buClr>
        <a:buFont typeface="Arial" charset="0"/>
        <a:buChar char="-"/>
        <a:defRPr sz="10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99">
          <p15:clr>
            <a:srgbClr val="F26B43"/>
          </p15:clr>
        </p15:guide>
        <p15:guide id="4" orient="horz" pos="618">
          <p15:clr>
            <a:srgbClr val="F26B43"/>
          </p15:clr>
        </p15:guide>
        <p15:guide id="5" orient="horz" pos="4042">
          <p15:clr>
            <a:srgbClr val="F26B43"/>
          </p15:clr>
        </p15:guide>
        <p15:guide id="6" orient="horz" pos="3861">
          <p15:clr>
            <a:srgbClr val="F26B43"/>
          </p15:clr>
        </p15:guide>
        <p15:guide id="7" pos="7287">
          <p15:clr>
            <a:srgbClr val="F26B43"/>
          </p15:clr>
        </p15:guide>
        <p15:guide id="8" pos="39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Layout" Target="../slideLayouts/slideLayout4.xml"/><Relationship Id="rId7" Type="http://schemas.openxmlformats.org/officeDocument/2006/relationships/image" Target="../media/image17.emf"/><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16.emf"/><Relationship Id="rId5" Type="http://schemas.openxmlformats.org/officeDocument/2006/relationships/oleObject" Target="../embeddings/oleObject15.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slideLayout" Target="../slideLayouts/slideLayout29.xml"/><Relationship Id="rId7" Type="http://schemas.openxmlformats.org/officeDocument/2006/relationships/image" Target="../media/image19.emf"/><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16.emf"/><Relationship Id="rId5" Type="http://schemas.openxmlformats.org/officeDocument/2006/relationships/oleObject" Target="../embeddings/oleObject16.bin"/><Relationship Id="rId4" Type="http://schemas.openxmlformats.org/officeDocument/2006/relationships/notesSlide" Target="../notesSlides/notesSlide2.xml"/><Relationship Id="rId9"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a:extLst>
              <a:ext uri="{FF2B5EF4-FFF2-40B4-BE49-F238E27FC236}">
                <a16:creationId xmlns:a16="http://schemas.microsoft.com/office/drawing/2014/main" id="{A565DC8B-2241-5431-59A8-98D98D61686A}"/>
              </a:ext>
            </a:extLst>
          </p:cNvPr>
          <p:cNvGraphicFramePr>
            <a:graphicFrameLocks noChangeAspect="1"/>
          </p:cNvGraphicFramePr>
          <p:nvPr>
            <p:custDataLst>
              <p:tags r:id="rId2"/>
            </p:custDataLst>
            <p:extLst>
              <p:ext uri="{D42A27DB-BD31-4B8C-83A1-F6EECF244321}">
                <p14:modId xmlns:p14="http://schemas.microsoft.com/office/powerpoint/2010/main" val="222066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72" name="think-cell Slide" r:id="rId5" imgW="425" imgH="424" progId="TCLayout.ActiveDocument.1">
                  <p:embed/>
                </p:oleObj>
              </mc:Choice>
              <mc:Fallback>
                <p:oleObj name="think-cell Slide" r:id="rId5" imgW="425" imgH="424" progId="TCLayout.ActiveDocument.1">
                  <p:embed/>
                  <p:pic>
                    <p:nvPicPr>
                      <p:cNvPr id="41" name="Object 40" hidden="1">
                        <a:extLst>
                          <a:ext uri="{FF2B5EF4-FFF2-40B4-BE49-F238E27FC236}">
                            <a16:creationId xmlns:a16="http://schemas.microsoft.com/office/drawing/2014/main" id="{A565DC8B-2241-5431-59A8-98D98D61686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ABC689AA-7015-8917-6D31-74AA6CE2B8F2}"/>
              </a:ext>
            </a:extLst>
          </p:cNvPr>
          <p:cNvSpPr>
            <a:spLocks noGrp="1"/>
          </p:cNvSpPr>
          <p:nvPr>
            <p:ph type="title"/>
          </p:nvPr>
        </p:nvSpPr>
        <p:spPr>
          <a:xfrm>
            <a:off x="156256" y="34463"/>
            <a:ext cx="10919792" cy="401651"/>
          </a:xfrm>
        </p:spPr>
        <p:txBody>
          <a:bodyPr vert="horz"/>
          <a:lstStyle/>
          <a:p>
            <a:r>
              <a:rPr lang="en-US" dirty="0">
                <a:latin typeface="Ooredoo Heavy" panose="00000A00000000000000" pitchFamily="2" charset="0"/>
              </a:rPr>
              <a:t>Lead Technology KPIs: </a:t>
            </a:r>
            <a:r>
              <a:rPr lang="en-US" b="0" dirty="0">
                <a:latin typeface="Ooredoo regular"/>
              </a:rPr>
              <a:t>Executive Summary (1/2)</a:t>
            </a:r>
          </a:p>
        </p:txBody>
      </p:sp>
      <p:sp>
        <p:nvSpPr>
          <p:cNvPr id="54" name="TextBox 53">
            <a:extLst>
              <a:ext uri="{FF2B5EF4-FFF2-40B4-BE49-F238E27FC236}">
                <a16:creationId xmlns:a16="http://schemas.microsoft.com/office/drawing/2014/main" id="{FF06C2AC-61D2-4985-F094-87FAC64D772C}"/>
              </a:ext>
            </a:extLst>
          </p:cNvPr>
          <p:cNvSpPr txBox="1"/>
          <p:nvPr/>
        </p:nvSpPr>
        <p:spPr>
          <a:xfrm>
            <a:off x="756176" y="322025"/>
            <a:ext cx="5446256" cy="307777"/>
          </a:xfrm>
          <a:prstGeom prst="rect">
            <a:avLst/>
          </a:prstGeom>
          <a:noFill/>
        </p:spPr>
        <p:txBody>
          <a:bodyPr wrap="square">
            <a:spAutoFit/>
          </a:bodyPr>
          <a:lstStyle/>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Noto Sans"/>
                <a:cs typeface="Arial" charset="0"/>
              </a:rPr>
              <a:t>Service Availability &amp; Major Incidents </a:t>
            </a:r>
          </a:p>
        </p:txBody>
      </p:sp>
      <p:sp>
        <p:nvSpPr>
          <p:cNvPr id="5" name="TextBox 4">
            <a:extLst>
              <a:ext uri="{FF2B5EF4-FFF2-40B4-BE49-F238E27FC236}">
                <a16:creationId xmlns:a16="http://schemas.microsoft.com/office/drawing/2014/main" id="{ABF3386B-989E-3E17-CC8B-BE47EFE15D28}"/>
              </a:ext>
            </a:extLst>
          </p:cNvPr>
          <p:cNvSpPr txBox="1"/>
          <p:nvPr/>
        </p:nvSpPr>
        <p:spPr>
          <a:xfrm>
            <a:off x="6051701" y="248795"/>
            <a:ext cx="3857640" cy="307777"/>
          </a:xfrm>
          <a:prstGeom prst="rect">
            <a:avLst/>
          </a:prstGeom>
          <a:noFill/>
        </p:spPr>
        <p:txBody>
          <a:bodyPr wrap="square">
            <a:spAutoFit/>
          </a:bodyPr>
          <a:lstStyle/>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Noto Sans"/>
                <a:cs typeface="Arial" charset="0"/>
              </a:rPr>
              <a:t>NW &amp; IT projects execution </a:t>
            </a:r>
          </a:p>
        </p:txBody>
      </p:sp>
      <p:pic>
        <p:nvPicPr>
          <p:cNvPr id="7" name="Picture 6">
            <a:extLst>
              <a:ext uri="{FF2B5EF4-FFF2-40B4-BE49-F238E27FC236}">
                <a16:creationId xmlns:a16="http://schemas.microsoft.com/office/drawing/2014/main" id="{C39DC0B6-3766-3B87-12B6-181496EA4ACB}"/>
              </a:ext>
            </a:extLst>
          </p:cNvPr>
          <p:cNvPicPr>
            <a:picLocks noChangeAspect="1"/>
          </p:cNvPicPr>
          <p:nvPr/>
        </p:nvPicPr>
        <p:blipFill>
          <a:blip r:embed="rId7">
            <a:duotone>
              <a:schemeClr val="accent6">
                <a:shade val="45000"/>
                <a:satMod val="135000"/>
              </a:schemeClr>
              <a:prstClr val="white"/>
            </a:duotone>
          </a:blip>
          <a:stretch>
            <a:fillRect/>
          </a:stretch>
        </p:blipFill>
        <p:spPr>
          <a:xfrm>
            <a:off x="5513178" y="355464"/>
            <a:ext cx="538523" cy="460514"/>
          </a:xfrm>
          <a:prstGeom prst="rect">
            <a:avLst/>
          </a:prstGeom>
        </p:spPr>
      </p:pic>
      <p:sp>
        <p:nvSpPr>
          <p:cNvPr id="9" name="TextBox 8">
            <a:extLst>
              <a:ext uri="{FF2B5EF4-FFF2-40B4-BE49-F238E27FC236}">
                <a16:creationId xmlns:a16="http://schemas.microsoft.com/office/drawing/2014/main" id="{181BA4A1-6521-B798-471A-C722BD1E1668}"/>
              </a:ext>
            </a:extLst>
          </p:cNvPr>
          <p:cNvSpPr txBox="1"/>
          <p:nvPr/>
        </p:nvSpPr>
        <p:spPr>
          <a:xfrm>
            <a:off x="6051701" y="433012"/>
            <a:ext cx="5021551" cy="338554"/>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
                <a:srgbClr val="ED1C24"/>
              </a:buClr>
              <a:buSzPct val="140000"/>
              <a:buFontTx/>
              <a:buNone/>
              <a:tabLst/>
              <a:defRPr/>
            </a:pPr>
            <a:r>
              <a:rPr lang="en-US" sz="800" i="1" dirty="0">
                <a:solidFill>
                  <a:srgbClr val="000000"/>
                </a:solidFill>
                <a:latin typeface="Noto Sans" panose="020B0502040504020204" pitchFamily="34" charset="0"/>
                <a:cs typeface="Arial" charset="0"/>
              </a:rPr>
              <a:t>Describe RAN, Tx, Fiber and IT projects rollout progress (explain delays/challenges versus plan or ahead of plans) and Impact in Tech Capex/Tech Opex versus budgets.</a:t>
            </a:r>
          </a:p>
        </p:txBody>
      </p:sp>
      <p:sp>
        <p:nvSpPr>
          <p:cNvPr id="10" name="TextBox 9">
            <a:extLst>
              <a:ext uri="{FF2B5EF4-FFF2-40B4-BE49-F238E27FC236}">
                <a16:creationId xmlns:a16="http://schemas.microsoft.com/office/drawing/2014/main" id="{00D0D7FE-0F46-448D-9CFE-C00735AB90A2}"/>
              </a:ext>
            </a:extLst>
          </p:cNvPr>
          <p:cNvSpPr txBox="1"/>
          <p:nvPr/>
        </p:nvSpPr>
        <p:spPr>
          <a:xfrm>
            <a:off x="15902" y="1080355"/>
            <a:ext cx="5701274" cy="2139047"/>
          </a:xfrm>
          <a:prstGeom prst="rect">
            <a:avLst/>
          </a:prstGeom>
          <a:noFill/>
          <a:ln>
            <a:solidFill>
              <a:sysClr val="windowText" lastClr="000000"/>
            </a:solidFill>
          </a:ln>
        </p:spPr>
        <p:txBody>
          <a:bodyPr wrap="square">
            <a:spAutoFit/>
          </a:bodyPr>
          <a:lstStyle/>
          <a:p>
            <a:pPr marL="171450" marR="0" lvl="0" indent="-171450">
              <a:spcBef>
                <a:spcPts val="0"/>
              </a:spcBef>
              <a:spcAft>
                <a:spcPts val="0"/>
              </a:spcAft>
              <a:buSzPts val="1000"/>
              <a:buFont typeface="Arial" panose="020B0604020202020204" pitchFamily="34" charset="0"/>
              <a:buChar char="•"/>
              <a:tabLst>
                <a:tab pos="457200" algn="l"/>
              </a:tabLst>
            </a:pPr>
            <a:r>
              <a:rPr lang="en-US" sz="700" dirty="0">
                <a:solidFill>
                  <a:srgbClr val="000000"/>
                </a:solidFill>
                <a:effectLst/>
                <a:latin typeface="Aptos"/>
                <a:ea typeface="Times New Roman" panose="02020603050405020304" pitchFamily="18" charset="0"/>
              </a:rPr>
              <a:t>OML purchased 500 batteries, Batch-1(246 units) had arrived on 29th Jan 2024 and remaining (254 units) arrived on 14th Feb 2024. All 130 sites had been installed the batteries and a termination notice had been sent to EDOTCO. 67 sites already started in-house on 1st April and the following 63 will be on 6th Sep 2024. Another batch 503 sites will be effective on 22nd Sep 2024 as well.</a:t>
            </a:r>
            <a:endParaRPr lang="en-US" sz="700" dirty="0">
              <a:solidFill>
                <a:srgbClr val="000000"/>
              </a:solidFill>
              <a:effectLst/>
              <a:latin typeface="Calibri" panose="020F0502020204030204" pitchFamily="34" charset="0"/>
              <a:ea typeface="Calibri" panose="020F0502020204030204" pitchFamily="34" charset="0"/>
            </a:endParaRPr>
          </a:p>
          <a:p>
            <a:pPr marL="171450" marR="0" lvl="0" indent="-171450">
              <a:spcBef>
                <a:spcPts val="0"/>
              </a:spcBef>
              <a:spcAft>
                <a:spcPts val="0"/>
              </a:spcAft>
              <a:buSzPts val="1000"/>
              <a:buFont typeface="Arial" panose="020B0604020202020204" pitchFamily="34" charset="0"/>
              <a:buChar char="•"/>
              <a:tabLst>
                <a:tab pos="457200" algn="l"/>
              </a:tabLst>
            </a:pPr>
            <a:r>
              <a:rPr lang="en-US" sz="700" dirty="0">
                <a:solidFill>
                  <a:srgbClr val="000000"/>
                </a:solidFill>
                <a:effectLst/>
                <a:latin typeface="Aptos"/>
                <a:ea typeface="Times New Roman" panose="02020603050405020304" pitchFamily="18" charset="0"/>
              </a:rPr>
              <a:t>Network Critical outage continue especially Rakhine, Sagaing, Kachin &amp; Kayin due to linear fiber cuts whereas protections paths are not recoverable. Access restriction and fuel delivery restriction is still challenging in Rakhine, Kayin &amp; Kachin (Putao) region. RAW3043+33 sites are still down due to fiber issue between RAW3082 &amp; RAW3035 since 10th Jan 2023 due to Fiber cut and War zone area.</a:t>
            </a:r>
            <a:endParaRPr lang="en-US" sz="700" dirty="0">
              <a:solidFill>
                <a:srgbClr val="000000"/>
              </a:solidFill>
              <a:effectLst/>
              <a:latin typeface="Calibri" panose="020F0502020204030204" pitchFamily="34" charset="0"/>
              <a:ea typeface="Calibri" panose="020F0502020204030204" pitchFamily="34" charset="0"/>
            </a:endParaRPr>
          </a:p>
          <a:p>
            <a:pPr marL="171450" marR="0" lvl="0" indent="-171450">
              <a:spcBef>
                <a:spcPts val="0"/>
              </a:spcBef>
              <a:spcAft>
                <a:spcPts val="0"/>
              </a:spcAft>
              <a:buSzPts val="1000"/>
              <a:buFont typeface="Arial" panose="020B0604020202020204" pitchFamily="34" charset="0"/>
              <a:buChar char="•"/>
              <a:tabLst>
                <a:tab pos="457200" algn="l"/>
              </a:tabLst>
            </a:pPr>
            <a:r>
              <a:rPr lang="en-US" sz="700" dirty="0">
                <a:solidFill>
                  <a:srgbClr val="000000"/>
                </a:solidFill>
                <a:effectLst/>
                <a:latin typeface="Aptos"/>
                <a:ea typeface="Times New Roman" panose="02020603050405020304" pitchFamily="18" charset="0"/>
              </a:rPr>
              <a:t>Mandalay ISP path is also on risk due to wildfire issue at the Tachileik border, frequents fiber cut issues had happened due to the wildfire however swapped with MFOCN fiber at frequent cut section to prevent MDY ISP linear. 60% progress had been done and target to finish by the end of May.</a:t>
            </a:r>
            <a:endParaRPr lang="en-US" sz="700" dirty="0">
              <a:solidFill>
                <a:srgbClr val="000000"/>
              </a:solidFill>
              <a:effectLst/>
              <a:latin typeface="Calibri" panose="020F0502020204030204" pitchFamily="34" charset="0"/>
              <a:ea typeface="Calibri" panose="020F0502020204030204" pitchFamily="34" charset="0"/>
            </a:endParaRPr>
          </a:p>
          <a:p>
            <a:pPr marL="171450" marR="0" lvl="0" indent="-171450">
              <a:spcBef>
                <a:spcPts val="0"/>
              </a:spcBef>
              <a:spcAft>
                <a:spcPts val="0"/>
              </a:spcAft>
              <a:buSzPts val="1000"/>
              <a:buFont typeface="Arial" panose="020B0604020202020204" pitchFamily="34" charset="0"/>
              <a:buChar char="•"/>
              <a:tabLst>
                <a:tab pos="457200" algn="l"/>
              </a:tabLst>
            </a:pPr>
            <a:r>
              <a:rPr lang="en-US" sz="700" dirty="0">
                <a:solidFill>
                  <a:srgbClr val="000000"/>
                </a:solidFill>
                <a:effectLst/>
                <a:latin typeface="Aptos"/>
                <a:ea typeface="Times New Roman" panose="02020603050405020304" pitchFamily="18" charset="0"/>
              </a:rPr>
              <a:t>Yangon ISP path is down due to Eager DWDM link between KNW6032-KNW6041 was down since 23rd Nov 2023 in the conflict area and protection MFOCN link is down between kNW6029 and KNW6041 on 2nd April 2024 due to ongoing conflict and war. Eager and MFOCN teams keep trying for access with Military in Kawkareik township for KNW6032 fiber cut. As a mitigation plan, Campana Submarine 100G had been activated on 25</a:t>
            </a:r>
            <a:r>
              <a:rPr lang="en-US" sz="700" baseline="30000" dirty="0">
                <a:solidFill>
                  <a:srgbClr val="000000"/>
                </a:solidFill>
                <a:effectLst/>
                <a:latin typeface="Aptos"/>
                <a:ea typeface="Times New Roman" panose="02020603050405020304" pitchFamily="18" charset="0"/>
              </a:rPr>
              <a:t>th</a:t>
            </a:r>
            <a:r>
              <a:rPr lang="en-US" sz="700" dirty="0">
                <a:solidFill>
                  <a:srgbClr val="000000"/>
                </a:solidFill>
                <a:effectLst/>
                <a:latin typeface="Aptos"/>
                <a:ea typeface="Times New Roman" panose="02020603050405020304" pitchFamily="18" charset="0"/>
              </a:rPr>
              <a:t> April 2024.</a:t>
            </a:r>
            <a:endParaRPr lang="en-US" sz="700" dirty="0">
              <a:solidFill>
                <a:srgbClr val="000000"/>
              </a:solidFill>
              <a:effectLst/>
              <a:latin typeface="Calibri" panose="020F0502020204030204" pitchFamily="34" charset="0"/>
              <a:ea typeface="Calibri" panose="020F0502020204030204" pitchFamily="34" charset="0"/>
            </a:endParaRPr>
          </a:p>
          <a:p>
            <a:pPr marL="171450" marR="0" lvl="0" indent="-171450">
              <a:spcBef>
                <a:spcPts val="0"/>
              </a:spcBef>
              <a:spcAft>
                <a:spcPts val="0"/>
              </a:spcAft>
              <a:buSzPts val="1000"/>
              <a:buFont typeface="Arial" panose="020B0604020202020204" pitchFamily="34" charset="0"/>
              <a:buChar char="•"/>
              <a:tabLst>
                <a:tab pos="457200" algn="l"/>
              </a:tabLst>
            </a:pPr>
            <a:r>
              <a:rPr lang="en-US" sz="700" dirty="0">
                <a:solidFill>
                  <a:srgbClr val="000000"/>
                </a:solidFill>
                <a:effectLst/>
                <a:latin typeface="Aptos"/>
                <a:ea typeface="Times New Roman" panose="02020603050405020304" pitchFamily="18" charset="0"/>
              </a:rPr>
              <a:t>KCW0092+219 impacted both voice and data outage 3453 minutes total on 1</a:t>
            </a:r>
            <a:r>
              <a:rPr lang="en-US" sz="700" baseline="30000" dirty="0">
                <a:solidFill>
                  <a:srgbClr val="000000"/>
                </a:solidFill>
                <a:effectLst/>
                <a:latin typeface="Aptos"/>
                <a:ea typeface="Times New Roman" panose="02020603050405020304" pitchFamily="18" charset="0"/>
              </a:rPr>
              <a:t>st</a:t>
            </a:r>
            <a:r>
              <a:rPr lang="en-US" sz="700" dirty="0">
                <a:solidFill>
                  <a:srgbClr val="000000"/>
                </a:solidFill>
                <a:effectLst/>
                <a:latin typeface="Aptos"/>
                <a:ea typeface="Times New Roman" panose="02020603050405020304" pitchFamily="18" charset="0"/>
              </a:rPr>
              <a:t> April, 9</a:t>
            </a:r>
            <a:r>
              <a:rPr lang="en-US" sz="700" baseline="30000" dirty="0">
                <a:solidFill>
                  <a:srgbClr val="000000"/>
                </a:solidFill>
                <a:effectLst/>
                <a:latin typeface="Aptos"/>
                <a:ea typeface="Times New Roman" panose="02020603050405020304" pitchFamily="18" charset="0"/>
              </a:rPr>
              <a:t>th</a:t>
            </a:r>
            <a:r>
              <a:rPr lang="en-US" sz="700" dirty="0">
                <a:solidFill>
                  <a:srgbClr val="000000"/>
                </a:solidFill>
                <a:effectLst/>
                <a:latin typeface="Aptos"/>
                <a:ea typeface="Times New Roman" panose="02020603050405020304" pitchFamily="18" charset="0"/>
              </a:rPr>
              <a:t> April, 24</a:t>
            </a:r>
            <a:r>
              <a:rPr lang="en-US" sz="700" baseline="30000" dirty="0">
                <a:solidFill>
                  <a:srgbClr val="000000"/>
                </a:solidFill>
                <a:effectLst/>
                <a:latin typeface="Aptos"/>
                <a:ea typeface="Times New Roman" panose="02020603050405020304" pitchFamily="18" charset="0"/>
              </a:rPr>
              <a:t>th</a:t>
            </a:r>
            <a:r>
              <a:rPr lang="en-US" sz="700" dirty="0">
                <a:solidFill>
                  <a:srgbClr val="000000"/>
                </a:solidFill>
                <a:effectLst/>
                <a:latin typeface="Aptos"/>
                <a:ea typeface="Times New Roman" panose="02020603050405020304" pitchFamily="18" charset="0"/>
              </a:rPr>
              <a:t> April and 30</a:t>
            </a:r>
            <a:r>
              <a:rPr lang="en-US" sz="700" baseline="30000" dirty="0">
                <a:solidFill>
                  <a:srgbClr val="000000"/>
                </a:solidFill>
                <a:effectLst/>
                <a:latin typeface="Aptos"/>
                <a:ea typeface="Times New Roman" panose="02020603050405020304" pitchFamily="18" charset="0"/>
              </a:rPr>
              <a:t>th</a:t>
            </a:r>
            <a:r>
              <a:rPr lang="en-US" sz="700" dirty="0">
                <a:solidFill>
                  <a:srgbClr val="000000"/>
                </a:solidFill>
                <a:effectLst/>
                <a:latin typeface="Aptos"/>
                <a:ea typeface="Times New Roman" panose="02020603050405020304" pitchFamily="18" charset="0"/>
              </a:rPr>
              <a:t> April 2024  and 1st April 2024  due to 10G DPLC_Campana link down between MDL-DC-IPBB-18S-PE-02 (0/12/1/10) &lt;&gt; KCW0092 (0/7/0/4) CID: MMR-10G227.</a:t>
            </a:r>
            <a:endParaRPr lang="en-US" sz="700" dirty="0">
              <a:solidFill>
                <a:srgbClr val="000000"/>
              </a:solidFill>
              <a:effectLst/>
              <a:latin typeface="Calibri" panose="020F0502020204030204" pitchFamily="34" charset="0"/>
              <a:ea typeface="Calibri" panose="020F0502020204030204" pitchFamily="34" charset="0"/>
            </a:endParaRPr>
          </a:p>
          <a:p>
            <a:pPr marL="171450" marR="0" lvl="0" indent="-171450">
              <a:spcBef>
                <a:spcPts val="0"/>
              </a:spcBef>
              <a:spcAft>
                <a:spcPts val="0"/>
              </a:spcAft>
              <a:buSzPts val="1000"/>
              <a:buFont typeface="Arial" panose="020B0604020202020204" pitchFamily="34" charset="0"/>
              <a:buChar char="•"/>
              <a:tabLst>
                <a:tab pos="457200" algn="l"/>
              </a:tabLst>
            </a:pPr>
            <a:r>
              <a:rPr lang="en-US" sz="700" dirty="0">
                <a:solidFill>
                  <a:srgbClr val="000000"/>
                </a:solidFill>
                <a:effectLst/>
                <a:latin typeface="Aptos"/>
                <a:ea typeface="Times New Roman" panose="02020603050405020304" pitchFamily="18" charset="0"/>
              </a:rPr>
              <a:t>Due to Nationwide grid system break down, 163 sites impacted on 17</a:t>
            </a:r>
            <a:r>
              <a:rPr lang="en-US" sz="700" baseline="30000" dirty="0">
                <a:solidFill>
                  <a:srgbClr val="000000"/>
                </a:solidFill>
                <a:effectLst/>
                <a:latin typeface="Aptos"/>
                <a:ea typeface="Times New Roman" panose="02020603050405020304" pitchFamily="18" charset="0"/>
              </a:rPr>
              <a:t>th</a:t>
            </a:r>
            <a:r>
              <a:rPr lang="en-US" sz="700" dirty="0">
                <a:solidFill>
                  <a:srgbClr val="000000"/>
                </a:solidFill>
                <a:effectLst/>
                <a:latin typeface="Aptos"/>
                <a:ea typeface="Times New Roman" panose="02020603050405020304" pitchFamily="18" charset="0"/>
              </a:rPr>
              <a:t> April 2024, 518 site impacted on 20</a:t>
            </a:r>
            <a:r>
              <a:rPr lang="en-US" sz="700" baseline="30000" dirty="0">
                <a:solidFill>
                  <a:srgbClr val="000000"/>
                </a:solidFill>
                <a:effectLst/>
                <a:latin typeface="Aptos"/>
                <a:ea typeface="Times New Roman" panose="02020603050405020304" pitchFamily="18" charset="0"/>
              </a:rPr>
              <a:t>th</a:t>
            </a:r>
            <a:r>
              <a:rPr lang="en-US" sz="700" dirty="0">
                <a:solidFill>
                  <a:srgbClr val="000000"/>
                </a:solidFill>
                <a:effectLst/>
                <a:latin typeface="Aptos"/>
                <a:ea typeface="Times New Roman" panose="02020603050405020304" pitchFamily="18" charset="0"/>
              </a:rPr>
              <a:t> April 2024 &amp; 350 sites impacted on 30</a:t>
            </a:r>
            <a:r>
              <a:rPr lang="en-US" sz="700" baseline="30000" dirty="0">
                <a:solidFill>
                  <a:srgbClr val="000000"/>
                </a:solidFill>
                <a:effectLst/>
                <a:latin typeface="Aptos"/>
                <a:ea typeface="Times New Roman" panose="02020603050405020304" pitchFamily="18" charset="0"/>
              </a:rPr>
              <a:t>th</a:t>
            </a:r>
            <a:r>
              <a:rPr lang="en-US" sz="700" dirty="0">
                <a:solidFill>
                  <a:srgbClr val="000000"/>
                </a:solidFill>
                <a:effectLst/>
                <a:latin typeface="Aptos"/>
                <a:ea typeface="Times New Roman" panose="02020603050405020304" pitchFamily="18" charset="0"/>
              </a:rPr>
              <a:t> April 2024.</a:t>
            </a:r>
            <a:endParaRPr lang="en-US" sz="700" dirty="0">
              <a:solidFill>
                <a:srgbClr val="000000"/>
              </a:solidFill>
              <a:effectLst/>
              <a:latin typeface="Calibri" panose="020F0502020204030204" pitchFamily="34" charset="0"/>
              <a:ea typeface="Calibri" panose="020F0502020204030204" pitchFamily="34" charset="0"/>
            </a:endParaRPr>
          </a:p>
          <a:p>
            <a:pPr marL="171450" marR="0" lvl="0" indent="-171450">
              <a:spcBef>
                <a:spcPts val="0"/>
              </a:spcBef>
              <a:spcAft>
                <a:spcPts val="0"/>
              </a:spcAft>
              <a:buSzPts val="1000"/>
              <a:buFont typeface="Arial" panose="020B0604020202020204" pitchFamily="34" charset="0"/>
              <a:buChar char="•"/>
              <a:tabLst>
                <a:tab pos="457200" algn="l"/>
              </a:tabLst>
            </a:pPr>
            <a:r>
              <a:rPr lang="en-US" sz="700" dirty="0">
                <a:solidFill>
                  <a:srgbClr val="000000"/>
                </a:solidFill>
                <a:effectLst/>
                <a:latin typeface="Aptos"/>
                <a:ea typeface="Times New Roman" panose="02020603050405020304" pitchFamily="18" charset="0"/>
              </a:rPr>
              <a:t>(SAW0019+10 sites), Homalin data was impacted due to MFOCN fiber cut between SAW0019-SAW0297 on 13</a:t>
            </a:r>
            <a:r>
              <a:rPr lang="en-US" sz="700" baseline="30000" dirty="0">
                <a:solidFill>
                  <a:srgbClr val="000000"/>
                </a:solidFill>
                <a:effectLst/>
                <a:latin typeface="Aptos"/>
                <a:ea typeface="Times New Roman" panose="02020603050405020304" pitchFamily="18" charset="0"/>
              </a:rPr>
              <a:t>th</a:t>
            </a:r>
            <a:r>
              <a:rPr lang="en-US" sz="700" dirty="0">
                <a:solidFill>
                  <a:srgbClr val="000000"/>
                </a:solidFill>
                <a:effectLst/>
                <a:latin typeface="Aptos"/>
                <a:ea typeface="Times New Roman" panose="02020603050405020304" pitchFamily="18" charset="0"/>
              </a:rPr>
              <a:t> April 2024 and team still cannot access due to landmine issue and military blocked the access route to the fault area.</a:t>
            </a:r>
            <a:endParaRPr lang="en-US" sz="700" dirty="0">
              <a:solidFill>
                <a:srgbClr val="000000"/>
              </a:solidFill>
              <a:effectLst/>
              <a:latin typeface="Calibri" panose="020F0502020204030204" pitchFamily="34" charset="0"/>
              <a:ea typeface="Calibri" panose="020F0502020204030204" pitchFamily="34" charset="0"/>
            </a:endParaRPr>
          </a:p>
          <a:p>
            <a:pPr marL="171450" marR="0" lvl="0" indent="-171450">
              <a:spcBef>
                <a:spcPts val="0"/>
              </a:spcBef>
              <a:spcAft>
                <a:spcPts val="0"/>
              </a:spcAft>
              <a:buSzPts val="1000"/>
              <a:buFont typeface="Arial" panose="020B0604020202020204" pitchFamily="34" charset="0"/>
              <a:buChar char="•"/>
              <a:tabLst>
                <a:tab pos="457200" algn="l"/>
              </a:tabLst>
            </a:pPr>
            <a:r>
              <a:rPr lang="en-US" sz="700" dirty="0">
                <a:solidFill>
                  <a:srgbClr val="000000"/>
                </a:solidFill>
                <a:effectLst/>
                <a:latin typeface="Aptos"/>
                <a:ea typeface="Times New Roman" panose="02020603050405020304" pitchFamily="18" charset="0"/>
              </a:rPr>
              <a:t>Kayah sites were still down since 13</a:t>
            </a:r>
            <a:r>
              <a:rPr lang="en-US" sz="700" baseline="30000" dirty="0">
                <a:solidFill>
                  <a:srgbClr val="000000"/>
                </a:solidFill>
                <a:effectLst/>
                <a:latin typeface="Aptos"/>
                <a:ea typeface="Times New Roman" panose="02020603050405020304" pitchFamily="18" charset="0"/>
              </a:rPr>
              <a:t>th</a:t>
            </a:r>
            <a:r>
              <a:rPr lang="en-US" sz="700" dirty="0">
                <a:solidFill>
                  <a:srgbClr val="000000"/>
                </a:solidFill>
                <a:effectLst/>
                <a:latin typeface="Aptos"/>
                <a:ea typeface="Times New Roman" panose="02020603050405020304" pitchFamily="18" charset="0"/>
              </a:rPr>
              <a:t> Nov 2023 due to war zone area.</a:t>
            </a:r>
            <a:endParaRPr lang="en-US" sz="700" dirty="0">
              <a:solidFill>
                <a:srgbClr val="000000"/>
              </a:solidFill>
              <a:effectLst/>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3CD8079D-9992-6659-65AE-46674097AD11}"/>
              </a:ext>
            </a:extLst>
          </p:cNvPr>
          <p:cNvPicPr>
            <a:picLocks noChangeAspect="1"/>
          </p:cNvPicPr>
          <p:nvPr/>
        </p:nvPicPr>
        <p:blipFill>
          <a:blip r:embed="rId8">
            <a:duotone>
              <a:schemeClr val="accent6">
                <a:shade val="45000"/>
                <a:satMod val="135000"/>
              </a:schemeClr>
              <a:prstClr val="white"/>
            </a:duotone>
          </a:blip>
          <a:stretch>
            <a:fillRect/>
          </a:stretch>
        </p:blipFill>
        <p:spPr>
          <a:xfrm>
            <a:off x="210577" y="439693"/>
            <a:ext cx="491278" cy="574635"/>
          </a:xfrm>
          <a:prstGeom prst="rect">
            <a:avLst/>
          </a:prstGeom>
        </p:spPr>
      </p:pic>
      <p:sp>
        <p:nvSpPr>
          <p:cNvPr id="12" name="TextBox 11">
            <a:extLst>
              <a:ext uri="{FF2B5EF4-FFF2-40B4-BE49-F238E27FC236}">
                <a16:creationId xmlns:a16="http://schemas.microsoft.com/office/drawing/2014/main" id="{FBACBB59-88B3-60C3-D497-8008972BA483}"/>
              </a:ext>
            </a:extLst>
          </p:cNvPr>
          <p:cNvSpPr txBox="1"/>
          <p:nvPr/>
        </p:nvSpPr>
        <p:spPr>
          <a:xfrm>
            <a:off x="723314" y="551601"/>
            <a:ext cx="4066564" cy="584775"/>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
                <a:srgbClr val="ED1C24"/>
              </a:buClr>
              <a:buSzPct val="140000"/>
              <a:buFontTx/>
              <a:buNone/>
              <a:tabLst/>
              <a:defRPr/>
            </a:pPr>
            <a:r>
              <a:rPr kumimoji="0" lang="en-US" sz="800" b="0" i="1" u="none" strike="noStrike" kern="1200" cap="none" spc="0" normalizeH="0" baseline="0" noProof="0" dirty="0">
                <a:ln>
                  <a:noFill/>
                </a:ln>
                <a:solidFill>
                  <a:srgbClr val="000000"/>
                </a:solidFill>
                <a:effectLst/>
                <a:uLnTx/>
                <a:uFillTx/>
                <a:latin typeface="Noto Sans" panose="020B0502040504020204" pitchFamily="34" charset="0"/>
                <a:cs typeface="Arial" charset="0"/>
              </a:rPr>
              <a:t>Explain degradations/changes in availability trend, root cause and actions for improvement.</a:t>
            </a:r>
          </a:p>
          <a:p>
            <a:pPr marL="0" marR="0" lvl="0" indent="0" algn="l" defTabSz="914400" rtl="0" eaLnBrk="1" fontAlgn="base" latinLnBrk="0" hangingPunct="1">
              <a:lnSpc>
                <a:spcPct val="100000"/>
              </a:lnSpc>
              <a:spcBef>
                <a:spcPts val="0"/>
              </a:spcBef>
              <a:spcAft>
                <a:spcPts val="0"/>
              </a:spcAft>
              <a:buClr>
                <a:srgbClr val="ED1C24"/>
              </a:buClr>
              <a:buSzPct val="140000"/>
              <a:buFontTx/>
              <a:buNone/>
              <a:tabLst/>
              <a:defRPr/>
            </a:pPr>
            <a:r>
              <a:rPr kumimoji="0" lang="en-US" sz="800" b="0" i="1" u="none" strike="noStrike" kern="1200" cap="none" spc="0" normalizeH="0" baseline="0" noProof="0" dirty="0">
                <a:ln>
                  <a:noFill/>
                </a:ln>
                <a:solidFill>
                  <a:srgbClr val="000000"/>
                </a:solidFill>
                <a:effectLst/>
                <a:uLnTx/>
                <a:uFillTx/>
                <a:latin typeface="Noto Sans" panose="020B0502040504020204" pitchFamily="34" charset="0"/>
                <a:cs typeface="Arial" charset="0"/>
              </a:rPr>
              <a:t>Describe major networks or IT outages/Incidents causing services disruptions, complaints or degradations in Voice/Data CSAT (if any) </a:t>
            </a:r>
          </a:p>
        </p:txBody>
      </p:sp>
      <p:sp>
        <p:nvSpPr>
          <p:cNvPr id="16" name="Rectangle 15">
            <a:extLst>
              <a:ext uri="{FF2B5EF4-FFF2-40B4-BE49-F238E27FC236}">
                <a16:creationId xmlns:a16="http://schemas.microsoft.com/office/drawing/2014/main" id="{DB7E50CF-CB85-48B8-8080-953C1751E3FD}"/>
              </a:ext>
            </a:extLst>
          </p:cNvPr>
          <p:cNvSpPr/>
          <p:nvPr/>
        </p:nvSpPr>
        <p:spPr bwMode="auto">
          <a:xfrm>
            <a:off x="5759066" y="6135664"/>
            <a:ext cx="6396186" cy="344841"/>
          </a:xfrm>
          <a:prstGeom prst="rect">
            <a:avLst/>
          </a:prstGeom>
          <a:solidFill>
            <a:srgbClr val="FFBF3F"/>
          </a:solidFill>
          <a:ln w="317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l" defTabSz="979488" rtl="0" eaLnBrk="1" fontAlgn="base" latinLnBrk="0" hangingPunct="1">
              <a:lnSpc>
                <a:spcPct val="110000"/>
              </a:lnSpc>
              <a:spcBef>
                <a:spcPts val="600"/>
              </a:spcBef>
              <a:spcAft>
                <a:spcPct val="0"/>
              </a:spcAft>
              <a:buClr>
                <a:srgbClr val="000000"/>
              </a:buClr>
              <a:buSzTx/>
              <a:buFont typeface="Wingdings" pitchFamily="2" charset="2"/>
              <a:buNone/>
              <a:tabLst/>
              <a:defRPr/>
            </a:pPr>
            <a:r>
              <a:rPr kumimoji="0" lang="en-US" sz="1000" b="1" i="0" u="none" strike="noStrike" kern="1200" cap="none" spc="0" normalizeH="0" baseline="0" noProof="0" dirty="0">
                <a:ln>
                  <a:noFill/>
                </a:ln>
                <a:solidFill>
                  <a:srgbClr val="000000"/>
                </a:solidFill>
                <a:effectLst/>
                <a:uLnTx/>
                <a:uFillTx/>
                <a:latin typeface="Noto Sans"/>
                <a:cs typeface="Arial" charset="0"/>
              </a:rPr>
              <a:t>TECH CAPEX:</a:t>
            </a: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US" sz="700" b="0" i="1" u="none" strike="noStrike" kern="1200" cap="none" spc="0" normalizeH="0" baseline="0" noProof="0" dirty="0">
                <a:ln>
                  <a:noFill/>
                </a:ln>
                <a:solidFill>
                  <a:srgbClr val="FF0000"/>
                </a:solidFill>
                <a:effectLst/>
                <a:uLnTx/>
                <a:uFillTx/>
                <a:latin typeface="Noto Sans" panose="020B0502040504020204" pitchFamily="34" charset="0"/>
                <a:ea typeface="+mn-ea"/>
                <a:cs typeface="Arial" charset="0"/>
              </a:rPr>
              <a:t>Total CAPEX Spend YTD is </a:t>
            </a:r>
            <a:r>
              <a:rPr lang="en-US" sz="700" i="1" dirty="0">
                <a:solidFill>
                  <a:srgbClr val="FF0000"/>
                </a:solidFill>
                <a:latin typeface="Noto Sans" panose="020B0502040504020204" pitchFamily="34" charset="0"/>
                <a:ea typeface="+mn-ea"/>
              </a:rPr>
              <a:t>45</a:t>
            </a:r>
            <a:r>
              <a:rPr kumimoji="0" lang="en-US" sz="700" b="0" i="1" u="none" strike="noStrike" kern="1200" cap="none" spc="0" normalizeH="0" baseline="0" noProof="0" dirty="0">
                <a:ln>
                  <a:noFill/>
                </a:ln>
                <a:solidFill>
                  <a:srgbClr val="FF0000"/>
                </a:solidFill>
                <a:effectLst/>
                <a:uLnTx/>
                <a:uFillTx/>
                <a:latin typeface="Noto Sans" panose="020B0502040504020204" pitchFamily="34" charset="0"/>
                <a:ea typeface="+mn-ea"/>
                <a:cs typeface="Arial" charset="0"/>
              </a:rPr>
              <a:t>.4% below budget. Delay on project delivery time in difference</a:t>
            </a:r>
            <a:endParaRPr kumimoji="0" lang="en-US" sz="7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endParaRPr>
          </a:p>
        </p:txBody>
      </p:sp>
      <p:sp>
        <p:nvSpPr>
          <p:cNvPr id="17" name="Rectangle 16">
            <a:extLst>
              <a:ext uri="{FF2B5EF4-FFF2-40B4-BE49-F238E27FC236}">
                <a16:creationId xmlns:a16="http://schemas.microsoft.com/office/drawing/2014/main" id="{C2EE9512-7227-4905-B7EE-D75C79349ADA}"/>
              </a:ext>
            </a:extLst>
          </p:cNvPr>
          <p:cNvSpPr/>
          <p:nvPr/>
        </p:nvSpPr>
        <p:spPr bwMode="auto">
          <a:xfrm>
            <a:off x="5762525" y="6483926"/>
            <a:ext cx="6403360" cy="369452"/>
          </a:xfrm>
          <a:prstGeom prst="rect">
            <a:avLst/>
          </a:prstGeom>
          <a:solidFill>
            <a:srgbClr val="FFC000"/>
          </a:solidFill>
          <a:ln w="317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l" defTabSz="979488" rtl="0" eaLnBrk="1" fontAlgn="base" latinLnBrk="0" hangingPunct="1">
              <a:lnSpc>
                <a:spcPct val="110000"/>
              </a:lnSpc>
              <a:spcBef>
                <a:spcPts val="600"/>
              </a:spcBef>
              <a:spcAft>
                <a:spcPct val="0"/>
              </a:spcAft>
              <a:buClr>
                <a:srgbClr val="000000"/>
              </a:buClr>
              <a:buSzTx/>
              <a:buFont typeface="Wingdings" pitchFamily="2" charset="2"/>
              <a:buNone/>
              <a:tabLst/>
              <a:defRPr/>
            </a:pPr>
            <a:r>
              <a:rPr kumimoji="0" lang="en-US" sz="600" b="1" i="0" u="none" strike="noStrike" kern="1200" cap="none" spc="0" normalizeH="0" baseline="0" noProof="0" dirty="0">
                <a:ln>
                  <a:noFill/>
                </a:ln>
                <a:solidFill>
                  <a:srgbClr val="000000"/>
                </a:solidFill>
                <a:effectLst/>
                <a:uLnTx/>
                <a:uFillTx/>
                <a:latin typeface="Noto Sans"/>
                <a:cs typeface="Arial" charset="0"/>
              </a:rPr>
              <a:t>TECH OPEX:</a:t>
            </a:r>
            <a:endParaRPr kumimoji="0" lang="en-US" sz="600" b="1" i="0" u="none" strike="noStrike" kern="1200" cap="none" spc="0" normalizeH="0" baseline="0" noProof="0" dirty="0">
              <a:ln>
                <a:noFill/>
              </a:ln>
              <a:solidFill>
                <a:srgbClr val="000000"/>
              </a:solidFill>
              <a:effectLst/>
              <a:uLnTx/>
              <a:uFillTx/>
              <a:latin typeface="Noto Sans"/>
              <a:ea typeface="+mn-ea"/>
              <a:cs typeface="Arial" charset="0"/>
            </a:endParaRP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US" sz="600" b="0" i="1" u="none" strike="noStrike" kern="1200" cap="none" spc="0" normalizeH="0" baseline="0" noProof="0" dirty="0">
                <a:ln>
                  <a:noFill/>
                </a:ln>
                <a:solidFill>
                  <a:srgbClr val="FF0000"/>
                </a:solidFill>
                <a:effectLst/>
                <a:uLnTx/>
                <a:uFillTx/>
                <a:latin typeface="Noto Sans" panose="020B0502040504020204" pitchFamily="34" charset="0"/>
                <a:ea typeface="+mn-ea"/>
                <a:cs typeface="Arial" charset="0"/>
              </a:rPr>
              <a:t>Tech OPEX YTD for NW is above budget YTD by 28.4% mainly due to Fuel rate increase by 34% (3,900Ks/ltr Vs 2,916Ks/ltr) and FX impact (3,073//2,616).•Tech OPEX YTD for IT is below budget YTD by 3.1%.</a:t>
            </a:r>
            <a:endParaRPr kumimoji="0" lang="en-US" sz="6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endParaRPr>
          </a:p>
          <a:p>
            <a:pPr marL="171450" lvl="0" indent="-171450" defTabSz="979488" fontAlgn="base">
              <a:lnSpc>
                <a:spcPct val="110000"/>
              </a:lnSpc>
              <a:spcAft>
                <a:spcPct val="0"/>
              </a:spcAft>
              <a:buClr>
                <a:srgbClr val="FF0000"/>
              </a:buClr>
              <a:buFont typeface="Arial" panose="020B0604020202020204" pitchFamily="34" charset="0"/>
              <a:buChar char="•"/>
              <a:defRPr/>
            </a:pPr>
            <a:endParaRPr lang="en-US" sz="600" i="1" dirty="0">
              <a:latin typeface="Noto Sans" panose="020B0502040504020204" pitchFamily="34" charset="0"/>
              <a:cs typeface="Arial" charset="0"/>
            </a:endParaRPr>
          </a:p>
        </p:txBody>
      </p:sp>
      <p:sp>
        <p:nvSpPr>
          <p:cNvPr id="18" name="Rectangle 17">
            <a:extLst>
              <a:ext uri="{FF2B5EF4-FFF2-40B4-BE49-F238E27FC236}">
                <a16:creationId xmlns:a16="http://schemas.microsoft.com/office/drawing/2014/main" id="{AB4C7E6D-8C72-4148-9C96-83ADC47DB818}"/>
              </a:ext>
            </a:extLst>
          </p:cNvPr>
          <p:cNvSpPr/>
          <p:nvPr/>
        </p:nvSpPr>
        <p:spPr bwMode="auto">
          <a:xfrm>
            <a:off x="5782439" y="4093564"/>
            <a:ext cx="6380378" cy="1292764"/>
          </a:xfrm>
          <a:prstGeom prst="rect">
            <a:avLst/>
          </a:prstGeom>
          <a:noFill/>
          <a:ln w="317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l" defTabSz="979488" rtl="0" eaLnBrk="1" fontAlgn="base" latinLnBrk="0" hangingPunct="1">
              <a:lnSpc>
                <a:spcPct val="100000"/>
              </a:lnSpc>
              <a:spcBef>
                <a:spcPts val="0"/>
              </a:spcBef>
              <a:spcAft>
                <a:spcPts val="0"/>
              </a:spcAft>
              <a:buClr>
                <a:srgbClr val="000000"/>
              </a:buClr>
              <a:buSzTx/>
              <a:buFont typeface="Wingdings" pitchFamily="2" charset="2"/>
              <a:buNone/>
              <a:tabLst/>
              <a:defRPr/>
            </a:pPr>
            <a:r>
              <a:rPr kumimoji="0" lang="en-US" sz="1000" b="1" i="0" u="none" strike="noStrike" kern="1200" cap="none" spc="0" normalizeH="0" baseline="0" noProof="0" dirty="0">
                <a:ln>
                  <a:noFill/>
                </a:ln>
                <a:solidFill>
                  <a:srgbClr val="000000"/>
                </a:solidFill>
                <a:effectLst/>
                <a:uLnTx/>
                <a:uFillTx/>
                <a:latin typeface="Noto Sans"/>
                <a:cs typeface="Arial" charset="0"/>
              </a:rPr>
              <a:t>Tx, FIBER NW and/or FTTX/FWA Projects:</a:t>
            </a:r>
          </a:p>
          <a:p>
            <a:pPr marL="171450" marR="0" lvl="0" indent="-171450" fontAlgn="base">
              <a:lnSpc>
                <a:spcPct val="100000"/>
              </a:lnSpc>
              <a:spcBef>
                <a:spcPts val="0"/>
              </a:spcBef>
              <a:spcAft>
                <a:spcPts val="0"/>
              </a:spcAft>
              <a:buClr>
                <a:srgbClr val="ED1C24"/>
              </a:buClr>
              <a:buSzPct val="140000"/>
              <a:buFont typeface="Arial" panose="020B0604020202020204" pitchFamily="34" charset="0"/>
              <a:buChar char="•"/>
              <a:tabLst/>
              <a:defRPr/>
            </a:pPr>
            <a:r>
              <a:rPr lang="en-US" sz="700" i="1" dirty="0">
                <a:latin typeface="Noto Sans" panose="020B0502040504020204" pitchFamily="34" charset="0"/>
                <a:cs typeface="Arial" charset="0"/>
              </a:rPr>
              <a:t>100G DWDM link set up with HTI (B2B) was done.</a:t>
            </a:r>
          </a:p>
          <a:p>
            <a:pPr marL="171450" marR="0" lvl="0" indent="-171450" fontAlgn="base">
              <a:lnSpc>
                <a:spcPct val="100000"/>
              </a:lnSpc>
              <a:spcBef>
                <a:spcPts val="0"/>
              </a:spcBef>
              <a:spcAft>
                <a:spcPts val="0"/>
              </a:spcAft>
              <a:buClr>
                <a:srgbClr val="ED1C24"/>
              </a:buClr>
              <a:buSzPct val="140000"/>
              <a:buFont typeface="Arial" panose="020B0604020202020204" pitchFamily="34" charset="0"/>
              <a:buChar char="•"/>
              <a:tabLst/>
              <a:defRPr/>
            </a:pPr>
            <a:r>
              <a:rPr lang="en-US" sz="700" i="1" dirty="0">
                <a:latin typeface="Noto Sans" panose="020B0502040504020204" pitchFamily="34" charset="0"/>
                <a:cs typeface="Arial" charset="0"/>
              </a:rPr>
              <a:t>10G PNI with Zenlayer was done, to improve user experience.</a:t>
            </a:r>
          </a:p>
          <a:p>
            <a:pPr marL="171450" marR="0" lvl="0" indent="-171450" fontAlgn="base">
              <a:lnSpc>
                <a:spcPct val="100000"/>
              </a:lnSpc>
              <a:spcBef>
                <a:spcPts val="0"/>
              </a:spcBef>
              <a:spcAft>
                <a:spcPts val="0"/>
              </a:spcAft>
              <a:buClr>
                <a:srgbClr val="ED1C24"/>
              </a:buClr>
              <a:buSzPct val="140000"/>
              <a:buFont typeface="Arial" panose="020B0604020202020204" pitchFamily="34" charset="0"/>
              <a:buChar char="•"/>
              <a:tabLst/>
              <a:defRPr/>
            </a:pPr>
            <a:r>
              <a:rPr lang="en-US" sz="700" i="1" dirty="0">
                <a:latin typeface="Noto Sans" panose="020B0502040504020204" pitchFamily="34" charset="0"/>
                <a:cs typeface="Arial" charset="0"/>
              </a:rPr>
              <a:t>40G Metro Ring over DWDM between Thaton and Mawlamyaing was done to solve high utilization.</a:t>
            </a:r>
          </a:p>
          <a:p>
            <a:pPr marL="171450" marR="0" lvl="0" indent="-171450" fontAlgn="base">
              <a:lnSpc>
                <a:spcPct val="100000"/>
              </a:lnSpc>
              <a:spcBef>
                <a:spcPts val="0"/>
              </a:spcBef>
              <a:spcAft>
                <a:spcPts val="0"/>
              </a:spcAft>
              <a:buClr>
                <a:srgbClr val="ED1C24"/>
              </a:buClr>
              <a:buSzPct val="140000"/>
              <a:buFont typeface="Arial" panose="020B0604020202020204" pitchFamily="34" charset="0"/>
              <a:buChar char="•"/>
              <a:tabLst/>
              <a:defRPr/>
            </a:pPr>
            <a:r>
              <a:rPr lang="en-US" sz="700" i="1" dirty="0">
                <a:latin typeface="Noto Sans" panose="020B0502040504020204" pitchFamily="34" charset="0"/>
                <a:cs typeface="Arial" charset="0"/>
              </a:rPr>
              <a:t>New SSU cards I&amp;C is ongoing for synchronization modernization. Estimated to be done by Q2_2024.</a:t>
            </a:r>
          </a:p>
          <a:p>
            <a:pPr marL="171450" marR="0" lvl="0" indent="-171450" fontAlgn="base">
              <a:lnSpc>
                <a:spcPct val="100000"/>
              </a:lnSpc>
              <a:spcBef>
                <a:spcPts val="0"/>
              </a:spcBef>
              <a:spcAft>
                <a:spcPts val="0"/>
              </a:spcAft>
              <a:buClr>
                <a:srgbClr val="ED1C24"/>
              </a:buClr>
              <a:buSzPct val="140000"/>
              <a:buFont typeface="Arial" panose="020B0604020202020204" pitchFamily="34" charset="0"/>
              <a:buChar char="•"/>
              <a:tabLst/>
              <a:defRPr/>
            </a:pPr>
            <a:r>
              <a:rPr lang="en-US" sz="700" i="1" dirty="0">
                <a:latin typeface="Noto Sans" panose="020B0502040504020204" pitchFamily="34" charset="0"/>
                <a:cs typeface="Arial" charset="0"/>
              </a:rPr>
              <a:t>Planned to restore the Cesium Clock faulty in YGN and MDY DC. Estimated to be done by Q2_2024.</a:t>
            </a:r>
          </a:p>
          <a:p>
            <a:pPr marL="171450" indent="-171450" fontAlgn="base">
              <a:buClr>
                <a:srgbClr val="ED1C24"/>
              </a:buClr>
              <a:buSzPct val="140000"/>
              <a:buFont typeface="Arial" panose="020B0604020202020204" pitchFamily="34" charset="0"/>
              <a:buChar char="•"/>
              <a:defRPr/>
            </a:pPr>
            <a:r>
              <a:rPr lang="en-US" sz="700" i="1" dirty="0">
                <a:latin typeface="Noto Sans" panose="020B0502040504020204" pitchFamily="34" charset="0"/>
                <a:cs typeface="Arial" charset="0"/>
              </a:rPr>
              <a:t>Firewall Modernization is ongoing , estimated to be done by end of April,_2024.</a:t>
            </a:r>
          </a:p>
          <a:p>
            <a:pPr marL="171450" indent="-171450" fontAlgn="base">
              <a:buClr>
                <a:srgbClr val="ED1C24"/>
              </a:buClr>
              <a:buSzPct val="140000"/>
              <a:buFont typeface="Arial" panose="020B0604020202020204" pitchFamily="34" charset="0"/>
              <a:buChar char="•"/>
              <a:defRPr/>
            </a:pPr>
            <a:r>
              <a:rPr lang="en-US" sz="700" i="1" dirty="0">
                <a:latin typeface="Noto Sans" panose="020B0502040504020204" pitchFamily="34" charset="0"/>
                <a:cs typeface="Arial" charset="0"/>
              </a:rPr>
              <a:t>Additional fiber adding in TCL ISP Path is ongoing , to be done by Q2-2024.</a:t>
            </a:r>
          </a:p>
          <a:p>
            <a:pPr marL="171450" indent="-171450" fontAlgn="base">
              <a:buClr>
                <a:srgbClr val="ED1C24"/>
              </a:buClr>
              <a:buSzPct val="140000"/>
              <a:buFont typeface="Arial" panose="020B0604020202020204" pitchFamily="34" charset="0"/>
              <a:buChar char="•"/>
              <a:defRPr/>
            </a:pPr>
            <a:r>
              <a:rPr lang="en-US" sz="700" i="1" dirty="0">
                <a:latin typeface="Noto Sans" panose="020B0502040504020204" pitchFamily="34" charset="0"/>
                <a:cs typeface="Arial" charset="0"/>
              </a:rPr>
              <a:t>100G DWDM/ IPBB Expansion is ongoing, to be done b y Q2-2024.</a:t>
            </a:r>
          </a:p>
          <a:p>
            <a:pPr marL="171450" indent="-171450" fontAlgn="base">
              <a:buClr>
                <a:srgbClr val="ED1C24"/>
              </a:buClr>
              <a:buSzPct val="140000"/>
              <a:buFont typeface="Arial" panose="020B0604020202020204" pitchFamily="34" charset="0"/>
              <a:buChar char="•"/>
              <a:defRPr/>
            </a:pPr>
            <a:r>
              <a:rPr lang="en-US" sz="700" i="1" dirty="0">
                <a:latin typeface="Noto Sans" panose="020B0502040504020204" pitchFamily="34" charset="0"/>
                <a:cs typeface="Arial" charset="0"/>
              </a:rPr>
              <a:t>100G Expansion along MDY-TCL ISP path is ongoing, to be done by Q2-2024.</a:t>
            </a:r>
          </a:p>
          <a:p>
            <a:pPr marL="171450" indent="-171450" fontAlgn="base">
              <a:buClr>
                <a:srgbClr val="ED1C24"/>
              </a:buClr>
              <a:buSzPct val="140000"/>
              <a:buFont typeface="Arial" panose="020B0604020202020204" pitchFamily="34" charset="0"/>
              <a:buChar char="•"/>
              <a:defRPr/>
            </a:pPr>
            <a:r>
              <a:rPr lang="en-US" sz="700" i="1" dirty="0">
                <a:latin typeface="Noto Sans" panose="020B0502040504020204" pitchFamily="34" charset="0"/>
                <a:cs typeface="Arial" charset="0"/>
              </a:rPr>
              <a:t>10G Card Expansion for IP Metro Network is ongoing , to be done by Q3, 2024.</a:t>
            </a:r>
          </a:p>
          <a:p>
            <a:pPr marL="171450" indent="-171450" fontAlgn="base">
              <a:buClr>
                <a:srgbClr val="ED1C24"/>
              </a:buClr>
              <a:buSzPct val="140000"/>
              <a:buFont typeface="Arial" panose="020B0604020202020204" pitchFamily="34" charset="0"/>
              <a:buChar char="•"/>
              <a:defRPr/>
            </a:pPr>
            <a:endParaRPr lang="en-US" sz="700" i="1" dirty="0">
              <a:latin typeface="Noto Sans" panose="020B0502040504020204" pitchFamily="34" charset="0"/>
              <a:cs typeface="Arial" charset="0"/>
            </a:endParaRPr>
          </a:p>
          <a:p>
            <a:pPr fontAlgn="base">
              <a:buClr>
                <a:srgbClr val="ED1C24"/>
              </a:buClr>
              <a:buSzPct val="140000"/>
              <a:defRPr/>
            </a:pPr>
            <a:endParaRPr lang="en-US" sz="700" i="1" dirty="0">
              <a:latin typeface="Noto Sans" panose="020B0502040504020204" pitchFamily="34" charset="0"/>
              <a:cs typeface="Arial" charset="0"/>
            </a:endParaRPr>
          </a:p>
          <a:p>
            <a:pPr marR="0" lvl="0" fontAlgn="base">
              <a:lnSpc>
                <a:spcPct val="100000"/>
              </a:lnSpc>
              <a:spcBef>
                <a:spcPts val="0"/>
              </a:spcBef>
              <a:spcAft>
                <a:spcPts val="0"/>
              </a:spcAft>
              <a:buClr>
                <a:srgbClr val="ED1C24"/>
              </a:buClr>
              <a:buSzPct val="140000"/>
              <a:tabLst/>
              <a:defRPr/>
            </a:pPr>
            <a:endParaRPr lang="en-US" sz="700" i="1" dirty="0">
              <a:latin typeface="Noto Sans" panose="020B0502040504020204" pitchFamily="34" charset="0"/>
              <a:cs typeface="Arial" charset="0"/>
            </a:endParaRPr>
          </a:p>
        </p:txBody>
      </p:sp>
      <p:sp>
        <p:nvSpPr>
          <p:cNvPr id="20" name="Rectangle 19">
            <a:extLst>
              <a:ext uri="{FF2B5EF4-FFF2-40B4-BE49-F238E27FC236}">
                <a16:creationId xmlns:a16="http://schemas.microsoft.com/office/drawing/2014/main" id="{98CF6E8D-120C-478E-BEC8-ACB5DBE38DDF}"/>
              </a:ext>
            </a:extLst>
          </p:cNvPr>
          <p:cNvSpPr/>
          <p:nvPr/>
        </p:nvSpPr>
        <p:spPr bwMode="auto">
          <a:xfrm>
            <a:off x="5766631" y="699620"/>
            <a:ext cx="6396186" cy="3374813"/>
          </a:xfrm>
          <a:prstGeom prst="rect">
            <a:avLst/>
          </a:prstGeom>
          <a:noFill/>
          <a:ln w="317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lvl="0" defTabSz="979488" fontAlgn="base">
              <a:lnSpc>
                <a:spcPct val="110000"/>
              </a:lnSpc>
              <a:spcBef>
                <a:spcPts val="600"/>
              </a:spcBef>
              <a:spcAft>
                <a:spcPct val="0"/>
              </a:spcAft>
              <a:buClr>
                <a:srgbClr val="000000"/>
              </a:buClr>
              <a:defRPr/>
            </a:pPr>
            <a:r>
              <a:rPr lang="en-US" sz="1000" b="1" dirty="0">
                <a:solidFill>
                  <a:srgbClr val="000000"/>
                </a:solidFill>
                <a:cs typeface="Arial" charset="0"/>
              </a:rPr>
              <a:t>RAN Projects:</a:t>
            </a:r>
          </a:p>
          <a:p>
            <a:pPr lvl="0" defTabSz="979488" fontAlgn="base">
              <a:lnSpc>
                <a:spcPct val="110000"/>
              </a:lnSpc>
              <a:spcBef>
                <a:spcPts val="600"/>
              </a:spcBef>
              <a:spcAft>
                <a:spcPct val="0"/>
              </a:spcAft>
              <a:buClr>
                <a:srgbClr val="000000"/>
              </a:buClr>
              <a:defRPr/>
            </a:pPr>
            <a:r>
              <a:rPr lang="en-US" sz="600" i="1" dirty="0">
                <a:latin typeface="Noto Sans" panose="020B0502040504020204" pitchFamily="34" charset="0"/>
                <a:cs typeface="Arial" charset="0"/>
              </a:rPr>
              <a:t>• Number of cumulative YTD RAN physical sites integrated = 5836</a:t>
            </a:r>
          </a:p>
          <a:p>
            <a:r>
              <a:rPr lang="en-US" sz="600" i="1" dirty="0">
                <a:latin typeface="Noto Sans" panose="020B0502040504020204" pitchFamily="34" charset="0"/>
                <a:cs typeface="Arial" charset="0"/>
              </a:rPr>
              <a:t>      Total new sites planned for 2023 = 9</a:t>
            </a:r>
          </a:p>
          <a:p>
            <a:pPr marL="628650" lvl="1" indent="-171450">
              <a:buFont typeface="Courier New" panose="02070309020205020404" pitchFamily="49" charset="0"/>
              <a:buChar char="o"/>
            </a:pPr>
            <a:r>
              <a:rPr lang="en-US" sz="600" i="1" dirty="0">
                <a:latin typeface="Noto Sans" panose="020B0502040504020204" pitchFamily="34" charset="0"/>
                <a:cs typeface="Arial" charset="0"/>
              </a:rPr>
              <a:t>3/9 : On air (BAW5666 – 08 June, SAW0771 – 29 Sep, KCW0370 – 29 Dec)</a:t>
            </a:r>
            <a:endParaRPr lang="en-US" sz="600" i="1" dirty="0">
              <a:solidFill>
                <a:srgbClr val="FF0000"/>
              </a:solidFill>
              <a:latin typeface="Noto Sans" panose="020B0502040504020204" pitchFamily="34" charset="0"/>
              <a:cs typeface="Arial" charset="0"/>
            </a:endParaRPr>
          </a:p>
          <a:p>
            <a:pPr marL="628650" lvl="1" indent="-171450">
              <a:buFont typeface="Courier New" panose="02070309020205020404" pitchFamily="49" charset="0"/>
              <a:buChar char="o"/>
            </a:pPr>
            <a:r>
              <a:rPr lang="en-US" sz="600" i="1" dirty="0">
                <a:latin typeface="Noto Sans" panose="020B0502040504020204" pitchFamily="34" charset="0"/>
                <a:cs typeface="Arial" charset="0"/>
              </a:rPr>
              <a:t>6/9 : TC approved on 24 Aug. PO released 22 Sep. Delayed as currently in unsafe area</a:t>
            </a:r>
            <a:endParaRPr lang="en-US" sz="600" i="1" dirty="0">
              <a:solidFill>
                <a:srgbClr val="FF0000"/>
              </a:solidFill>
              <a:latin typeface="Noto Sans" panose="020B0502040504020204" pitchFamily="34" charset="0"/>
              <a:cs typeface="Arial" charset="0"/>
            </a:endParaRPr>
          </a:p>
          <a:p>
            <a:r>
              <a:rPr lang="en-US" sz="600" i="1" dirty="0">
                <a:latin typeface="Noto Sans" panose="020B0502040504020204" pitchFamily="34" charset="0"/>
                <a:cs typeface="Arial" charset="0"/>
              </a:rPr>
              <a:t>      Total new sites planned for 2024 = 40 </a:t>
            </a:r>
          </a:p>
          <a:p>
            <a:pPr marL="628650" lvl="1" indent="-171450">
              <a:buFont typeface="Courier New" panose="02070309020205020404" pitchFamily="49" charset="0"/>
              <a:buChar char="o"/>
            </a:pPr>
            <a:r>
              <a:rPr lang="en-US" sz="600" i="1" dirty="0">
                <a:latin typeface="Noto Sans" panose="020B0502040504020204" pitchFamily="34" charset="0"/>
                <a:cs typeface="Arial" charset="0"/>
              </a:rPr>
              <a:t>15 sites : 3/15 – TC approved &amp; PO released, 12/15 sites : Business case preparation ongoing</a:t>
            </a:r>
          </a:p>
          <a:p>
            <a:pPr marL="628650" lvl="1" indent="-171450">
              <a:buFont typeface="Courier New" panose="02070309020205020404" pitchFamily="49" charset="0"/>
              <a:buChar char="o"/>
            </a:pPr>
            <a:r>
              <a:rPr lang="en-US" sz="600" i="1" dirty="0">
                <a:latin typeface="Noto Sans" panose="020B0502040504020204" pitchFamily="34" charset="0"/>
                <a:cs typeface="Arial" charset="0"/>
              </a:rPr>
              <a:t>3 sites : </a:t>
            </a:r>
          </a:p>
          <a:p>
            <a:pPr lvl="2" indent="-171450">
              <a:buFont typeface="Wingdings" panose="05000000000000000000" pitchFamily="2" charset="2"/>
              <a:buChar char="§"/>
            </a:pPr>
            <a:r>
              <a:rPr lang="en-US" sz="600" i="1" dirty="0">
                <a:latin typeface="Noto Sans" panose="020B0502040504020204" pitchFamily="34" charset="0"/>
                <a:cs typeface="Arial" charset="0"/>
              </a:rPr>
              <a:t>Yoma bank (B2B request). Solution confirmed by customer. TSSR completed. Target May 2024</a:t>
            </a:r>
          </a:p>
          <a:p>
            <a:pPr lvl="2" indent="-171450">
              <a:buFont typeface="Wingdings" panose="05000000000000000000" pitchFamily="2" charset="2"/>
              <a:buChar char="§"/>
            </a:pPr>
            <a:r>
              <a:rPr lang="en-US" sz="600" i="1" dirty="0">
                <a:latin typeface="Noto Sans" panose="020B0502040504020204" pitchFamily="34" charset="0"/>
                <a:cs typeface="Arial" charset="0"/>
              </a:rPr>
              <a:t>Golden city (VIP complaint) : TSSR completed. Leasing contract ongoing. Target May 2024</a:t>
            </a:r>
          </a:p>
          <a:p>
            <a:pPr lvl="2" indent="-171450">
              <a:buFont typeface="Wingdings" panose="05000000000000000000" pitchFamily="2" charset="2"/>
              <a:buChar char="§"/>
            </a:pPr>
            <a:r>
              <a:rPr lang="en-US" sz="600" i="1" dirty="0">
                <a:latin typeface="Noto Sans" panose="020B0502040504020204" pitchFamily="34" charset="0"/>
                <a:cs typeface="Arial" charset="0"/>
              </a:rPr>
              <a:t>Sky suite (VIP complaint) : Negotiation ongoing. Target May 2024</a:t>
            </a:r>
          </a:p>
          <a:p>
            <a:pPr>
              <a:spcBef>
                <a:spcPts val="300"/>
              </a:spcBef>
            </a:pPr>
            <a:r>
              <a:rPr lang="en-US" sz="600" i="1" dirty="0">
                <a:latin typeface="Noto Sans" panose="020B0502040504020204" pitchFamily="34" charset="0"/>
                <a:cs typeface="Arial" charset="0"/>
              </a:rPr>
              <a:t>• Capacity expansions</a:t>
            </a:r>
          </a:p>
          <a:p>
            <a:pPr>
              <a:spcBef>
                <a:spcPts val="300"/>
              </a:spcBef>
            </a:pPr>
            <a:r>
              <a:rPr lang="en-US" sz="600" i="1" dirty="0">
                <a:latin typeface="Noto Sans" panose="020B0502040504020204" pitchFamily="34" charset="0"/>
                <a:cs typeface="Arial" charset="0"/>
              </a:rPr>
              <a:t>      Layer upgrade existing sites – Equipment Reuse : 127 completed. 21 planned</a:t>
            </a:r>
          </a:p>
          <a:p>
            <a:r>
              <a:rPr lang="en-US" sz="600" i="1" dirty="0">
                <a:latin typeface="Noto Sans" panose="020B0502040504020204" pitchFamily="34" charset="0"/>
                <a:cs typeface="Arial" charset="0"/>
              </a:rPr>
              <a:t>      Batch 4 : 51/55 completed, 04/55 pending</a:t>
            </a:r>
            <a:r>
              <a:rPr lang="en-US" sz="600" i="1" dirty="0">
                <a:latin typeface="Noto Sans" panose="020B0502040504020204" pitchFamily="34" charset="0"/>
                <a:cs typeface="Arial" charset="0"/>
                <a:sym typeface="Wingdings" panose="05000000000000000000" pitchFamily="2" charset="2"/>
              </a:rPr>
              <a:t>. Delay to due volatile safety situation. Target : TBD depending on site access</a:t>
            </a:r>
          </a:p>
          <a:p>
            <a:r>
              <a:rPr lang="en-US" sz="600" i="1" dirty="0">
                <a:latin typeface="Noto Sans" panose="020B0502040504020204" pitchFamily="34" charset="0"/>
                <a:cs typeface="Arial" charset="0"/>
                <a:sym typeface="Wingdings" panose="05000000000000000000" pitchFamily="2" charset="2"/>
              </a:rPr>
              <a:t>      Batch 6 : 33/50 completed, 17/51 pending. Equipment will be reuse from data lock sites as per OG instructions (dismantle from data lock sites and install in congested sites. </a:t>
            </a:r>
          </a:p>
          <a:p>
            <a:r>
              <a:rPr lang="en-US" sz="600" i="1" dirty="0">
                <a:latin typeface="Noto Sans" panose="020B0502040504020204" pitchFamily="34" charset="0"/>
                <a:cs typeface="Arial" charset="0"/>
                <a:sym typeface="Wingdings" panose="05000000000000000000" pitchFamily="2" charset="2"/>
              </a:rPr>
              <a:t>                      Target May 2024 (depending on site access)         </a:t>
            </a:r>
          </a:p>
          <a:p>
            <a:r>
              <a:rPr lang="en-US" sz="600" i="1" dirty="0">
                <a:latin typeface="Noto Sans" panose="020B0502040504020204" pitchFamily="34" charset="0"/>
                <a:cs typeface="Arial" charset="0"/>
                <a:sym typeface="Wingdings" panose="05000000000000000000" pitchFamily="2" charset="2"/>
              </a:rPr>
              <a:t>      Dismantle activity :  Batch 1 - 22/50 sites completed. Rest on hold due to safety issues. </a:t>
            </a:r>
          </a:p>
          <a:p>
            <a:r>
              <a:rPr lang="en-US" sz="600" i="1" dirty="0">
                <a:solidFill>
                  <a:srgbClr val="FF0000"/>
                </a:solidFill>
                <a:latin typeface="Noto Sans" panose="020B0502040504020204" pitchFamily="34" charset="0"/>
                <a:cs typeface="Arial" charset="0"/>
                <a:sym typeface="Wingdings" panose="05000000000000000000" pitchFamily="2" charset="2"/>
              </a:rPr>
              <a:t>                                         </a:t>
            </a:r>
            <a:r>
              <a:rPr lang="en-US" sz="600" i="1" dirty="0">
                <a:latin typeface="Noto Sans" panose="020B0502040504020204" pitchFamily="34" charset="0"/>
                <a:cs typeface="Arial" charset="0"/>
                <a:sym typeface="Wingdings" panose="05000000000000000000" pitchFamily="2" charset="2"/>
              </a:rPr>
              <a:t>Batch 2 (L1800 RRU recovery only) : 10 sites PO released. Activity will start Wk19</a:t>
            </a:r>
          </a:p>
          <a:p>
            <a:r>
              <a:rPr lang="en-US" sz="600" i="1" dirty="0">
                <a:latin typeface="Noto Sans" panose="020B0502040504020204" pitchFamily="34" charset="0"/>
                <a:cs typeface="Arial" charset="0"/>
                <a:sym typeface="Wingdings" panose="05000000000000000000" pitchFamily="2" charset="2"/>
              </a:rPr>
              <a:t>   </a:t>
            </a:r>
          </a:p>
          <a:p>
            <a:r>
              <a:rPr lang="en-US" sz="600" i="1" dirty="0">
                <a:latin typeface="Noto Sans" panose="020B0502040504020204" pitchFamily="34" charset="0"/>
                <a:cs typeface="Arial" charset="0"/>
                <a:sym typeface="Wingdings" panose="05000000000000000000" pitchFamily="2" charset="2"/>
              </a:rPr>
              <a:t>     </a:t>
            </a:r>
            <a:r>
              <a:rPr lang="en-US" sz="600" i="1" dirty="0">
                <a:latin typeface="Noto Sans" panose="020B0502040504020204" pitchFamily="34" charset="0"/>
                <a:cs typeface="Arial" charset="0"/>
              </a:rPr>
              <a:t>Layer upgrade existing sites – New equipment ordering : 50 sites CVD &amp; TC approved. PO released</a:t>
            </a:r>
          </a:p>
          <a:p>
            <a:pPr>
              <a:spcBef>
                <a:spcPts val="300"/>
              </a:spcBef>
            </a:pPr>
            <a:r>
              <a:rPr lang="en-US" sz="600" i="1" dirty="0">
                <a:latin typeface="Noto Sans" panose="020B0502040504020204" pitchFamily="34" charset="0"/>
                <a:cs typeface="Arial" charset="0"/>
              </a:rPr>
              <a:t>     HOS existing sites – New equipment ordering : [1] 8 HOS sectors CVD &amp; TC approved. PO released.</a:t>
            </a:r>
          </a:p>
          <a:p>
            <a:r>
              <a:rPr lang="en-US" sz="600" i="1" dirty="0">
                <a:latin typeface="Noto Sans" panose="020B0502040504020204" pitchFamily="34" charset="0"/>
                <a:cs typeface="Arial" charset="0"/>
              </a:rPr>
              <a:t>                                                                                    : [2] 20 HOS sectors OG &amp; TC approved. PO released</a:t>
            </a:r>
          </a:p>
          <a:p>
            <a:pPr>
              <a:spcBef>
                <a:spcPts val="300"/>
              </a:spcBef>
            </a:pPr>
            <a:r>
              <a:rPr lang="en-US" sz="600" i="1" dirty="0">
                <a:latin typeface="Noto Sans" panose="020B0502040504020204" pitchFamily="34" charset="0"/>
                <a:cs typeface="Arial" charset="0"/>
              </a:rPr>
              <a:t>• IBS reactivation : </a:t>
            </a:r>
          </a:p>
          <a:p>
            <a:r>
              <a:rPr lang="en-US" sz="600" i="1" dirty="0">
                <a:latin typeface="Noto Sans" panose="020B0502040504020204" pitchFamily="34" charset="0"/>
                <a:cs typeface="Arial" charset="0"/>
              </a:rPr>
              <a:t>      Batch – 1 : 10 locations planned - 10/10 sites on air - Closed</a:t>
            </a:r>
          </a:p>
          <a:p>
            <a:r>
              <a:rPr lang="en-US" sz="600" i="1" dirty="0">
                <a:latin typeface="Noto Sans" panose="020B0502040504020204" pitchFamily="34" charset="0"/>
                <a:cs typeface="Arial" charset="0"/>
              </a:rPr>
              <a:t>      Batch – 2 : 08 locations planned -</a:t>
            </a:r>
            <a:r>
              <a:rPr lang="en-US" sz="600" i="1" dirty="0">
                <a:solidFill>
                  <a:srgbClr val="FF0000"/>
                </a:solidFill>
                <a:latin typeface="Noto Sans" panose="020B0502040504020204" pitchFamily="34" charset="0"/>
                <a:cs typeface="Arial" charset="0"/>
              </a:rPr>
              <a:t> </a:t>
            </a:r>
            <a:r>
              <a:rPr lang="en-US" sz="600" i="1" dirty="0">
                <a:latin typeface="Noto Sans" panose="020B0502040504020204" pitchFamily="34" charset="0"/>
                <a:cs typeface="Arial" charset="0"/>
              </a:rPr>
              <a:t>3/8 site on air, 2/8 WIP, 1/8 TC on week19. 2/8 under negotiation by sourcing.</a:t>
            </a:r>
          </a:p>
          <a:p>
            <a:pPr>
              <a:spcBef>
                <a:spcPts val="300"/>
              </a:spcBef>
            </a:pPr>
            <a:r>
              <a:rPr lang="en-US" sz="600" i="1" dirty="0">
                <a:latin typeface="Noto Sans" panose="020B0502040504020204" pitchFamily="34" charset="0"/>
                <a:cs typeface="Arial" charset="0"/>
              </a:rPr>
              <a:t>• Nokia RAN software upgrade</a:t>
            </a:r>
          </a:p>
          <a:p>
            <a:r>
              <a:rPr lang="en-US" sz="600" i="1" dirty="0">
                <a:latin typeface="Noto Sans" panose="020B0502040504020204" pitchFamily="34" charset="0"/>
                <a:cs typeface="Arial" charset="0"/>
              </a:rPr>
              <a:t>      4G Megaplexer migration completed (3/3)</a:t>
            </a:r>
          </a:p>
          <a:p>
            <a:r>
              <a:rPr lang="en-US" sz="600" i="1" dirty="0">
                <a:latin typeface="Noto Sans" panose="020B0502040504020204" pitchFamily="34" charset="0"/>
                <a:cs typeface="Arial" charset="0"/>
              </a:rPr>
              <a:t>      RNC software upgrade (20C</a:t>
            </a:r>
            <a:r>
              <a:rPr lang="en-US" sz="600" i="1" dirty="0">
                <a:latin typeface="Noto Sans" panose="020B0502040504020204" pitchFamily="34" charset="0"/>
                <a:cs typeface="Arial" charset="0"/>
                <a:sym typeface="Wingdings" panose="05000000000000000000" pitchFamily="2" charset="2"/>
              </a:rPr>
              <a:t>22R3) :  </a:t>
            </a:r>
            <a:r>
              <a:rPr lang="en-US" sz="600" i="1" dirty="0">
                <a:latin typeface="Noto Sans" panose="020B0502040504020204" pitchFamily="34" charset="0"/>
                <a:cs typeface="Arial" charset="0"/>
              </a:rPr>
              <a:t>Total 3/5 completed. 2/5 planned. Target May 2024. </a:t>
            </a:r>
          </a:p>
          <a:p>
            <a:r>
              <a:rPr lang="en-US" sz="600" i="1" dirty="0">
                <a:latin typeface="Noto Sans" panose="020B0502040504020204" pitchFamily="34" charset="0"/>
                <a:cs typeface="Arial" charset="0"/>
              </a:rPr>
              <a:t>      SBTS software upgrade (21B</a:t>
            </a:r>
            <a:r>
              <a:rPr lang="en-US" sz="600" i="1" dirty="0">
                <a:latin typeface="Noto Sans" panose="020B0502040504020204" pitchFamily="34" charset="0"/>
                <a:cs typeface="Arial" charset="0"/>
                <a:sym typeface="Wingdings" panose="05000000000000000000" pitchFamily="2" charset="2"/>
              </a:rPr>
              <a:t></a:t>
            </a:r>
            <a:r>
              <a:rPr lang="en-US" sz="600" i="1" dirty="0">
                <a:latin typeface="Noto Sans" panose="020B0502040504020204" pitchFamily="34" charset="0"/>
                <a:cs typeface="Arial" charset="0"/>
              </a:rPr>
              <a:t>22R3) : Planned after RNC software upgrade. Target May 2024</a:t>
            </a:r>
          </a:p>
          <a:p>
            <a:pPr>
              <a:spcBef>
                <a:spcPts val="300"/>
              </a:spcBef>
            </a:pPr>
            <a:r>
              <a:rPr lang="en-US" sz="600" i="1" dirty="0">
                <a:latin typeface="Noto Sans" panose="020B0502040504020204" pitchFamily="34" charset="0"/>
                <a:cs typeface="Arial" charset="0"/>
              </a:rPr>
              <a:t>• POC power comparison (ZTE vs Nokia) </a:t>
            </a:r>
          </a:p>
          <a:p>
            <a:r>
              <a:rPr lang="en-US" sz="700" i="1" dirty="0">
                <a:latin typeface="Noto Sans" panose="020B0502040504020204" pitchFamily="34" charset="0"/>
                <a:cs typeface="Arial" charset="0"/>
              </a:rPr>
              <a:t>    </a:t>
            </a:r>
            <a:r>
              <a:rPr lang="en-US" sz="600" i="1" dirty="0">
                <a:latin typeface="Noto Sans" panose="020B0502040504020204" pitchFamily="34" charset="0"/>
                <a:cs typeface="Arial" charset="0"/>
              </a:rPr>
              <a:t>Type 3B (like to like) : 1/2 sites rollback completed to bare minimum Nokia configuration. Power consumption increased by ~28% in Nokia as compared to ZTE - Closed</a:t>
            </a:r>
          </a:p>
          <a:p>
            <a:r>
              <a:rPr lang="en-US" sz="600" i="1" dirty="0">
                <a:latin typeface="Noto Sans" panose="020B0502040504020204" pitchFamily="34" charset="0"/>
                <a:cs typeface="Arial" charset="0"/>
              </a:rPr>
              <a:t>     Type 1 (like to like) : 2/2  sites completed. Power consumption reduced by ~21% in ZTE as compared to Nokia - Closed</a:t>
            </a:r>
          </a:p>
          <a:p>
            <a:endParaRPr lang="en-US" sz="700" i="1" dirty="0">
              <a:latin typeface="Noto Sans" panose="020B0502040504020204" pitchFamily="34" charset="0"/>
              <a:cs typeface="Arial"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578617875"/>
              </p:ext>
            </p:extLst>
          </p:nvPr>
        </p:nvGraphicFramePr>
        <p:xfrm>
          <a:off x="15901" y="3285429"/>
          <a:ext cx="5701275" cy="3509681"/>
        </p:xfrm>
        <a:graphic>
          <a:graphicData uri="http://schemas.openxmlformats.org/drawingml/2006/table">
            <a:tbl>
              <a:tblPr/>
              <a:tblGrid>
                <a:gridCol w="398437">
                  <a:extLst>
                    <a:ext uri="{9D8B030D-6E8A-4147-A177-3AD203B41FA5}">
                      <a16:colId xmlns:a16="http://schemas.microsoft.com/office/drawing/2014/main" val="4237231560"/>
                    </a:ext>
                  </a:extLst>
                </a:gridCol>
                <a:gridCol w="485775">
                  <a:extLst>
                    <a:ext uri="{9D8B030D-6E8A-4147-A177-3AD203B41FA5}">
                      <a16:colId xmlns:a16="http://schemas.microsoft.com/office/drawing/2014/main" val="698204316"/>
                    </a:ext>
                  </a:extLst>
                </a:gridCol>
                <a:gridCol w="457200">
                  <a:extLst>
                    <a:ext uri="{9D8B030D-6E8A-4147-A177-3AD203B41FA5}">
                      <a16:colId xmlns:a16="http://schemas.microsoft.com/office/drawing/2014/main" val="3993219976"/>
                    </a:ext>
                  </a:extLst>
                </a:gridCol>
                <a:gridCol w="404812">
                  <a:extLst>
                    <a:ext uri="{9D8B030D-6E8A-4147-A177-3AD203B41FA5}">
                      <a16:colId xmlns:a16="http://schemas.microsoft.com/office/drawing/2014/main" val="2575309355"/>
                    </a:ext>
                  </a:extLst>
                </a:gridCol>
                <a:gridCol w="381000">
                  <a:extLst>
                    <a:ext uri="{9D8B030D-6E8A-4147-A177-3AD203B41FA5}">
                      <a16:colId xmlns:a16="http://schemas.microsoft.com/office/drawing/2014/main" val="3717266489"/>
                    </a:ext>
                  </a:extLst>
                </a:gridCol>
                <a:gridCol w="285750">
                  <a:extLst>
                    <a:ext uri="{9D8B030D-6E8A-4147-A177-3AD203B41FA5}">
                      <a16:colId xmlns:a16="http://schemas.microsoft.com/office/drawing/2014/main" val="1337376300"/>
                    </a:ext>
                  </a:extLst>
                </a:gridCol>
                <a:gridCol w="228600">
                  <a:extLst>
                    <a:ext uri="{9D8B030D-6E8A-4147-A177-3AD203B41FA5}">
                      <a16:colId xmlns:a16="http://schemas.microsoft.com/office/drawing/2014/main" val="2757073422"/>
                    </a:ext>
                  </a:extLst>
                </a:gridCol>
                <a:gridCol w="1562100">
                  <a:extLst>
                    <a:ext uri="{9D8B030D-6E8A-4147-A177-3AD203B41FA5}">
                      <a16:colId xmlns:a16="http://schemas.microsoft.com/office/drawing/2014/main" val="3222425744"/>
                    </a:ext>
                  </a:extLst>
                </a:gridCol>
                <a:gridCol w="1216025">
                  <a:extLst>
                    <a:ext uri="{9D8B030D-6E8A-4147-A177-3AD203B41FA5}">
                      <a16:colId xmlns:a16="http://schemas.microsoft.com/office/drawing/2014/main" val="98003140"/>
                    </a:ext>
                  </a:extLst>
                </a:gridCol>
                <a:gridCol w="281576">
                  <a:extLst>
                    <a:ext uri="{9D8B030D-6E8A-4147-A177-3AD203B41FA5}">
                      <a16:colId xmlns:a16="http://schemas.microsoft.com/office/drawing/2014/main" val="2552312816"/>
                    </a:ext>
                  </a:extLst>
                </a:gridCol>
              </a:tblGrid>
              <a:tr h="198263">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1" i="0" u="none" strike="noStrike" dirty="0">
                          <a:solidFill>
                            <a:srgbClr val="FFFFFF"/>
                          </a:solidFill>
                          <a:effectLst/>
                          <a:latin typeface="Calibri" panose="020F0502020204030204" pitchFamily="34" charset="0"/>
                        </a:rPr>
                        <a:t>TT ID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1" i="0" u="none" strike="noStrike" dirty="0">
                          <a:solidFill>
                            <a:srgbClr val="FFFFFF"/>
                          </a:solidFill>
                          <a:effectLst/>
                          <a:latin typeface="Calibri" panose="020F0502020204030204" pitchFamily="34" charset="0"/>
                        </a:rPr>
                        <a:t>Fault First Occur Time</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1" i="0" u="none" strike="noStrike" dirty="0">
                          <a:solidFill>
                            <a:srgbClr val="FFFFFF"/>
                          </a:solidFill>
                          <a:effectLst/>
                          <a:latin typeface="Calibri" panose="020F0502020204030204" pitchFamily="34" charset="0"/>
                        </a:rPr>
                        <a:t>Fault Recovery Time</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1" i="0" u="none" strike="noStrike" dirty="0">
                          <a:solidFill>
                            <a:srgbClr val="FFFFFF"/>
                          </a:solidFill>
                          <a:effectLst/>
                          <a:latin typeface="Calibri" panose="020F0502020204030204" pitchFamily="34" charset="0"/>
                        </a:rPr>
                        <a:t>Outage Minutes</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1" i="0" u="none" strike="noStrike" dirty="0">
                          <a:solidFill>
                            <a:srgbClr val="FFFFFF"/>
                          </a:solidFill>
                          <a:effectLst/>
                          <a:latin typeface="Calibri" panose="020F0502020204030204" pitchFamily="34" charset="0"/>
                        </a:rPr>
                        <a:t>Hub Site ID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1" i="0" u="none" strike="noStrike" dirty="0">
                          <a:solidFill>
                            <a:srgbClr val="FFFFFF"/>
                          </a:solidFill>
                          <a:effectLst/>
                          <a:latin typeface="Calibri" panose="020F0502020204030204" pitchFamily="34" charset="0"/>
                        </a:rPr>
                        <a:t>Down Site Count</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1" i="0" u="none" strike="noStrike" dirty="0">
                          <a:solidFill>
                            <a:srgbClr val="FFFFFF"/>
                          </a:solidFill>
                          <a:effectLst/>
                          <a:latin typeface="Calibri" panose="020F0502020204030204" pitchFamily="34" charset="0"/>
                        </a:rPr>
                        <a:t>Bucket</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1" i="0" u="none" strike="noStrike" dirty="0">
                          <a:solidFill>
                            <a:srgbClr val="FFFFFF"/>
                          </a:solidFill>
                          <a:effectLst/>
                          <a:latin typeface="Calibri" panose="020F0502020204030204" pitchFamily="34" charset="0"/>
                        </a:rPr>
                        <a:t>RCA</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1" i="0" u="none" strike="noStrike" dirty="0">
                          <a:solidFill>
                            <a:srgbClr val="FFFFFF"/>
                          </a:solidFill>
                          <a:effectLst/>
                          <a:latin typeface="Calibri" panose="020F0502020204030204" pitchFamily="34" charset="0"/>
                        </a:rPr>
                        <a:t>Mitigation Plan</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1" i="0" u="none" strike="noStrike" dirty="0">
                          <a:solidFill>
                            <a:srgbClr val="FFFFFF"/>
                          </a:solidFill>
                          <a:effectLst/>
                          <a:latin typeface="Calibri" panose="020F0502020204030204" pitchFamily="34" charset="0"/>
                        </a:rPr>
                        <a:t>TT Status</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222638616"/>
                  </a:ext>
                </a:extLst>
              </a:tr>
              <a:tr h="107233">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TT202404201824</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4/20/2024 13:12</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4/21/2024 9:10</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1198</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YAW4382</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518</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 </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Nation Wide Grid failed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National Grid.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Closed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9845802"/>
                  </a:ext>
                </a:extLst>
              </a:tr>
              <a:tr h="263630">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TT202404301439</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4/30/2024 9:04</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5/1/2024 9:06</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1442</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Multi Hub</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220</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Campana</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Site was down due to fiber issue.  Observing 10G DPLC_Campana link down between MDL-DC-IPBB-18S-PE-02 (0/12/1/10) &lt;&gt; KCW0092 (0/7/0/4) CID: MMR-10G227 and protection link down , Observing OML-Eager Link down between SAW0307(80km) To MAW2243(80km) at  2024-04-25 09:02:27 . After link restored(10G DPLC_Campana link restored  between MDL-DC-IPBB-18S-PE-02 (0/12/1/10) &lt;&gt; KCW0092 (0/7/0/4) CID: MMR-10G227 and protection link restored) , site got restored.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_As last couple months status, Fiber Supplier can't support our fiber demands for MKN protection due to ground situations.</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Closed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74526"/>
                  </a:ext>
                </a:extLst>
              </a:tr>
              <a:tr h="26363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_We have released WO to install protection link between SAW0307(80km) To MAW2243(80km), installation is pending because of power issue.</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2923683308"/>
                  </a:ext>
                </a:extLst>
              </a:tr>
              <a:tr h="263630">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TT202404011533</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4/1/2024 14:22</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4/2/2024 15:45</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1523</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KCW0092</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184</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Campana</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Site was down due to fiber issue. Observing 10G DPLC_Campana link down between MDL-DC-IPBB-18S-PE-02 (0/12/1/10) To KCW0092 (0/7/0/4) CID: MMR-10G227 and Protection link Optima sharing TML-MGT link down between SAW0087(80km) To SAW0498(80km) at 2024-03-31 16:55:12.Site got restored after 10G DPLC_Campana link Up between MDL-DC-IPBB-18S-PE-02 (0/12/1/10) To KCW0092 (0/7/0/4) CID: MMR-10G227 .Awaiting root cause from Global-Net Team. Sites restored SAW0087 and SAW0498 link restored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_As last couple months status, Fiber Supplier can't support our fiber demands for MKN protection due to ground situations.</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Closed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6740144"/>
                  </a:ext>
                </a:extLst>
              </a:tr>
              <a:tr h="26467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_We have released WO to install protection link between SAW0307(80km) To MAW2243(80km), installation is pending because of power issue.</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794680055"/>
                  </a:ext>
                </a:extLst>
              </a:tr>
              <a:tr h="198263">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TT202404062029</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4/6/2024 14:00</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4/7/2024 10:42</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1242</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SAW0273</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78</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MFOCN/MGT</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Site was down due to fiber issue. Sites are coming up after SAW0252-SAW0273 DWDM &amp; IP link got restored .Awaiting detail RCA from fiber team </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Already in ring</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Closed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2033886"/>
                  </a:ext>
                </a:extLst>
              </a:tr>
              <a:tr h="263630">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TT202404283585</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4/28/2024 19:11</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4/29/2024 8:07</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776</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SAW0065</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87</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MFOCN/FLM</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Site was down due to fiber issue. Site was down due to DWDM Link fail between SAW0065 and SAW0273 &amp; OVER_BRD_TMP at SAW0034 (Boards broken &amp; Need spare).After team  replaced it with a new DWDM card. Issue closed permanently.</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Already in ring</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Closed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0282080"/>
                  </a:ext>
                </a:extLst>
              </a:tr>
              <a:tr h="459730">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TT202404230086</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4/23/2024 0:16</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4/24/2024 7:57</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1901</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SHW1158</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33</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Eager</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SHW1094&lt;&gt;SHW1275 (20G),SHW1158&lt;&gt;SHW1978 (10G) P link down due to DWDM link fail between SHW1158 and SHW1094. Protection EAGER Fiber link down between SHW1275(80km) and SHW1195(80km) since 2024-04-20 11:55:27 due to SFNOCP faulty , Bend location 51.2 km from SH0168 (ATOM) (51.km from SHW1195) after fiber solving link still down and SFP faulty at SHW1275 and FSO team change new SFP</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Already implemented new fiber with MFOCN. Released WO to ZTE to swap fiber from Eager to MFOCN</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Closed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2298949"/>
                  </a:ext>
                </a:extLst>
              </a:tr>
              <a:tr h="263630">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TT202404091433</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4/9/2024 10:30</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4/9/2024 16:45</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376</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KCW0092</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141</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Campana</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Site was down due to fiber issue. Observing 10G DPLC_Campana link down between MDL-DC-IPBB-18S-PE-02 (0/12/1/10) To KCW0092 (0/7/0/4) CID: MMR-10G227.Sites got restored after 10G DPLC_Campana link restored between MDL-DC-IPBB-18S-PE-02 (0/12/1/10) To KCW0092 (0/7/0/4) CID: MMR-10G227 Awaiting detail RCA from Fiber team.</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_As last couple months status, Fiber Supplier can't support our fiber demands for MKN protection due to ground situations.</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Closed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8328880"/>
                  </a:ext>
                </a:extLst>
              </a:tr>
              <a:tr h="23568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_We have released WO to install protection link between SAW0307(80km) To MAW2243(80km), installation is pending because of power issue.</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2296964428"/>
                  </a:ext>
                </a:extLst>
              </a:tr>
              <a:tr h="198263">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TT202404220939</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4/22/2024 7:45</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4/23/2024 16:31</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1966</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MAW2116</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25</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FLM</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Observing OML-MGT fiber link down between MAW2113(80km) To MAW2119(80km), after link restored MAW2113-MAW2119 , 25 sites data services are restored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Ring already protected with MW</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Closed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633266"/>
                  </a:ext>
                </a:extLst>
              </a:tr>
              <a:tr h="67529">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TT202404171471</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4/17/2024 12:30</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4/17/2024 16:59</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270</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YAW4461</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163</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 </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Nation Wide Grid failed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National Grid.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Closed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2380201"/>
                  </a:ext>
                </a:extLst>
              </a:tr>
              <a:tr h="263630">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TT202404060973</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4/6/2024 8:33</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4/7/2024 12:37</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1684</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KCW0300</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26</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MGT</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Site was down due to fiber issue. Site got restored after KCW0300 - SAW0501 and SAW0501-SAW0372 fiber link restored. Awaiting detail RCA .</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Calibri" panose="020F0502020204030204" pitchFamily="34" charset="0"/>
                        </a:rPr>
                        <a:t>ring opened due to fiber prolong cut. Already issue PO to KNET for Mansi - Namhkam fiber implementation but can't continue due to ground situation.</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Calibri" panose="020F0502020204030204" pitchFamily="34" charset="0"/>
                        </a:rPr>
                        <a:t>Closed</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3803547"/>
                  </a:ext>
                </a:extLst>
              </a:tr>
              <a:tr h="198263">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Aptos"/>
                        </a:rPr>
                        <a:t>TT202404131780</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Aptos"/>
                        </a:rPr>
                        <a:t>4/13/2024  12:57:34 PM</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Aptos"/>
                        </a:rPr>
                        <a:t>still down</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Times New Roman" panose="02020603050405020304" pitchFamily="18" charset="0"/>
                        </a:rPr>
                        <a:t> </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Aptos"/>
                        </a:rPr>
                        <a:t>SAW0019</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Aptos"/>
                        </a:rPr>
                        <a:t>10</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Aptos"/>
                        </a:rPr>
                        <a:t>MFOCN</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Aptos"/>
                        </a:rPr>
                        <a:t>MFOCN fiber cut between SAW0019-SAW0297 and team still cannot access the fault area due to landmine and military blocked the access route.</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fontAlgn="ctr"/>
                      <a:r>
                        <a:rPr lang="en-US" sz="400" b="0" i="0" u="none" strike="noStrike" dirty="0">
                          <a:solidFill>
                            <a:srgbClr val="000000"/>
                          </a:solidFill>
                          <a:effectLst/>
                          <a:latin typeface="Aptos"/>
                        </a:rPr>
                        <a:t>ring was opened due to prolong fiber cut. </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fontAlgn="ctr"/>
                      <a:r>
                        <a:rPr lang="en-US" sz="400" b="0" i="0" u="none" strike="noStrike" dirty="0">
                          <a:solidFill>
                            <a:srgbClr val="000000"/>
                          </a:solidFill>
                          <a:effectLst/>
                          <a:latin typeface="Aptos"/>
                        </a:rPr>
                        <a:t>Open</a:t>
                      </a:r>
                    </a:p>
                  </a:txBody>
                  <a:tcPr marL="2016" marR="2016" marT="201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189086"/>
                  </a:ext>
                </a:extLst>
              </a:tr>
            </a:tbl>
          </a:graphicData>
        </a:graphic>
      </p:graphicFrame>
      <p:sp>
        <p:nvSpPr>
          <p:cNvPr id="22" name="Rectangle 21">
            <a:extLst>
              <a:ext uri="{FF2B5EF4-FFF2-40B4-BE49-F238E27FC236}">
                <a16:creationId xmlns:a16="http://schemas.microsoft.com/office/drawing/2014/main" id="{71908DDC-D8DA-4916-A37C-57388874B6C6}"/>
              </a:ext>
            </a:extLst>
          </p:cNvPr>
          <p:cNvSpPr/>
          <p:nvPr/>
        </p:nvSpPr>
        <p:spPr bwMode="auto">
          <a:xfrm>
            <a:off x="5765975" y="5398936"/>
            <a:ext cx="6397401" cy="733308"/>
          </a:xfrm>
          <a:prstGeom prst="rect">
            <a:avLst/>
          </a:prstGeom>
          <a:noFill/>
          <a:ln w="317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l" defTabSz="979488" rtl="0" eaLnBrk="1" fontAlgn="base" latinLnBrk="0" hangingPunct="1">
              <a:lnSpc>
                <a:spcPct val="110000"/>
              </a:lnSpc>
              <a:spcBef>
                <a:spcPts val="600"/>
              </a:spcBef>
              <a:spcAft>
                <a:spcPct val="0"/>
              </a:spcAft>
              <a:buClr>
                <a:srgbClr val="000000"/>
              </a:buClr>
              <a:buSzTx/>
              <a:buFont typeface="Wingdings" pitchFamily="2" charset="2"/>
              <a:buNone/>
              <a:tabLst/>
              <a:defRPr/>
            </a:pPr>
            <a:r>
              <a:rPr kumimoji="0" lang="en-US" sz="1000" b="1" i="0" u="none" strike="noStrike" kern="1200" cap="none" spc="0" normalizeH="0" baseline="0" noProof="0" dirty="0">
                <a:ln>
                  <a:noFill/>
                </a:ln>
                <a:solidFill>
                  <a:srgbClr val="000000"/>
                </a:solidFill>
                <a:effectLst/>
                <a:uLnTx/>
                <a:uFillTx/>
                <a:latin typeface="Noto Sans"/>
                <a:cs typeface="Arial" charset="0"/>
              </a:rPr>
              <a:t>CORE &amp; IT/Digitalization Projects:</a:t>
            </a:r>
          </a:p>
          <a:p>
            <a:pPr marL="171450" indent="-171450" fontAlgn="base">
              <a:buFont typeface="Arial" panose="020B0604020202020204" pitchFamily="34" charset="0"/>
              <a:buChar char="•"/>
            </a:pPr>
            <a:r>
              <a:rPr lang="en-US" sz="600" i="1" dirty="0">
                <a:latin typeface="Noto Sans" panose="020B0502040504020204" pitchFamily="34" charset="0"/>
                <a:cs typeface="Arial" charset="0"/>
              </a:rPr>
              <a:t>VoLTE Platform started FUT for selected users. Under profiling for go launch plan.</a:t>
            </a:r>
          </a:p>
          <a:p>
            <a:pPr marL="171450" indent="-171450" fontAlgn="base">
              <a:buFont typeface="Arial" panose="020B0604020202020204" pitchFamily="34" charset="0"/>
              <a:buChar char="•"/>
            </a:pPr>
            <a:r>
              <a:rPr lang="en-US" sz="600" i="1" dirty="0">
                <a:latin typeface="Noto Sans" panose="020B0502040504020204" pitchFamily="34" charset="0"/>
                <a:cs typeface="Arial" charset="0"/>
              </a:rPr>
              <a:t>vDC setup completed for new Enterprise market. Now doing POC for vDC solution with open-stacks solution.</a:t>
            </a:r>
          </a:p>
          <a:p>
            <a:pPr marL="171450" indent="-171450" fontAlgn="base">
              <a:buFont typeface="Arial" panose="020B0604020202020204" pitchFamily="34" charset="0"/>
              <a:buChar char="•"/>
            </a:pPr>
            <a:r>
              <a:rPr lang="en-US" sz="600" i="1" dirty="0">
                <a:latin typeface="Noto Sans" panose="020B0502040504020204" pitchFamily="34" charset="0"/>
                <a:cs typeface="Arial" charset="0"/>
              </a:rPr>
              <a:t>OML inhouse software developments delivered  60% of the total business Change requests and configuration change request via inhouse team in Jan. </a:t>
            </a:r>
          </a:p>
          <a:p>
            <a:pPr marL="171450" indent="-171450" fontAlgn="base">
              <a:buFont typeface="Arial" panose="020B0604020202020204" pitchFamily="34" charset="0"/>
              <a:buChar char="•"/>
            </a:pPr>
            <a:r>
              <a:rPr lang="en-US" sz="600" i="1" dirty="0">
                <a:latin typeface="Noto Sans" panose="020B0502040504020204" pitchFamily="34" charset="0"/>
                <a:cs typeface="Arial" charset="0"/>
              </a:rPr>
              <a:t>In-house Subscription loan project is completed and UAT completed. Awaiting business green-light.</a:t>
            </a:r>
          </a:p>
          <a:p>
            <a:pPr marL="171450" indent="-171450" fontAlgn="base">
              <a:buFont typeface="Arial" panose="020B0604020202020204" pitchFamily="34" charset="0"/>
              <a:buChar char="•"/>
            </a:pPr>
            <a:r>
              <a:rPr lang="en-US" sz="700" i="1" dirty="0">
                <a:latin typeface="Noto Sans" panose="020B0502040504020204" pitchFamily="34" charset="0"/>
                <a:cs typeface="Arial" charset="0"/>
              </a:rPr>
              <a:t>No critical/major incident.</a:t>
            </a:r>
          </a:p>
        </p:txBody>
      </p:sp>
    </p:spTree>
    <p:extLst>
      <p:ext uri="{BB962C8B-B14F-4D97-AF65-F5344CB8AC3E}">
        <p14:creationId xmlns:p14="http://schemas.microsoft.com/office/powerpoint/2010/main" val="25197857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a:extLst>
              <a:ext uri="{FF2B5EF4-FFF2-40B4-BE49-F238E27FC236}">
                <a16:creationId xmlns:a16="http://schemas.microsoft.com/office/drawing/2014/main" id="{A565DC8B-2241-5431-59A8-98D98D61686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96" name="think-cell Slide" r:id="rId5" imgW="425" imgH="424" progId="TCLayout.ActiveDocument.1">
                  <p:embed/>
                </p:oleObj>
              </mc:Choice>
              <mc:Fallback>
                <p:oleObj name="think-cell Slide" r:id="rId5" imgW="425" imgH="424" progId="TCLayout.ActiveDocument.1">
                  <p:embed/>
                  <p:pic>
                    <p:nvPicPr>
                      <p:cNvPr id="41" name="Object 40" hidden="1">
                        <a:extLst>
                          <a:ext uri="{FF2B5EF4-FFF2-40B4-BE49-F238E27FC236}">
                            <a16:creationId xmlns:a16="http://schemas.microsoft.com/office/drawing/2014/main" id="{A565DC8B-2241-5431-59A8-98D98D61686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ABC689AA-7015-8917-6D31-74AA6CE2B8F2}"/>
              </a:ext>
            </a:extLst>
          </p:cNvPr>
          <p:cNvSpPr>
            <a:spLocks noGrp="1"/>
          </p:cNvSpPr>
          <p:nvPr>
            <p:ph type="title"/>
          </p:nvPr>
        </p:nvSpPr>
        <p:spPr>
          <a:xfrm>
            <a:off x="209622" y="82851"/>
            <a:ext cx="10919792" cy="501349"/>
          </a:xfrm>
        </p:spPr>
        <p:txBody>
          <a:bodyPr vert="horz"/>
          <a:lstStyle/>
          <a:p>
            <a:r>
              <a:rPr lang="en-US" dirty="0">
                <a:latin typeface="Ooredoo Heavy" panose="00000A00000000000000" pitchFamily="2" charset="0"/>
              </a:rPr>
              <a:t>Lead Technology KPIs: </a:t>
            </a:r>
            <a:r>
              <a:rPr lang="en-US" b="0" dirty="0">
                <a:latin typeface="Ooredoo regular"/>
              </a:rPr>
              <a:t>Executive Summary (2/2)</a:t>
            </a:r>
          </a:p>
        </p:txBody>
      </p:sp>
      <p:sp>
        <p:nvSpPr>
          <p:cNvPr id="4" name="Date Placeholder 3">
            <a:extLst>
              <a:ext uri="{FF2B5EF4-FFF2-40B4-BE49-F238E27FC236}">
                <a16:creationId xmlns:a16="http://schemas.microsoft.com/office/drawing/2014/main" id="{7C39E541-4D0D-980B-F03E-B7DD3B94CE22}"/>
              </a:ext>
            </a:extLst>
          </p:cNvPr>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rPr>
              <a:t>21 December 2022</a:t>
            </a:r>
          </a:p>
        </p:txBody>
      </p:sp>
      <p:sp>
        <p:nvSpPr>
          <p:cNvPr id="6" name="Slide Number Placeholder 5">
            <a:extLst>
              <a:ext uri="{FF2B5EF4-FFF2-40B4-BE49-F238E27FC236}">
                <a16:creationId xmlns:a16="http://schemas.microsoft.com/office/drawing/2014/main" id="{0AECF50F-1190-ACCB-9BEC-D0E08321332A}"/>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Noto Sans" panose="020B0502040504020204"/>
                <a:ea typeface="Noto Sans" panose="020B0502040504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900" b="1" i="0" u="none" strike="noStrike" kern="1200" cap="none" spc="0" normalizeH="0" baseline="0" noProof="0" dirty="0">
              <a:ln>
                <a:noFill/>
              </a:ln>
              <a:solidFill>
                <a:srgbClr val="ED1C24"/>
              </a:solidFill>
              <a:effectLst/>
              <a:uLnTx/>
              <a:uFillTx/>
              <a:latin typeface="Noto Sans" panose="020B0502040504020204"/>
              <a:ea typeface="Noto Sans" panose="020B0502040504020204" pitchFamily="34" charset="0"/>
            </a:endParaRPr>
          </a:p>
        </p:txBody>
      </p:sp>
      <p:cxnSp>
        <p:nvCxnSpPr>
          <p:cNvPr id="48" name="Straight Connector 47">
            <a:extLst>
              <a:ext uri="{FF2B5EF4-FFF2-40B4-BE49-F238E27FC236}">
                <a16:creationId xmlns:a16="http://schemas.microsoft.com/office/drawing/2014/main" id="{0BF852AD-93F2-2497-6F9D-80A52C7D3CF1}"/>
              </a:ext>
            </a:extLst>
          </p:cNvPr>
          <p:cNvCxnSpPr>
            <a:cxnSpLocks/>
          </p:cNvCxnSpPr>
          <p:nvPr/>
        </p:nvCxnSpPr>
        <p:spPr bwMode="auto">
          <a:xfrm flipV="1">
            <a:off x="4086727" y="621311"/>
            <a:ext cx="0" cy="5883737"/>
          </a:xfrm>
          <a:prstGeom prst="line">
            <a:avLst/>
          </a:prstGeom>
          <a:noFill/>
          <a:ln w="19050" cap="flat" cmpd="sng" algn="ctr">
            <a:solidFill>
              <a:srgbClr val="ED1C24"/>
            </a:solidFill>
            <a:prstDash val="sysDash"/>
            <a:round/>
            <a:headEnd type="none" w="med" len="med"/>
            <a:tailEnd type="none" w="med" len="med"/>
          </a:ln>
          <a:effectLst/>
        </p:spPr>
      </p:cxnSp>
      <p:cxnSp>
        <p:nvCxnSpPr>
          <p:cNvPr id="58" name="Straight Connector 57">
            <a:extLst>
              <a:ext uri="{FF2B5EF4-FFF2-40B4-BE49-F238E27FC236}">
                <a16:creationId xmlns:a16="http://schemas.microsoft.com/office/drawing/2014/main" id="{EE40E3B7-1353-E66D-C999-AF0AEED0A17F}"/>
              </a:ext>
            </a:extLst>
          </p:cNvPr>
          <p:cNvCxnSpPr>
            <a:cxnSpLocks/>
          </p:cNvCxnSpPr>
          <p:nvPr/>
        </p:nvCxnSpPr>
        <p:spPr bwMode="auto">
          <a:xfrm flipV="1">
            <a:off x="8101670" y="621311"/>
            <a:ext cx="0" cy="5918974"/>
          </a:xfrm>
          <a:prstGeom prst="line">
            <a:avLst/>
          </a:prstGeom>
          <a:noFill/>
          <a:ln w="19050" cap="flat" cmpd="sng" algn="ctr">
            <a:solidFill>
              <a:srgbClr val="ED1C24"/>
            </a:solidFill>
            <a:prstDash val="sysDash"/>
            <a:round/>
            <a:headEnd type="none" w="med" len="med"/>
            <a:tailEnd type="none" w="med" len="med"/>
          </a:ln>
          <a:effectLst/>
        </p:spPr>
      </p:cxnSp>
      <p:sp>
        <p:nvSpPr>
          <p:cNvPr id="59" name="TextBox 58">
            <a:extLst>
              <a:ext uri="{FF2B5EF4-FFF2-40B4-BE49-F238E27FC236}">
                <a16:creationId xmlns:a16="http://schemas.microsoft.com/office/drawing/2014/main" id="{EDBEEE80-CD59-6710-B77F-11ECE31D6DB8}"/>
              </a:ext>
            </a:extLst>
          </p:cNvPr>
          <p:cNvSpPr txBox="1"/>
          <p:nvPr/>
        </p:nvSpPr>
        <p:spPr>
          <a:xfrm>
            <a:off x="4894760" y="522633"/>
            <a:ext cx="1871985" cy="307777"/>
          </a:xfrm>
          <a:prstGeom prst="rect">
            <a:avLst/>
          </a:prstGeom>
          <a:noFill/>
        </p:spPr>
        <p:txBody>
          <a:bodyPr wrap="square">
            <a:spAutoFit/>
          </a:bodyPr>
          <a:lstStyle/>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Noto Sans"/>
                <a:ea typeface="+mn-ea"/>
                <a:cs typeface="Arial" charset="0"/>
              </a:rPr>
              <a:t>Voice Performance</a:t>
            </a:r>
          </a:p>
        </p:txBody>
      </p:sp>
      <p:sp>
        <p:nvSpPr>
          <p:cNvPr id="60" name="TextBox 59">
            <a:extLst>
              <a:ext uri="{FF2B5EF4-FFF2-40B4-BE49-F238E27FC236}">
                <a16:creationId xmlns:a16="http://schemas.microsoft.com/office/drawing/2014/main" id="{63E34703-DD5C-2B8F-803E-37D1BE0945EF}"/>
              </a:ext>
            </a:extLst>
          </p:cNvPr>
          <p:cNvSpPr txBox="1"/>
          <p:nvPr/>
        </p:nvSpPr>
        <p:spPr>
          <a:xfrm>
            <a:off x="8875424" y="522666"/>
            <a:ext cx="2008597" cy="307777"/>
          </a:xfrm>
          <a:prstGeom prst="rect">
            <a:avLst/>
          </a:prstGeom>
          <a:noFill/>
        </p:spPr>
        <p:txBody>
          <a:bodyPr wrap="square">
            <a:spAutoFit/>
          </a:bodyPr>
          <a:lstStyle/>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Noto Sans"/>
                <a:ea typeface="+mn-ea"/>
                <a:cs typeface="Arial" charset="0"/>
              </a:rPr>
              <a:t>Data Performance</a:t>
            </a:r>
          </a:p>
        </p:txBody>
      </p:sp>
      <p:pic>
        <p:nvPicPr>
          <p:cNvPr id="63" name="Picture 62">
            <a:extLst>
              <a:ext uri="{FF2B5EF4-FFF2-40B4-BE49-F238E27FC236}">
                <a16:creationId xmlns:a16="http://schemas.microsoft.com/office/drawing/2014/main" id="{DCFB1022-CAD6-0D86-88F6-75F15AA5E697}"/>
              </a:ext>
            </a:extLst>
          </p:cNvPr>
          <p:cNvPicPr>
            <a:picLocks noChangeAspect="1"/>
          </p:cNvPicPr>
          <p:nvPr/>
        </p:nvPicPr>
        <p:blipFill>
          <a:blip r:embed="rId7">
            <a:duotone>
              <a:schemeClr val="accent6">
                <a:shade val="45000"/>
                <a:satMod val="135000"/>
              </a:schemeClr>
              <a:prstClr val="white"/>
            </a:duotone>
          </a:blip>
          <a:stretch>
            <a:fillRect/>
          </a:stretch>
        </p:blipFill>
        <p:spPr>
          <a:xfrm>
            <a:off x="4196046" y="595852"/>
            <a:ext cx="656726" cy="656726"/>
          </a:xfrm>
          <a:prstGeom prst="rect">
            <a:avLst/>
          </a:prstGeom>
        </p:spPr>
      </p:pic>
      <p:pic>
        <p:nvPicPr>
          <p:cNvPr id="65" name="Picture 64">
            <a:extLst>
              <a:ext uri="{FF2B5EF4-FFF2-40B4-BE49-F238E27FC236}">
                <a16:creationId xmlns:a16="http://schemas.microsoft.com/office/drawing/2014/main" id="{A4475EAC-3EB8-236E-08D7-C6B43FE5737D}"/>
              </a:ext>
            </a:extLst>
          </p:cNvPr>
          <p:cNvPicPr>
            <a:picLocks noChangeAspect="1"/>
          </p:cNvPicPr>
          <p:nvPr/>
        </p:nvPicPr>
        <p:blipFill>
          <a:blip r:embed="rId8">
            <a:duotone>
              <a:schemeClr val="accent6">
                <a:shade val="45000"/>
                <a:satMod val="135000"/>
              </a:schemeClr>
              <a:prstClr val="white"/>
            </a:duotone>
          </a:blip>
          <a:stretch>
            <a:fillRect/>
          </a:stretch>
        </p:blipFill>
        <p:spPr>
          <a:xfrm>
            <a:off x="8187354" y="594940"/>
            <a:ext cx="658368" cy="645458"/>
          </a:xfrm>
          <a:prstGeom prst="rect">
            <a:avLst/>
          </a:prstGeom>
        </p:spPr>
      </p:pic>
      <p:sp>
        <p:nvSpPr>
          <p:cNvPr id="85" name="TextBox 84">
            <a:extLst>
              <a:ext uri="{FF2B5EF4-FFF2-40B4-BE49-F238E27FC236}">
                <a16:creationId xmlns:a16="http://schemas.microsoft.com/office/drawing/2014/main" id="{F3AA5B84-51EA-38D2-A352-3B2278B57BAA}"/>
              </a:ext>
            </a:extLst>
          </p:cNvPr>
          <p:cNvSpPr txBox="1"/>
          <p:nvPr/>
        </p:nvSpPr>
        <p:spPr>
          <a:xfrm>
            <a:off x="4886571" y="740915"/>
            <a:ext cx="3072029" cy="553998"/>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
                <a:srgbClr val="ED1C24"/>
              </a:buClr>
              <a:buSzPct val="140000"/>
              <a:buFontTx/>
              <a:buNone/>
              <a:tabLst/>
              <a:defRPr/>
            </a:pPr>
            <a:r>
              <a:rPr kumimoji="0" lang="en-US" sz="10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rPr>
              <a:t>Describe degradations/changes in voice performance (Accessibility, Congestion, Drop, audio quality)</a:t>
            </a:r>
          </a:p>
        </p:txBody>
      </p:sp>
      <p:sp>
        <p:nvSpPr>
          <p:cNvPr id="86" name="TextBox 85">
            <a:extLst>
              <a:ext uri="{FF2B5EF4-FFF2-40B4-BE49-F238E27FC236}">
                <a16:creationId xmlns:a16="http://schemas.microsoft.com/office/drawing/2014/main" id="{2147D053-235A-03D5-85ED-2BEDB2E505A9}"/>
              </a:ext>
            </a:extLst>
          </p:cNvPr>
          <p:cNvSpPr txBox="1"/>
          <p:nvPr/>
        </p:nvSpPr>
        <p:spPr>
          <a:xfrm>
            <a:off x="8875425" y="711915"/>
            <a:ext cx="3072029" cy="553998"/>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
                <a:srgbClr val="ED1C24"/>
              </a:buClr>
              <a:buSzPct val="140000"/>
              <a:buFontTx/>
              <a:buNone/>
              <a:tabLst/>
              <a:defRPr/>
            </a:pPr>
            <a:r>
              <a:rPr kumimoji="0" lang="en-US" sz="10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rPr>
              <a:t>Describe degradations/changes in Data performance (Accessibility, Congestion, Drop, Tutela ECQ/CCQ)</a:t>
            </a:r>
          </a:p>
        </p:txBody>
      </p:sp>
      <p:sp>
        <p:nvSpPr>
          <p:cNvPr id="5" name="TextBox 4">
            <a:extLst>
              <a:ext uri="{FF2B5EF4-FFF2-40B4-BE49-F238E27FC236}">
                <a16:creationId xmlns:a16="http://schemas.microsoft.com/office/drawing/2014/main" id="{D666971E-E923-0A2F-7495-5C81A4A58CC0}"/>
              </a:ext>
            </a:extLst>
          </p:cNvPr>
          <p:cNvSpPr txBox="1"/>
          <p:nvPr/>
        </p:nvSpPr>
        <p:spPr>
          <a:xfrm>
            <a:off x="781360" y="784431"/>
            <a:ext cx="3205219" cy="553998"/>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
                <a:srgbClr val="ED1C24"/>
              </a:buClr>
              <a:buSzPct val="140000"/>
              <a:buFontTx/>
              <a:buNone/>
              <a:tabLst/>
              <a:defRPr/>
            </a:pPr>
            <a:r>
              <a:rPr kumimoji="0" lang="en-US" sz="10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rPr>
              <a:t>Explain changes in Voice traffic and Data volume trends (% growth/decrement and reasons), tendencies per technology and seasonality effects</a:t>
            </a:r>
          </a:p>
        </p:txBody>
      </p:sp>
      <p:pic>
        <p:nvPicPr>
          <p:cNvPr id="7" name="Picture 6">
            <a:extLst>
              <a:ext uri="{FF2B5EF4-FFF2-40B4-BE49-F238E27FC236}">
                <a16:creationId xmlns:a16="http://schemas.microsoft.com/office/drawing/2014/main" id="{5A39A76D-6F7E-9C02-3640-955680E57715}"/>
              </a:ext>
            </a:extLst>
          </p:cNvPr>
          <p:cNvPicPr>
            <a:picLocks noChangeAspect="1"/>
          </p:cNvPicPr>
          <p:nvPr/>
        </p:nvPicPr>
        <p:blipFill>
          <a:blip r:embed="rId9">
            <a:duotone>
              <a:schemeClr val="accent6">
                <a:shade val="45000"/>
                <a:satMod val="135000"/>
              </a:schemeClr>
              <a:prstClr val="white"/>
            </a:duotone>
          </a:blip>
          <a:stretch>
            <a:fillRect/>
          </a:stretch>
        </p:blipFill>
        <p:spPr>
          <a:xfrm>
            <a:off x="122992" y="635576"/>
            <a:ext cx="658368" cy="658368"/>
          </a:xfrm>
          <a:prstGeom prst="rect">
            <a:avLst/>
          </a:prstGeom>
          <a:ln>
            <a:solidFill>
              <a:schemeClr val="accent1"/>
            </a:solidFill>
          </a:ln>
        </p:spPr>
      </p:pic>
      <p:sp>
        <p:nvSpPr>
          <p:cNvPr id="8" name="TextBox 7">
            <a:extLst>
              <a:ext uri="{FF2B5EF4-FFF2-40B4-BE49-F238E27FC236}">
                <a16:creationId xmlns:a16="http://schemas.microsoft.com/office/drawing/2014/main" id="{3C0B3C0C-D994-9637-81FA-28F30C86C4FD}"/>
              </a:ext>
            </a:extLst>
          </p:cNvPr>
          <p:cNvSpPr txBox="1"/>
          <p:nvPr/>
        </p:nvSpPr>
        <p:spPr>
          <a:xfrm>
            <a:off x="763357" y="558010"/>
            <a:ext cx="1518714" cy="307809"/>
          </a:xfrm>
          <a:prstGeom prst="rect">
            <a:avLst/>
          </a:prstGeom>
          <a:noFill/>
        </p:spPr>
        <p:txBody>
          <a:bodyPr wrap="square">
            <a:spAutoFit/>
          </a:bodyPr>
          <a:lstStyle/>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Noto Sans"/>
                <a:ea typeface="+mn-ea"/>
                <a:cs typeface="Arial" charset="0"/>
              </a:rPr>
              <a:t>Traffic trends:</a:t>
            </a:r>
          </a:p>
        </p:txBody>
      </p:sp>
      <p:sp>
        <p:nvSpPr>
          <p:cNvPr id="19" name="TextBox 18">
            <a:extLst>
              <a:ext uri="{FF2B5EF4-FFF2-40B4-BE49-F238E27FC236}">
                <a16:creationId xmlns:a16="http://schemas.microsoft.com/office/drawing/2014/main" id="{891D6F5C-FD77-8599-9AFF-7FB3E6C90345}"/>
              </a:ext>
            </a:extLst>
          </p:cNvPr>
          <p:cNvSpPr txBox="1"/>
          <p:nvPr/>
        </p:nvSpPr>
        <p:spPr>
          <a:xfrm>
            <a:off x="2040467" y="6466948"/>
            <a:ext cx="7224239" cy="309062"/>
          </a:xfrm>
          <a:prstGeom prst="rect">
            <a:avLst/>
          </a:prstGeom>
          <a:noFill/>
        </p:spPr>
        <p:txBody>
          <a:bodyPr wrap="square" rtlCol="0">
            <a:noAutofit/>
          </a:bodyPr>
          <a:lstStyle/>
          <a:p>
            <a:pPr marL="0" marR="0" lvl="0" indent="0" algn="ctr" defTabSz="914400" rtl="0" eaLnBrk="1" fontAlgn="base" latinLnBrk="0" hangingPunct="1">
              <a:lnSpc>
                <a:spcPct val="100000"/>
              </a:lnSpc>
              <a:spcBef>
                <a:spcPts val="0"/>
              </a:spcBef>
              <a:spcAft>
                <a:spcPts val="0"/>
              </a:spcAft>
              <a:buClr>
                <a:srgbClr val="ED1C24"/>
              </a:buClr>
              <a:buSzPct val="140000"/>
              <a:buFontTx/>
              <a:buNone/>
              <a:tabLst/>
              <a:defRPr/>
            </a:pPr>
            <a:r>
              <a:rPr kumimoji="0" lang="en-US" sz="1000" b="1" i="0" u="none" strike="noStrike" kern="1200" cap="none" spc="0" normalizeH="0" baseline="0" noProof="0" dirty="0">
                <a:ln>
                  <a:noFill/>
                </a:ln>
                <a:solidFill>
                  <a:srgbClr val="ED1C24"/>
                </a:solidFill>
                <a:effectLst/>
                <a:uLnTx/>
                <a:uFillTx/>
                <a:latin typeface="Noto Sans" panose="020B0502040504020204" pitchFamily="34" charset="0"/>
                <a:ea typeface="+mn-ea"/>
                <a:cs typeface="Arial" charset="0"/>
              </a:rPr>
              <a:t>Access Monthly Technology KPIs using the link below:</a:t>
            </a:r>
            <a:endParaRPr kumimoji="0" lang="en-US" sz="1000" b="0" i="0"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endParaRPr>
          </a:p>
          <a:p>
            <a:pPr marL="0" marR="0" lvl="0" indent="0" algn="ctr" defTabSz="914400" rtl="0" eaLnBrk="1" fontAlgn="base" latinLnBrk="0" hangingPunct="1">
              <a:lnSpc>
                <a:spcPct val="100000"/>
              </a:lnSpc>
              <a:spcBef>
                <a:spcPts val="0"/>
              </a:spcBef>
              <a:spcAft>
                <a:spcPts val="0"/>
              </a:spcAft>
              <a:buClr>
                <a:srgbClr val="ED1C24"/>
              </a:buClr>
              <a:buSzPct val="140000"/>
              <a:buFontTx/>
              <a:buNone/>
              <a:tabLst/>
              <a:defRPr/>
            </a:pPr>
            <a:r>
              <a:rPr kumimoji="0" lang="en-US" sz="1000" b="0" i="0"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rPr>
              <a:t>https://app.powerbi.com/links/4AI7J6Q0Fn?ctid=35ce61ea-2a69-4c72-837c-f38de143a7a3&amp;pbi_source=linkShare</a:t>
            </a:r>
            <a:endParaRPr kumimoji="0" lang="en-US" sz="1100" b="0" i="0"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endParaRPr>
          </a:p>
        </p:txBody>
      </p:sp>
      <p:sp>
        <p:nvSpPr>
          <p:cNvPr id="28" name="Rectangle 27">
            <a:extLst>
              <a:ext uri="{FF2B5EF4-FFF2-40B4-BE49-F238E27FC236}">
                <a16:creationId xmlns:a16="http://schemas.microsoft.com/office/drawing/2014/main" id="{DBC643B2-F7CB-4186-B6DB-91BF7A4AAD80}"/>
              </a:ext>
            </a:extLst>
          </p:cNvPr>
          <p:cNvSpPr/>
          <p:nvPr/>
        </p:nvSpPr>
        <p:spPr bwMode="auto">
          <a:xfrm>
            <a:off x="115059" y="1394059"/>
            <a:ext cx="3871520" cy="853841"/>
          </a:xfrm>
          <a:prstGeom prst="rect">
            <a:avLst/>
          </a:prstGeom>
          <a:noFill/>
          <a:ln w="317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l" defTabSz="979488" rtl="0" eaLnBrk="1" fontAlgn="base" latinLnBrk="0" hangingPunct="1">
              <a:lnSpc>
                <a:spcPct val="110000"/>
              </a:lnSpc>
              <a:spcBef>
                <a:spcPts val="600"/>
              </a:spcBef>
              <a:spcAft>
                <a:spcPct val="0"/>
              </a:spcAft>
              <a:buClr>
                <a:srgbClr val="000000"/>
              </a:buClr>
              <a:buSzTx/>
              <a:buFont typeface="Wingdings" pitchFamily="2" charset="2"/>
              <a:buNone/>
              <a:tabLst/>
              <a:defRPr/>
            </a:pPr>
            <a:r>
              <a:rPr kumimoji="0" lang="en-US" sz="1000" b="1" i="0" u="none" strike="noStrike" kern="1200" cap="none" spc="0" normalizeH="0" baseline="0" noProof="0" dirty="0">
                <a:ln>
                  <a:noFill/>
                </a:ln>
                <a:solidFill>
                  <a:srgbClr val="000000"/>
                </a:solidFill>
                <a:effectLst/>
                <a:uLnTx/>
                <a:uFillTx/>
                <a:latin typeface="Noto Sans"/>
                <a:ea typeface="+mn-ea"/>
                <a:cs typeface="Arial" charset="0"/>
              </a:rPr>
              <a:t>Voice:</a:t>
            </a: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IN" sz="8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rPr>
              <a:t>Voice traffic degraded to -2%. </a:t>
            </a:r>
          </a:p>
        </p:txBody>
      </p:sp>
      <p:sp>
        <p:nvSpPr>
          <p:cNvPr id="29" name="Rectangle 28">
            <a:extLst>
              <a:ext uri="{FF2B5EF4-FFF2-40B4-BE49-F238E27FC236}">
                <a16:creationId xmlns:a16="http://schemas.microsoft.com/office/drawing/2014/main" id="{57E86C3C-5150-47FD-82B4-A0856FD13E72}"/>
              </a:ext>
            </a:extLst>
          </p:cNvPr>
          <p:cNvSpPr/>
          <p:nvPr/>
        </p:nvSpPr>
        <p:spPr bwMode="auto">
          <a:xfrm>
            <a:off x="105889" y="2354780"/>
            <a:ext cx="3871520" cy="1108352"/>
          </a:xfrm>
          <a:prstGeom prst="rect">
            <a:avLst/>
          </a:prstGeom>
          <a:noFill/>
          <a:ln w="317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l" defTabSz="979488" rtl="0" eaLnBrk="1" fontAlgn="base" latinLnBrk="0" hangingPunct="1">
              <a:lnSpc>
                <a:spcPct val="110000"/>
              </a:lnSpc>
              <a:spcBef>
                <a:spcPts val="600"/>
              </a:spcBef>
              <a:spcAft>
                <a:spcPct val="0"/>
              </a:spcAft>
              <a:buClr>
                <a:srgbClr val="000000"/>
              </a:buClr>
              <a:buSzTx/>
              <a:buFont typeface="Wingdings" pitchFamily="2" charset="2"/>
              <a:buNone/>
              <a:tabLst/>
              <a:defRPr/>
            </a:pPr>
            <a:r>
              <a:rPr kumimoji="0" lang="en-US" sz="1000" b="1" i="0" u="none" strike="noStrike" kern="1200" cap="none" spc="0" normalizeH="0" baseline="0" noProof="0" dirty="0">
                <a:ln>
                  <a:noFill/>
                </a:ln>
                <a:solidFill>
                  <a:srgbClr val="000000"/>
                </a:solidFill>
                <a:effectLst/>
                <a:uLnTx/>
                <a:uFillTx/>
                <a:latin typeface="Noto Sans"/>
                <a:ea typeface="+mn-ea"/>
                <a:cs typeface="Arial" charset="0"/>
              </a:rPr>
              <a:t>Data:</a:t>
            </a: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IN" sz="8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rPr>
              <a:t>There is a 4.1% Incremented in data traffic compared to day on day of previous month, Observed 3G+4G Traffic played major hike compared to Mar month.</a:t>
            </a:r>
            <a:endParaRPr kumimoji="0" lang="en-US" sz="8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endParaRPr>
          </a:p>
        </p:txBody>
      </p:sp>
      <p:sp>
        <p:nvSpPr>
          <p:cNvPr id="30" name="Rectangle 29">
            <a:extLst>
              <a:ext uri="{FF2B5EF4-FFF2-40B4-BE49-F238E27FC236}">
                <a16:creationId xmlns:a16="http://schemas.microsoft.com/office/drawing/2014/main" id="{08698037-09CD-4093-9FF8-3201C7F22FB1}"/>
              </a:ext>
            </a:extLst>
          </p:cNvPr>
          <p:cNvSpPr/>
          <p:nvPr/>
        </p:nvSpPr>
        <p:spPr bwMode="auto">
          <a:xfrm>
            <a:off x="4178097" y="1395607"/>
            <a:ext cx="3852361" cy="2396283"/>
          </a:xfrm>
          <a:prstGeom prst="rect">
            <a:avLst/>
          </a:prstGeom>
          <a:noFill/>
          <a:ln w="317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l" defTabSz="979488" rtl="0" eaLnBrk="1" fontAlgn="base" latinLnBrk="0" hangingPunct="1">
              <a:lnSpc>
                <a:spcPct val="110000"/>
              </a:lnSpc>
              <a:spcBef>
                <a:spcPts val="600"/>
              </a:spcBef>
              <a:spcAft>
                <a:spcPct val="0"/>
              </a:spcAft>
              <a:buClr>
                <a:srgbClr val="000000"/>
              </a:buClr>
              <a:buSzTx/>
              <a:buFont typeface="Wingdings" pitchFamily="2" charset="2"/>
              <a:buNone/>
              <a:tabLst/>
              <a:defRPr/>
            </a:pPr>
            <a:r>
              <a:rPr kumimoji="0" lang="en-US" sz="9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2G:</a:t>
            </a: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IN" sz="800" b="0" i="1" u="none" strike="noStrike" kern="1200" cap="none" spc="0" normalizeH="0" baseline="0" noProof="0" dirty="0">
                <a:ln>
                  <a:noFill/>
                </a:ln>
                <a:solidFill>
                  <a:srgbClr val="000000"/>
                </a:solidFill>
                <a:effectLst/>
                <a:uLnTx/>
                <a:uFillTx/>
                <a:latin typeface="Noto Sans"/>
                <a:ea typeface="+mn-ea"/>
              </a:rPr>
              <a:t>2G CSSR is majorly impacted for BSC104 due to ongoing incidents in Rakhine area and 4 sites working on VSAT are having very high congestion in both RAN &amp; TX.</a:t>
            </a:r>
            <a:endParaRPr kumimoji="0" lang="en-US" sz="8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endParaRP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US" sz="8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rPr>
              <a:t>Also 2G CSSR is normally low due to data lock region top failure sites having high congestion due to capacity limitation and coverage issue due to high inter site distance &amp; Prolong site down issue cause non continues coverage.</a:t>
            </a: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US" sz="8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rPr>
              <a:t>Working on top cell analysis and action plan on daily basic to improve the CSSR % &amp; raise the other domain related issue on time with WO.</a:t>
            </a: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US" sz="8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rPr>
              <a:t>TCH Congestion cells increased mainly due to Nation wide grid failures started from Feb-24 and continuous outages increased in all the regions since 19-Mar.</a:t>
            </a: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US" sz="8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rPr>
              <a:t>Also there is traffic growth in most of the areas of Sagaing that lead to more congestion cells . Whereas overall NW availability is also impacted. </a:t>
            </a:r>
            <a:r>
              <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Actions are ongoing for data lock/high congestion regions for congestion mitigation.</a:t>
            </a: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TCH drop started increasing since Apr-23 with increase in 900 Band interference across NW and got worst in Jul-23 and continuously increasing.</a:t>
            </a:r>
          </a:p>
        </p:txBody>
      </p:sp>
      <p:sp>
        <p:nvSpPr>
          <p:cNvPr id="31" name="Rectangle 30">
            <a:extLst>
              <a:ext uri="{FF2B5EF4-FFF2-40B4-BE49-F238E27FC236}">
                <a16:creationId xmlns:a16="http://schemas.microsoft.com/office/drawing/2014/main" id="{3681FF19-F6ED-4520-BEF6-4BD53BCA863E}"/>
              </a:ext>
            </a:extLst>
          </p:cNvPr>
          <p:cNvSpPr/>
          <p:nvPr/>
        </p:nvSpPr>
        <p:spPr bwMode="auto">
          <a:xfrm>
            <a:off x="4163626" y="3834225"/>
            <a:ext cx="3852361" cy="1621329"/>
          </a:xfrm>
          <a:prstGeom prst="rect">
            <a:avLst/>
          </a:prstGeom>
          <a:noFill/>
          <a:ln w="317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l" defTabSz="979488" rtl="0" eaLnBrk="1" fontAlgn="base" latinLnBrk="0" hangingPunct="1">
              <a:lnSpc>
                <a:spcPct val="110000"/>
              </a:lnSpc>
              <a:spcBef>
                <a:spcPts val="600"/>
              </a:spcBef>
              <a:spcAft>
                <a:spcPct val="0"/>
              </a:spcAft>
              <a:buClr>
                <a:srgbClr val="000000"/>
              </a:buClr>
              <a:buSzTx/>
              <a:buFont typeface="Wingdings" pitchFamily="2" charset="2"/>
              <a:buNone/>
              <a:tabLst/>
              <a:defRPr/>
            </a:pPr>
            <a:r>
              <a:rPr kumimoji="0" lang="en-US" sz="9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3G:</a:t>
            </a: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US" sz="9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rPr>
              <a:t>3G CSSR is majorly impacted with high availability dip &amp; Magway data lock sites &amp; Rakhine area for having high congestion and fails as compared to last months. </a:t>
            </a: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US" sz="9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rPr>
              <a:t>Top failure sites having high congestion due to over occupied compare available capacity   and coverage issue due to high inter site distance &amp; Prolong site down issue cause non continues coverage.</a:t>
            </a: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CS RAB Congestion </a:t>
            </a:r>
            <a:r>
              <a:rPr kumimoji="0" lang="en-US" sz="900" b="0" i="1" u="none" strike="noStrike" kern="1200" cap="none" spc="0" normalizeH="0" baseline="0" noProof="0" dirty="0">
                <a:ln>
                  <a:noFill/>
                </a:ln>
                <a:solidFill>
                  <a:srgbClr val="000000"/>
                </a:solidFill>
                <a:effectLst/>
                <a:uLnTx/>
                <a:uFillTx/>
                <a:latin typeface="Noto Sans" panose="020B0502040504020204" pitchFamily="34" charset="0"/>
                <a:ea typeface="+mn-ea"/>
                <a:cs typeface="Arial" charset="0"/>
              </a:rPr>
              <a:t>cells increased mainly due to Nation wide grid failure increased since last month.</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6EC7BF5D-A636-4556-AD9C-D0014004A3E2}"/>
              </a:ext>
            </a:extLst>
          </p:cNvPr>
          <p:cNvSpPr/>
          <p:nvPr/>
        </p:nvSpPr>
        <p:spPr bwMode="auto">
          <a:xfrm>
            <a:off x="4162178" y="5481203"/>
            <a:ext cx="3852615" cy="854164"/>
          </a:xfrm>
          <a:prstGeom prst="rect">
            <a:avLst/>
          </a:prstGeom>
          <a:noFill/>
          <a:ln w="317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l" defTabSz="979488" rtl="0" eaLnBrk="1" fontAlgn="base" latinLnBrk="0" hangingPunct="1">
              <a:lnSpc>
                <a:spcPct val="110000"/>
              </a:lnSpc>
              <a:spcBef>
                <a:spcPts val="600"/>
              </a:spcBef>
              <a:spcAft>
                <a:spcPct val="0"/>
              </a:spcAft>
              <a:buClr>
                <a:srgbClr val="000000"/>
              </a:buClr>
              <a:buSzTx/>
              <a:buFont typeface="Wingdings" pitchFamily="2" charset="2"/>
              <a:buNone/>
              <a:tabLst/>
              <a:defRPr/>
            </a:pPr>
            <a:r>
              <a:rPr kumimoji="0" lang="en-US" sz="1000" b="1" i="0" u="none" strike="noStrike" kern="1200" cap="none" spc="0" normalizeH="0" baseline="0" noProof="0" dirty="0">
                <a:ln>
                  <a:noFill/>
                </a:ln>
                <a:solidFill>
                  <a:srgbClr val="000000"/>
                </a:solidFill>
                <a:effectLst/>
                <a:uLnTx/>
                <a:uFillTx/>
                <a:latin typeface="Noto Sans"/>
                <a:ea typeface="+mn-ea"/>
                <a:cs typeface="Arial" charset="0"/>
              </a:rPr>
              <a:t>VOLTE:</a:t>
            </a:r>
          </a:p>
        </p:txBody>
      </p:sp>
      <p:sp>
        <p:nvSpPr>
          <p:cNvPr id="33" name="Rectangle 32">
            <a:extLst>
              <a:ext uri="{FF2B5EF4-FFF2-40B4-BE49-F238E27FC236}">
                <a16:creationId xmlns:a16="http://schemas.microsoft.com/office/drawing/2014/main" id="{6BD206A7-036A-4B6C-A1C8-507ECFC464BB}"/>
              </a:ext>
            </a:extLst>
          </p:cNvPr>
          <p:cNvSpPr/>
          <p:nvPr/>
        </p:nvSpPr>
        <p:spPr bwMode="auto">
          <a:xfrm>
            <a:off x="8166048" y="1393227"/>
            <a:ext cx="3852361" cy="1121373"/>
          </a:xfrm>
          <a:prstGeom prst="rect">
            <a:avLst/>
          </a:prstGeom>
          <a:noFill/>
          <a:ln w="317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l" defTabSz="979488" rtl="0" eaLnBrk="1" fontAlgn="base" latinLnBrk="0" hangingPunct="1">
              <a:lnSpc>
                <a:spcPct val="110000"/>
              </a:lnSpc>
              <a:spcBef>
                <a:spcPts val="600"/>
              </a:spcBef>
              <a:spcAft>
                <a:spcPct val="0"/>
              </a:spcAft>
              <a:buClr>
                <a:srgbClr val="000000"/>
              </a:buClr>
              <a:buSzTx/>
              <a:buFont typeface="Wingdings" pitchFamily="2" charset="2"/>
              <a:buNone/>
              <a:tabLst/>
              <a:defRPr/>
            </a:pPr>
            <a:r>
              <a:rPr kumimoji="0" lang="en-US" sz="9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4G (In case of OP this is still 3G):</a:t>
            </a: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Increase in 900 Band interference across NW and got worst in Jul-23 and continuously increasing. In Sep-23, high interference cell count further increased</a:t>
            </a: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Also data volume is increasing in NW across all regions.</a:t>
            </a:r>
          </a:p>
          <a:p>
            <a:pPr marL="171450" marR="0" lvl="0" indent="-171450" algn="l" defTabSz="979488" rtl="0" eaLnBrk="1" fontAlgn="base" latinLnBrk="0" hangingPunct="1">
              <a:lnSpc>
                <a:spcPct val="110000"/>
              </a:lnSpc>
              <a:spcBef>
                <a:spcPts val="0"/>
              </a:spcBef>
              <a:spcAft>
                <a:spcPct val="0"/>
              </a:spcAft>
              <a:buClr>
                <a:srgbClr val="FF0000"/>
              </a:buClr>
              <a:buSzTx/>
              <a:buFont typeface="Arial" panose="020B0604020202020204" pitchFamily="34" charset="0"/>
              <a:buChar char="•"/>
              <a:tabLst/>
              <a:defRPr/>
            </a:pPr>
            <a:r>
              <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During water festival time traffic also increased, now coming back to normal trend.</a:t>
            </a:r>
          </a:p>
        </p:txBody>
      </p:sp>
      <p:sp>
        <p:nvSpPr>
          <p:cNvPr id="34" name="Rectangle 33">
            <a:extLst>
              <a:ext uri="{FF2B5EF4-FFF2-40B4-BE49-F238E27FC236}">
                <a16:creationId xmlns:a16="http://schemas.microsoft.com/office/drawing/2014/main" id="{379B2282-34EA-448A-ABF3-729E2672C0B5}"/>
              </a:ext>
            </a:extLst>
          </p:cNvPr>
          <p:cNvSpPr/>
          <p:nvPr/>
        </p:nvSpPr>
        <p:spPr bwMode="auto">
          <a:xfrm>
            <a:off x="8166048" y="2604650"/>
            <a:ext cx="3852615" cy="2468867"/>
          </a:xfrm>
          <a:prstGeom prst="rect">
            <a:avLst/>
          </a:prstGeom>
          <a:noFill/>
          <a:ln w="317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l" defTabSz="979488" rtl="0" eaLnBrk="1" fontAlgn="base" latinLnBrk="0" hangingPunct="1">
              <a:lnSpc>
                <a:spcPct val="110000"/>
              </a:lnSpc>
              <a:spcBef>
                <a:spcPts val="600"/>
              </a:spcBef>
              <a:spcAft>
                <a:spcPct val="0"/>
              </a:spcAft>
              <a:buClr>
                <a:srgbClr val="000000"/>
              </a:buClr>
              <a:buSzTx/>
              <a:buFont typeface="Wingdings" pitchFamily="2" charset="2"/>
              <a:buNone/>
              <a:tabLst/>
              <a:defRPr/>
            </a:pPr>
            <a:r>
              <a:rPr kumimoji="0" lang="en-US" sz="1000" b="1" i="0" u="none" strike="noStrike" kern="1200" cap="none" spc="0" normalizeH="0" baseline="0" noProof="0" dirty="0">
                <a:ln>
                  <a:noFill/>
                </a:ln>
                <a:solidFill>
                  <a:srgbClr val="000000"/>
                </a:solidFill>
                <a:effectLst/>
                <a:uLnTx/>
                <a:uFillTx/>
                <a:latin typeface="Noto Sans"/>
                <a:ea typeface="+mn-ea"/>
                <a:cs typeface="Arial" charset="0"/>
              </a:rPr>
              <a:t>5G:</a:t>
            </a:r>
          </a:p>
        </p:txBody>
      </p:sp>
    </p:spTree>
    <p:extLst>
      <p:ext uri="{BB962C8B-B14F-4D97-AF65-F5344CB8AC3E}">
        <p14:creationId xmlns:p14="http://schemas.microsoft.com/office/powerpoint/2010/main" val="94499506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08.05_20170507_Ooredoo_template_4x3 ratio_v12">
  <a:themeElements>
    <a:clrScheme name="OOREDOO 2022 UPDATE">
      <a:dk1>
        <a:srgbClr val="FFFFFF"/>
      </a:dk1>
      <a:lt1>
        <a:srgbClr val="000000"/>
      </a:lt1>
      <a:dk2>
        <a:srgbClr val="E7E6E6"/>
      </a:dk2>
      <a:lt2>
        <a:srgbClr val="0047BB"/>
      </a:lt2>
      <a:accent1>
        <a:srgbClr val="ED1C24"/>
      </a:accent1>
      <a:accent2>
        <a:srgbClr val="FFD100"/>
      </a:accent2>
      <a:accent3>
        <a:srgbClr val="F04E98"/>
      </a:accent3>
      <a:accent4>
        <a:srgbClr val="3CDBC0"/>
      </a:accent4>
      <a:accent5>
        <a:srgbClr val="0047BB"/>
      </a:accent5>
      <a:accent6>
        <a:srgbClr val="FF585D"/>
      </a:accent6>
      <a:hlink>
        <a:srgbClr val="0563C1"/>
      </a:hlink>
      <a:folHlink>
        <a:srgbClr val="954F72"/>
      </a:folHlink>
    </a:clrScheme>
    <a:fontScheme name="Custom 43">
      <a:majorFont>
        <a:latin typeface="Rubik"/>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1600" b="0" i="0" u="none" strike="noStrike" cap="none" normalizeH="0" baseline="0" dirty="0" smtClean="0">
            <a:ln>
              <a:noFill/>
            </a:ln>
            <a:solidFill>
              <a:schemeClr val="bg1"/>
            </a:solidFill>
            <a:effectLst/>
            <a:latin typeface="+mn-lt"/>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20170521_Ooredoo_template_16x9 ratio_v16" id="{3C9F0165-EBC2-0F4F-891B-D0BC838951B1}" vid="{046064D4-FC3D-374A-92DE-6B0217C4FE2F}"/>
    </a:ext>
  </a:extLst>
</a:theme>
</file>

<file path=ppt/theme/theme2.xml><?xml version="1.0" encoding="utf-8"?>
<a:theme xmlns:a="http://schemas.openxmlformats.org/drawingml/2006/main" name="4_08.05_20170507_Ooredoo_template_4x3 ratio_v12">
  <a:themeElements>
    <a:clrScheme name="OOREDOO 2022 UPDATE">
      <a:dk1>
        <a:srgbClr val="FFFFFF"/>
      </a:dk1>
      <a:lt1>
        <a:srgbClr val="000000"/>
      </a:lt1>
      <a:dk2>
        <a:srgbClr val="E7E6E6"/>
      </a:dk2>
      <a:lt2>
        <a:srgbClr val="0047BB"/>
      </a:lt2>
      <a:accent1>
        <a:srgbClr val="ED1C24"/>
      </a:accent1>
      <a:accent2>
        <a:srgbClr val="FFD100"/>
      </a:accent2>
      <a:accent3>
        <a:srgbClr val="F04E98"/>
      </a:accent3>
      <a:accent4>
        <a:srgbClr val="3CDBC0"/>
      </a:accent4>
      <a:accent5>
        <a:srgbClr val="0047BB"/>
      </a:accent5>
      <a:accent6>
        <a:srgbClr val="FF585D"/>
      </a:accent6>
      <a:hlink>
        <a:srgbClr val="0563C1"/>
      </a:hlink>
      <a:folHlink>
        <a:srgbClr val="954F72"/>
      </a:folHlink>
    </a:clrScheme>
    <a:fontScheme name="Custom 43">
      <a:majorFont>
        <a:latin typeface="Rubik"/>
        <a:ea typeface=""/>
        <a:cs typeface="OoredooArabic-Heavy"/>
      </a:majorFont>
      <a:minorFont>
        <a:latin typeface="Noto Sans"/>
        <a:ea typeface=""/>
        <a:cs typeface="Noto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D1C24"/>
        </a:solidFill>
        <a:ln w="19050" cap="flat" cmpd="sng" algn="ctr">
          <a:noFill/>
          <a:prstDash val="solid"/>
          <a:round/>
          <a:headEnd type="none" w="med" len="med"/>
          <a:tailEnd type="none" w="med" len="med"/>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marL="0" marR="0" indent="0" algn="ctr" defTabSz="979488" rtl="0" eaLnBrk="1" fontAlgn="base" latinLnBrk="0" hangingPunct="1">
          <a:lnSpc>
            <a:spcPct val="110000"/>
          </a:lnSpc>
          <a:spcBef>
            <a:spcPts val="600"/>
          </a:spcBef>
          <a:spcAft>
            <a:spcPct val="0"/>
          </a:spcAft>
          <a:buClr>
            <a:schemeClr val="tx1"/>
          </a:buClr>
          <a:buSzTx/>
          <a:buFont typeface="Wingdings" pitchFamily="2" charset="2"/>
          <a:buNone/>
          <a:tabLst/>
          <a:defRPr kumimoji="0" sz="1600" b="0" i="0" u="none" strike="noStrike" cap="none" normalizeH="0" baseline="0" dirty="0" smtClean="0">
            <a:ln>
              <a:noFill/>
            </a:ln>
            <a:solidFill>
              <a:schemeClr val="bg1"/>
            </a:solidFill>
            <a:effectLst/>
            <a:latin typeface="+mn-lt"/>
          </a:defRPr>
        </a:defPPr>
      </a:lstStyle>
    </a:spDef>
    <a:lnDef>
      <a:spPr bwMode="auto">
        <a:noFill/>
        <a:ln w="19050" cap="flat" cmpd="sng" algn="ctr">
          <a:solidFill>
            <a:srgbClr val="ED1C24"/>
          </a:solidFill>
          <a:prstDash val="solid"/>
          <a:round/>
          <a:headEnd type="none" w="med" len="med"/>
          <a:tailEnd type="none" w="med" len="med"/>
        </a:ln>
        <a:effectLst/>
      </a:spPr>
      <a:bodyPr/>
      <a:lstStyle/>
    </a:lnDef>
    <a:txDef>
      <a:spPr>
        <a:noFill/>
      </a:spPr>
      <a:bodyPr wrap="square" rtlCol="0">
        <a:noAutofit/>
      </a:bodyPr>
      <a:lstStyle>
        <a:defPPr>
          <a:spcBef>
            <a:spcPts val="0"/>
          </a:spcBef>
          <a:spcAft>
            <a:spcPts val="0"/>
          </a:spcAft>
          <a:buClr>
            <a:srgbClr val="ED1C24"/>
          </a:buClr>
          <a:buSzPct val="140000"/>
          <a:defRPr sz="1200" smtClean="0">
            <a:solidFill>
              <a:srgbClr val="000000"/>
            </a:solidFill>
            <a:latin typeface="Noto Sans" panose="020B0502040504020204" pitchFamily="34" charset="0"/>
          </a:defRPr>
        </a:defPPr>
      </a:lstStyle>
    </a:tx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custClrLst>
    <a:custClr name="C1">
      <a:srgbClr val="F7EA48"/>
    </a:custClr>
    <a:custClr name="C2">
      <a:srgbClr val="FFBF3F"/>
    </a:custClr>
    <a:custClr name="C3">
      <a:srgbClr val="FA4616"/>
    </a:custClr>
    <a:custClr name="C4">
      <a:srgbClr val="ECB3CB"/>
    </a:custClr>
    <a:custClr name="C5">
      <a:srgbClr val="EB6FBD"/>
    </a:custClr>
    <a:custClr name="C6">
      <a:srgbClr val="D64C97"/>
    </a:custClr>
    <a:custClr name="C7">
      <a:srgbClr val="840B55"/>
    </a:custClr>
    <a:custClr name="C20">
      <a:srgbClr val="BCA2CD"/>
    </a:custClr>
    <a:custClr name="C18">
      <a:srgbClr val="AC4FBD"/>
    </a:custClr>
    <a:custClr name="C19">
      <a:srgbClr val="3C1053"/>
    </a:custClr>
    <a:custClr name="C8">
      <a:srgbClr val="8DC8E8"/>
    </a:custClr>
    <a:custClr name="C9">
      <a:srgbClr val="13AFEE"/>
    </a:custClr>
    <a:custClr name="C10">
      <a:srgbClr val="001E60"/>
    </a:custClr>
    <a:custClr name="C11">
      <a:srgbClr val="9BD7D3"/>
    </a:custClr>
    <a:custClr name="C15">
      <a:srgbClr val="B3D99E"/>
    </a:custClr>
    <a:custClr name="C14">
      <a:srgbClr val="78BE20"/>
    </a:custClr>
    <a:custClr name="C17">
      <a:srgbClr val="64A70B"/>
    </a:custClr>
    <a:custClr name="C12">
      <a:srgbClr val="00C7B1"/>
    </a:custClr>
    <a:custClr name="C16">
      <a:srgbClr val="046A38"/>
    </a:custClr>
    <a:custClr name="C13">
      <a:srgbClr val="004E42"/>
    </a:custClr>
    <a:custClr name="C23">
      <a:srgbClr val="A6BBC8"/>
    </a:custClr>
    <a:custClr name="C22">
      <a:srgbClr val="425563"/>
    </a:custClr>
    <a:custClr name="C25">
      <a:srgbClr val="CDB5A7"/>
    </a:custClr>
    <a:custClr name="C24">
      <a:srgbClr val="83786F"/>
    </a:custClr>
  </a:custClrLst>
  <a:extLst>
    <a:ext uri="{05A4C25C-085E-4340-85A3-A5531E510DB2}">
      <thm15:themeFamily xmlns:thm15="http://schemas.microsoft.com/office/thememl/2012/main" name="20170521_Ooredoo_template_16x9 ratio_v16" id="{3C9F0165-EBC2-0F4F-891B-D0BC838951B1}" vid="{046064D4-FC3D-374A-92DE-6B0217C4FE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acec0a7-f454-4612-9d38-9d6d92086cdb" xsi:nil="true"/>
    <MigrationWizIdVersion xmlns="facec0a7-f454-4612-9d38-9d6d92086cdb" xsi:nil="true"/>
    <MigrationWizIdPermissions xmlns="facec0a7-f454-4612-9d38-9d6d92086cdb" xsi:nil="true"/>
    <MigrationWizId xmlns="facec0a7-f454-4612-9d38-9d6d92086cd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11173846BA4844BE8A3D02A95029FC" ma:contentTypeVersion="17" ma:contentTypeDescription="Create a new document." ma:contentTypeScope="" ma:versionID="e1f1338f505e917f05cd2690bd815936">
  <xsd:schema xmlns:xsd="http://www.w3.org/2001/XMLSchema" xmlns:xs="http://www.w3.org/2001/XMLSchema" xmlns:p="http://schemas.microsoft.com/office/2006/metadata/properties" xmlns:ns3="facec0a7-f454-4612-9d38-9d6d92086cdb" xmlns:ns4="a017fa65-c77f-4549-9340-3d8c7f685b6c" targetNamespace="http://schemas.microsoft.com/office/2006/metadata/properties" ma:root="true" ma:fieldsID="1ce8dcdc9d2f562728f8700bd1a5457a" ns3:_="" ns4:_="">
    <xsd:import namespace="facec0a7-f454-4612-9d38-9d6d92086cdb"/>
    <xsd:import namespace="a017fa65-c77f-4549-9340-3d8c7f685b6c"/>
    <xsd:element name="properties">
      <xsd:complexType>
        <xsd:sequence>
          <xsd:element name="documentManagement">
            <xsd:complexType>
              <xsd:all>
                <xsd:element ref="ns3:MigrationWizId" minOccurs="0"/>
                <xsd:element ref="ns3:MigrationWizIdPermissions" minOccurs="0"/>
                <xsd:element ref="ns3:MigrationWizIdVersion" minOccurs="0"/>
                <xsd:element ref="ns3:_activity" minOccurs="0"/>
                <xsd:element ref="ns3:MediaServiceMetadata" minOccurs="0"/>
                <xsd:element ref="ns3:MediaServiceFastMetadata" minOccurs="0"/>
                <xsd:element ref="ns3:MediaServiceDateTaken" minOccurs="0"/>
                <xsd:element ref="ns3:MediaServiceObjectDetectorVersions" minOccurs="0"/>
                <xsd:element ref="ns3:MediaServiceAutoTags" minOccurs="0"/>
                <xsd:element ref="ns3:MediaServiceLocation" minOccurs="0"/>
                <xsd:element ref="ns3:MediaServiceGenerationTime" minOccurs="0"/>
                <xsd:element ref="ns3:MediaServiceEventHashCode" minOccurs="0"/>
                <xsd:element ref="ns3:MediaLengthInSeconds"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cec0a7-f454-4612-9d38-9d6d92086cdb"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_activity" ma:index="11" nillable="true" ma:displayName="_activity" ma:hidden="true" ma:internalName="_activity" ma:readOnly="false">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017fa65-c77f-4549-9340-3d8c7f685b6c" elementFormDefault="qualified">
    <xsd:import namespace="http://schemas.microsoft.com/office/2006/documentManagement/types"/>
    <xsd:import namespace="http://schemas.microsoft.com/office/infopath/2007/PartnerControls"/>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element name="SharingHintHash" ma:index="2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E51927-D629-40BA-9D1D-F51174B2A835}">
  <ds:schemaRefs>
    <ds:schemaRef ds:uri="http://purl.org/dc/terms/"/>
    <ds:schemaRef ds:uri="facec0a7-f454-4612-9d38-9d6d92086cdb"/>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a017fa65-c77f-4549-9340-3d8c7f685b6c"/>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D624DFC3-4D52-4182-AE5B-8DC33CD0DB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cec0a7-f454-4612-9d38-9d6d92086cdb"/>
    <ds:schemaRef ds:uri="a017fa65-c77f-4549-9340-3d8c7f685b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8EC7C8-246E-4DB5-A09B-1DE4ABF4E6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2291</TotalTime>
  <Words>2628</Words>
  <Application>Microsoft Office PowerPoint</Application>
  <PresentationFormat>Widescreen</PresentationFormat>
  <Paragraphs>227</Paragraphs>
  <Slides>2</Slides>
  <Notes>2</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2</vt:i4>
      </vt:variant>
    </vt:vector>
  </HeadingPairs>
  <TitlesOfParts>
    <vt:vector size="17" baseType="lpstr">
      <vt:lpstr>Aptos</vt:lpstr>
      <vt:lpstr>Arial</vt:lpstr>
      <vt:lpstr>Calibri</vt:lpstr>
      <vt:lpstr>Courier New</vt:lpstr>
      <vt:lpstr>Noto Sans</vt:lpstr>
      <vt:lpstr>Ooredoo Heavy</vt:lpstr>
      <vt:lpstr>Ooredoo regular</vt:lpstr>
      <vt:lpstr>Outfit ExtraBold</vt:lpstr>
      <vt:lpstr>Rubik</vt:lpstr>
      <vt:lpstr>Rubik SemiBold</vt:lpstr>
      <vt:lpstr>Times New Roman</vt:lpstr>
      <vt:lpstr>Wingdings</vt:lpstr>
      <vt:lpstr>3_08.05_20170507_Ooredoo_template_4x3 ratio_v12</vt:lpstr>
      <vt:lpstr>4_08.05_20170507_Ooredoo_template_4x3 ratio_v12</vt:lpstr>
      <vt:lpstr>think-cell Slide</vt:lpstr>
      <vt:lpstr>Lead Technology KPIs: Executive Summary (1/2)</vt:lpstr>
      <vt:lpstr>Lead Technology KPIs: Executive Summary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Aye Myat Thandar Oo</dc:creator>
  <cp:lastModifiedBy>Myat Aye Saw</cp:lastModifiedBy>
  <cp:revision>103</cp:revision>
  <dcterms:created xsi:type="dcterms:W3CDTF">2023-08-16T03:14:17Z</dcterms:created>
  <dcterms:modified xsi:type="dcterms:W3CDTF">2024-05-26T03:49:00Z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3bc052d-ad6f-40c8-af68-45ac57136901_Enabled">
    <vt:lpwstr>true</vt:lpwstr>
  </property>
  <property fmtid="{D5CDD505-2E9C-101B-9397-08002B2CF9AE}" pid="3" name="MSIP_Label_b3bc052d-ad6f-40c8-af68-45ac57136901_SetDate">
    <vt:lpwstr>2023-08-16T03:14:17Z</vt:lpwstr>
  </property>
  <property fmtid="{D5CDD505-2E9C-101B-9397-08002B2CF9AE}" pid="4" name="MSIP_Label_b3bc052d-ad6f-40c8-af68-45ac57136901_Method">
    <vt:lpwstr>Standard</vt:lpwstr>
  </property>
  <property fmtid="{D5CDD505-2E9C-101B-9397-08002B2CF9AE}" pid="5" name="MSIP_Label_b3bc052d-ad6f-40c8-af68-45ac57136901_Name">
    <vt:lpwstr>Internal Use Only</vt:lpwstr>
  </property>
  <property fmtid="{D5CDD505-2E9C-101B-9397-08002B2CF9AE}" pid="6" name="MSIP_Label_b3bc052d-ad6f-40c8-af68-45ac57136901_SiteId">
    <vt:lpwstr>cd10b0fc-20eb-4989-8d98-9234ffdbd8ec</vt:lpwstr>
  </property>
  <property fmtid="{D5CDD505-2E9C-101B-9397-08002B2CF9AE}" pid="7" name="MSIP_Label_b3bc052d-ad6f-40c8-af68-45ac57136901_ActionId">
    <vt:lpwstr>6db3c220-cacd-413b-a077-d9370255b321</vt:lpwstr>
  </property>
  <property fmtid="{D5CDD505-2E9C-101B-9397-08002B2CF9AE}" pid="8" name="MSIP_Label_b3bc052d-ad6f-40c8-af68-45ac57136901_ContentBits">
    <vt:lpwstr>0</vt:lpwstr>
  </property>
  <property fmtid="{D5CDD505-2E9C-101B-9397-08002B2CF9AE}" pid="9" name="ContentTypeId">
    <vt:lpwstr>0x0101000C11173846BA4844BE8A3D02A95029FC</vt:lpwstr>
  </property>
</Properties>
</file>