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 id="2147483719" r:id="rId3"/>
    <p:sldMasterId id="2147483745" r:id="rId4"/>
  </p:sldMasterIdLst>
  <p:notesMasterIdLst>
    <p:notesMasterId r:id="rId11"/>
  </p:notesMasterIdLst>
  <p:sldIdLst>
    <p:sldId id="2147473706" r:id="rId5"/>
    <p:sldId id="2147473759" r:id="rId6"/>
    <p:sldId id="2147473760" r:id="rId7"/>
    <p:sldId id="2147473761" r:id="rId8"/>
    <p:sldId id="2147473762" r:id="rId9"/>
    <p:sldId id="2147473059"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36699"/>
    <a:srgbClr val="64A70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10F52-C233-4396-8D7B-F954F0517E21}" v="32" dt="2024-05-20T11:18:30.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Le Caignec" userId="1f39c6d2-de9a-4d73-a5cf-916848982b43" providerId="ADAL" clId="{40C66C02-5E5E-4256-B810-1E5D7591169B}"/>
    <pc:docChg chg="delSld">
      <pc:chgData name="Helene Le Caignec" userId="1f39c6d2-de9a-4d73-a5cf-916848982b43" providerId="ADAL" clId="{40C66C02-5E5E-4256-B810-1E5D7591169B}" dt="2024-05-20T11:24:12.292" v="0" actId="47"/>
      <pc:docMkLst>
        <pc:docMk/>
      </pc:docMkLst>
      <pc:sldChg chg="del">
        <pc:chgData name="Helene Le Caignec" userId="1f39c6d2-de9a-4d73-a5cf-916848982b43" providerId="ADAL" clId="{40C66C02-5E5E-4256-B810-1E5D7591169B}" dt="2024-05-20T11:24:12.292" v="0" actId="47"/>
        <pc:sldMkLst>
          <pc:docMk/>
          <pc:sldMk cId="3148240650" sldId="2147473749"/>
        </pc:sldMkLst>
      </pc:sldChg>
      <pc:sldChg chg="del">
        <pc:chgData name="Helene Le Caignec" userId="1f39c6d2-de9a-4d73-a5cf-916848982b43" providerId="ADAL" clId="{40C66C02-5E5E-4256-B810-1E5D7591169B}" dt="2024-05-20T11:24:12.292" v="0" actId="47"/>
        <pc:sldMkLst>
          <pc:docMk/>
          <pc:sldMk cId="1569843682" sldId="2147473750"/>
        </pc:sldMkLst>
      </pc:sldChg>
      <pc:sldChg chg="del">
        <pc:chgData name="Helene Le Caignec" userId="1f39c6d2-de9a-4d73-a5cf-916848982b43" providerId="ADAL" clId="{40C66C02-5E5E-4256-B810-1E5D7591169B}" dt="2024-05-20T11:24:12.292" v="0" actId="47"/>
        <pc:sldMkLst>
          <pc:docMk/>
          <pc:sldMk cId="3049740752" sldId="2147473751"/>
        </pc:sldMkLst>
      </pc:sldChg>
      <pc:sldChg chg="del">
        <pc:chgData name="Helene Le Caignec" userId="1f39c6d2-de9a-4d73-a5cf-916848982b43" providerId="ADAL" clId="{40C66C02-5E5E-4256-B810-1E5D7591169B}" dt="2024-05-20T11:24:12.292" v="0" actId="47"/>
        <pc:sldMkLst>
          <pc:docMk/>
          <pc:sldMk cId="1779321928" sldId="2147473752"/>
        </pc:sldMkLst>
      </pc:sldChg>
      <pc:sldChg chg="del">
        <pc:chgData name="Helene Le Caignec" userId="1f39c6d2-de9a-4d73-a5cf-916848982b43" providerId="ADAL" clId="{40C66C02-5E5E-4256-B810-1E5D7591169B}" dt="2024-05-20T11:24:12.292" v="0" actId="47"/>
        <pc:sldMkLst>
          <pc:docMk/>
          <pc:sldMk cId="10682504" sldId="2147473753"/>
        </pc:sldMkLst>
      </pc:sldChg>
      <pc:sldChg chg="del">
        <pc:chgData name="Helene Le Caignec" userId="1f39c6d2-de9a-4d73-a5cf-916848982b43" providerId="ADAL" clId="{40C66C02-5E5E-4256-B810-1E5D7591169B}" dt="2024-05-20T11:24:12.292" v="0" actId="47"/>
        <pc:sldMkLst>
          <pc:docMk/>
          <pc:sldMk cId="2041449545" sldId="2147473754"/>
        </pc:sldMkLst>
      </pc:sldChg>
      <pc:sldChg chg="del">
        <pc:chgData name="Helene Le Caignec" userId="1f39c6d2-de9a-4d73-a5cf-916848982b43" providerId="ADAL" clId="{40C66C02-5E5E-4256-B810-1E5D7591169B}" dt="2024-05-20T11:24:12.292" v="0" actId="47"/>
        <pc:sldMkLst>
          <pc:docMk/>
          <pc:sldMk cId="2070197332" sldId="2147473755"/>
        </pc:sldMkLst>
      </pc:sldChg>
      <pc:sldChg chg="del">
        <pc:chgData name="Helene Le Caignec" userId="1f39c6d2-de9a-4d73-a5cf-916848982b43" providerId="ADAL" clId="{40C66C02-5E5E-4256-B810-1E5D7591169B}" dt="2024-05-20T11:24:12.292" v="0" actId="47"/>
        <pc:sldMkLst>
          <pc:docMk/>
          <pc:sldMk cId="3199124688" sldId="2147473756"/>
        </pc:sldMkLst>
      </pc:sldChg>
      <pc:sldChg chg="del">
        <pc:chgData name="Helene Le Caignec" userId="1f39c6d2-de9a-4d73-a5cf-916848982b43" providerId="ADAL" clId="{40C66C02-5E5E-4256-B810-1E5D7591169B}" dt="2024-05-20T11:24:12.292" v="0" actId="47"/>
        <pc:sldMkLst>
          <pc:docMk/>
          <pc:sldMk cId="17301464" sldId="2147473757"/>
        </pc:sldMkLst>
      </pc:sldChg>
      <pc:sldChg chg="del">
        <pc:chgData name="Helene Le Caignec" userId="1f39c6d2-de9a-4d73-a5cf-916848982b43" providerId="ADAL" clId="{40C66C02-5E5E-4256-B810-1E5D7591169B}" dt="2024-05-20T11:24:12.292" v="0" actId="47"/>
        <pc:sldMkLst>
          <pc:docMk/>
          <pc:sldMk cId="1497842539" sldId="2147473758"/>
        </pc:sldMkLst>
      </pc:sldChg>
      <pc:sldMasterChg chg="delSldLayout">
        <pc:chgData name="Helene Le Caignec" userId="1f39c6d2-de9a-4d73-a5cf-916848982b43" providerId="ADAL" clId="{40C66C02-5E5E-4256-B810-1E5D7591169B}" dt="2024-05-20T11:24:12.292" v="0" actId="47"/>
        <pc:sldMasterMkLst>
          <pc:docMk/>
          <pc:sldMasterMk cId="2701033178" sldId="2147483719"/>
        </pc:sldMasterMkLst>
        <pc:sldLayoutChg chg="del">
          <pc:chgData name="Helene Le Caignec" userId="1f39c6d2-de9a-4d73-a5cf-916848982b43" providerId="ADAL" clId="{40C66C02-5E5E-4256-B810-1E5D7591169B}" dt="2024-05-20T11:24:12.292" v="0" actId="47"/>
          <pc:sldLayoutMkLst>
            <pc:docMk/>
            <pc:sldMasterMk cId="2701033178" sldId="2147483719"/>
            <pc:sldLayoutMk cId="840929775" sldId="214748374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74C08-B8CB-435F-B4CE-EAD1B084A778}"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3119-E63B-43BB-BBF8-BBE9BC08731A}" type="slidenum">
              <a:rPr lang="en-US" smtClean="0"/>
              <a:t>‹#›</a:t>
            </a:fld>
            <a:endParaRPr lang="en-US"/>
          </a:p>
        </p:txBody>
      </p:sp>
    </p:spTree>
    <p:extLst>
      <p:ext uri="{BB962C8B-B14F-4D97-AF65-F5344CB8AC3E}">
        <p14:creationId xmlns:p14="http://schemas.microsoft.com/office/powerpoint/2010/main" val="292988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156912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183112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sym typeface="Helvetica Neue"/>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endParaRPr>
          </a:p>
        </p:txBody>
      </p:sp>
    </p:spTree>
    <p:extLst>
      <p:ext uri="{BB962C8B-B14F-4D97-AF65-F5344CB8AC3E}">
        <p14:creationId xmlns:p14="http://schemas.microsoft.com/office/powerpoint/2010/main" val="50916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BC4E-E088-871D-2E4B-32FF8A40A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92E62-EFF0-86CA-CCF9-058C5898F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89AFB-544E-0837-B506-02C2767A1CB0}"/>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DAACB289-1EF9-4FDE-371A-2DCDBEA82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00A0-9302-5196-2F8E-C1ADEDE50925}"/>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72815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AA98-8287-E674-39F0-A9CB4372E3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3E848-0D38-5442-6E46-F9C7B022A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D6708-BA69-1780-1BF8-7338604FF1F6}"/>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79F18FBC-80F8-C69B-5770-BBAC80A1C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6566-BBDA-A12E-2126-523E9439CE63}"/>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47629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E49BC-E06A-7590-D005-5CA73C16F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F85A9E-7492-7A00-513E-88D5A4E7A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A506E-EF1C-9481-861F-3403105C23AD}"/>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DAF5A168-AC82-0235-EB9F-2DFDE940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0F0B8-1F19-A3E2-B310-B8B20BC275F3}"/>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1487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20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829869548"/>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7852128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26687357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20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38612372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20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68785523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20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90769327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20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58540123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20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2069118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24C7-2375-17F8-56A6-419A18E069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56B4B-F5EB-7454-B0FC-3B6E624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5527B-49C3-18D5-B4CC-5F4CED8FB18E}"/>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444E2A21-D38A-5AED-5A75-D29369BBD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5DB88-2A18-FEB6-A3A1-8B116C8AA564}"/>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4258764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20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438725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1370739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31534902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4714015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372845667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04552620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9874144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6609576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8950120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4632467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B1F2-F2C3-509A-36A6-C90F788BC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A0F50D-6920-B28C-4DAE-4E3BB4705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13C98-00F2-1349-1EE5-9D483CDB7D5D}"/>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77CCD28F-AE05-4C1B-A02C-125CAC6B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10425-71C3-02B2-16A7-5AB3604ED4D4}"/>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532437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138221443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0843553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20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2187230508"/>
      </p:ext>
    </p:extLst>
  </p:cSld>
  <p:clrMapOvr>
    <a:masterClrMapping/>
  </p:clrMapOvr>
  <p:transition/>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4266036135"/>
      </p:ext>
    </p:extLst>
  </p:cSld>
  <p:clrMapOvr>
    <a:masterClrMapping/>
  </p:clrMapOvr>
  <p:transition/>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OOREDOO FIFA AUTO 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A7A34E-E389-FA7F-2CC5-14D59256A6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6"/>
            <a:ext cx="8388351"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7374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pic>
        <p:nvPicPr>
          <p:cNvPr id="6" name="Picture 5" descr="Diagram&#10;&#10;Description automatically generated">
            <a:extLst>
              <a:ext uri="{FF2B5EF4-FFF2-40B4-BE49-F238E27FC236}">
                <a16:creationId xmlns:a16="http://schemas.microsoft.com/office/drawing/2014/main" id="{9BAD04AF-ABFC-B3A1-037F-C6D069E3ABB5}"/>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5" name="Rectangle 4">
            <a:extLst>
              <a:ext uri="{FF2B5EF4-FFF2-40B4-BE49-F238E27FC236}">
                <a16:creationId xmlns:a16="http://schemas.microsoft.com/office/drawing/2014/main" id="{FD62EE3B-8B6A-B367-06E3-C76FB7AB4911}"/>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20 May 2024</a:t>
            </a:fld>
            <a:endParaRPr lang="en-GB" sz="1600" b="0" i="0" u="none" strike="noStrike" cap="none" err="1">
              <a:solidFill>
                <a:schemeClr val="bg1"/>
              </a:solidFill>
              <a:latin typeface="+mj-lt"/>
              <a:ea typeface="Noto Sans" panose="020B0502040504020204" pitchFamily="34" charset="0"/>
              <a:cs typeface="Rubik" pitchFamily="2" charset="-79"/>
            </a:endParaRPr>
          </a:p>
        </p:txBody>
      </p:sp>
    </p:spTree>
    <p:extLst>
      <p:ext uri="{BB962C8B-B14F-4D97-AF65-F5344CB8AC3E}">
        <p14:creationId xmlns:p14="http://schemas.microsoft.com/office/powerpoint/2010/main" val="799174952"/>
      </p:ext>
    </p:extLst>
  </p:cSld>
  <p:clrMapOvr>
    <a:masterClrMapping/>
  </p:clrMapOvr>
  <p:transition/>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Tree>
    <p:extLst>
      <p:ext uri="{BB962C8B-B14F-4D97-AF65-F5344CB8AC3E}">
        <p14:creationId xmlns:p14="http://schemas.microsoft.com/office/powerpoint/2010/main" val="1298442039"/>
      </p:ext>
    </p:extLst>
  </p:cSld>
  <p:clrMapOvr>
    <a:masterClrMapping/>
  </p:clrMapOvr>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a:t>Presentation title</a:t>
            </a:r>
            <a:endParaRPr lang="en-GB"/>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name / Department / Author </a:t>
            </a:r>
            <a:endParaRPr/>
          </a:p>
        </p:txBody>
      </p:sp>
    </p:spTree>
    <p:extLst>
      <p:ext uri="{BB962C8B-B14F-4D97-AF65-F5344CB8AC3E}">
        <p14:creationId xmlns:p14="http://schemas.microsoft.com/office/powerpoint/2010/main" val="1281809064"/>
      </p:ext>
    </p:extLst>
  </p:cSld>
  <p:clrMapOvr>
    <a:masterClrMapping/>
  </p:clrMapOvr>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a:t>Thank you GREETING GOES HERE</a:t>
            </a:r>
            <a:endParaRPr lang="en-GB"/>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3822442094"/>
      </p:ext>
    </p:extLst>
  </p:cSld>
  <p:clrMapOvr>
    <a:masterClrMapping/>
  </p:clrMapOvr>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20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88840233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20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310304292"/>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C120-D15D-EACF-EB71-BB6D2AB9DA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FEA02-000E-7610-7CCE-0F0445CE9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DF612-6ACF-EF52-80D8-4AE609EA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6054A-D95D-759F-59FD-E5AB2AD52E67}"/>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6" name="Footer Placeholder 5">
            <a:extLst>
              <a:ext uri="{FF2B5EF4-FFF2-40B4-BE49-F238E27FC236}">
                <a16:creationId xmlns:a16="http://schemas.microsoft.com/office/drawing/2014/main" id="{3B99F1E6-6C0C-AA38-712A-873ABD20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01050-8444-1FB3-66DA-06384778C6C9}"/>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27418169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20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773324701"/>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20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152593286"/>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20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15023644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20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06780456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014364036"/>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185710809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95307368"/>
      </p:ext>
    </p:extLst>
  </p:cSld>
  <p:clrMapOvr>
    <a:masterClrMapping/>
  </p:clrMapOvr>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1637186851"/>
      </p:ext>
    </p:extLst>
  </p:cSld>
  <p:clrMapOvr>
    <a:masterClrMapping/>
  </p:clrMapOvr>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386542995"/>
      </p:ext>
    </p:extLst>
  </p:cSld>
  <p:clrMapOvr>
    <a:masterClrMapping/>
  </p:clrMapOvr>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562523538"/>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714D-1608-1545-3D21-666B4DD8D4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193E8-60DA-5024-E452-C3ACDB446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859DC-AE2C-993A-CD8A-62C6B0627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CF039-62C2-9338-2F8B-4C1E44D66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6CDC5-1843-0355-C6F7-DACF6D39D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39C5F-71DE-E07F-FAB3-DA219ED79AF8}"/>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8" name="Footer Placeholder 7">
            <a:extLst>
              <a:ext uri="{FF2B5EF4-FFF2-40B4-BE49-F238E27FC236}">
                <a16:creationId xmlns:a16="http://schemas.microsoft.com/office/drawing/2014/main" id="{E056E508-A05B-6837-1E9A-D4A5B427D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9401B-1C3D-F65F-8E2B-99F73E95A6AF}"/>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39563436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2231074235"/>
      </p:ext>
    </p:extLst>
  </p:cSld>
  <p:clrMapOvr>
    <a:masterClrMapping/>
  </p:clrMapOvr>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402248940"/>
      </p:ext>
    </p:extLst>
  </p:cSld>
  <p:clrMapOvr>
    <a:masterClrMapping/>
  </p:clrMapOvr>
  <p:transition/>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494993824"/>
      </p:ext>
    </p:extLst>
  </p:cSld>
  <p:clrMapOvr>
    <a:masterClrMapping/>
  </p:clrMapOvr>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3354396160"/>
      </p:ext>
    </p:extLst>
  </p:cSld>
  <p:clrMapOvr>
    <a:masterClrMapping/>
  </p:clrMapOvr>
  <p:transition/>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1317708025"/>
      </p:ext>
    </p:extLst>
  </p:cSld>
  <p:clrMapOvr>
    <a:masterClrMapping/>
  </p:clrMapOvr>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910801373"/>
      </p:ext>
    </p:extLst>
  </p:cSld>
  <p:clrMapOvr>
    <a:masterClrMapping/>
  </p:clrMapOvr>
  <p:transition/>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2736144125"/>
      </p:ext>
    </p:extLst>
  </p:cSld>
  <p:clrMapOvr>
    <a:masterClrMapping/>
  </p:clrMapOvr>
  <p:transition/>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spTree>
    <p:extLst>
      <p:ext uri="{BB962C8B-B14F-4D97-AF65-F5344CB8AC3E}">
        <p14:creationId xmlns:p14="http://schemas.microsoft.com/office/powerpoint/2010/main" val="3165980634"/>
      </p:ext>
    </p:extLst>
  </p:cSld>
  <p:clrMapOvr>
    <a:masterClrMapping/>
  </p:clrMapOvr>
  <p:transition/>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a:t>Sub-title</a:t>
            </a:r>
            <a:endParaRPr lang="en-GB"/>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2743364183"/>
      </p:ext>
    </p:extLst>
  </p:cSld>
  <p:clrMapOvr>
    <a:masterClrMapping/>
  </p:clrMapOvr>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330A795-F0BE-49AB-B973-4C47DE79D5F7}" type="datetime3">
              <a:rPr lang="en-US" smtClean="0"/>
              <a:pPr/>
              <a:t>20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36074772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FAEA-B273-8C4F-867D-CDA7C0CB8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62313C-D58A-B1E7-C1CC-F7E8FC76C53B}"/>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4" name="Footer Placeholder 3">
            <a:extLst>
              <a:ext uri="{FF2B5EF4-FFF2-40B4-BE49-F238E27FC236}">
                <a16:creationId xmlns:a16="http://schemas.microsoft.com/office/drawing/2014/main" id="{A6FB9ABE-CC91-07AB-29E2-A2666F78D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F35A5-019C-4A85-8C06-31D95801500C}"/>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6230483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20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531384161"/>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425712645"/>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52420307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759896510"/>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0A795-F0BE-49AB-B973-4C47DE79D5F7}" type="datetime3">
              <a:rPr lang="en-US" smtClean="0"/>
              <a:pPr/>
              <a:t>20 May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2565452341"/>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657563150"/>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0A795-F0BE-49AB-B973-4C47DE79D5F7}" type="datetime3">
              <a:rPr lang="en-US" smtClean="0"/>
              <a:pPr/>
              <a:t>20 May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710411202"/>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19757824"/>
      </p:ext>
    </p:extLst>
  </p:cSld>
  <p:clrMapOvr>
    <a:masterClrMapping/>
  </p:clrMapOvr>
  <p:hf hdr="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0A795-F0BE-49AB-B973-4C47DE79D5F7}" type="datetime3">
              <a:rPr lang="en-US" smtClean="0"/>
              <a:pPr/>
              <a:t>20 May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603511558"/>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330A795-F0BE-49AB-B973-4C47DE79D5F7}" type="datetime3">
              <a:rPr lang="en-US" smtClean="0"/>
              <a:pPr/>
              <a:t>20 May 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9F4C691-6DE9-424C-9C34-B44F65CDDA11}" type="slidenum">
              <a:rPr lang="en-US" smtClean="0"/>
              <a:pPr/>
              <a:t>‹#›</a:t>
            </a:fld>
            <a:endParaRPr lang="en-US" dirty="0"/>
          </a:p>
        </p:txBody>
      </p:sp>
    </p:spTree>
    <p:extLst>
      <p:ext uri="{BB962C8B-B14F-4D97-AF65-F5344CB8AC3E}">
        <p14:creationId xmlns:p14="http://schemas.microsoft.com/office/powerpoint/2010/main" val="392210493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40E7C-300A-F725-081F-00166AD99ED9}"/>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3" name="Footer Placeholder 2">
            <a:extLst>
              <a:ext uri="{FF2B5EF4-FFF2-40B4-BE49-F238E27FC236}">
                <a16:creationId xmlns:a16="http://schemas.microsoft.com/office/drawing/2014/main" id="{26067245-9937-0149-BA90-0137818379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91C66-FD68-BCDB-F279-4360081C1E29}"/>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3337964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619692779"/>
      </p:ext>
    </p:extLst>
  </p:cSld>
  <p:clrMapOvr>
    <a:masterClrMapping/>
  </p:clrMapOvr>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310584953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20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070791158"/>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4" y="6526759"/>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9"/>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8"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20 May 2024</a:t>
            </a:fld>
            <a:endParaRPr lang="en-US"/>
          </a:p>
        </p:txBody>
      </p:sp>
      <p:sp>
        <p:nvSpPr>
          <p:cNvPr id="11" name="Footer Placeholder 4"/>
          <p:cNvSpPr>
            <a:spLocks noGrp="1"/>
          </p:cNvSpPr>
          <p:nvPr>
            <p:ph type="ftr" sz="quarter" idx="3"/>
          </p:nvPr>
        </p:nvSpPr>
        <p:spPr>
          <a:xfrm>
            <a:off x="2195709" y="6436535"/>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2" y="6436535"/>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5"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8560718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B25-810A-04B1-CC36-138CA92CC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FE1D33-432E-C8C9-1C39-EEB582F40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91FBB-2EA3-8A4B-4891-C2B082F39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776A6-F585-18E6-D2D4-F54C806174C7}"/>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6" name="Footer Placeholder 5">
            <a:extLst>
              <a:ext uri="{FF2B5EF4-FFF2-40B4-BE49-F238E27FC236}">
                <a16:creationId xmlns:a16="http://schemas.microsoft.com/office/drawing/2014/main" id="{811D3FC2-21D9-C5DD-BCCA-0EE99AFF1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A51E4-E6A4-C3DA-E772-E31CA7C5F3B0}"/>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14894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E5E3-32D9-494F-6A66-FDBAB51DF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E321DD-2AA0-BBAC-50D2-248B46FA2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2867E-2796-A018-2EB5-3D1C0D435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4D8D5-3D4D-331F-65CF-FF4946EA2712}"/>
              </a:ext>
            </a:extLst>
          </p:cNvPr>
          <p:cNvSpPr>
            <a:spLocks noGrp="1"/>
          </p:cNvSpPr>
          <p:nvPr>
            <p:ph type="dt" sz="half" idx="10"/>
          </p:nvPr>
        </p:nvSpPr>
        <p:spPr/>
        <p:txBody>
          <a:bodyPr/>
          <a:lstStyle/>
          <a:p>
            <a:fld id="{B8AFA7DB-CAB1-41AF-B8EB-99C90B541294}" type="datetimeFigureOut">
              <a:rPr lang="en-US" smtClean="0"/>
              <a:t>5/20/2024</a:t>
            </a:fld>
            <a:endParaRPr lang="en-US"/>
          </a:p>
        </p:txBody>
      </p:sp>
      <p:sp>
        <p:nvSpPr>
          <p:cNvPr id="6" name="Footer Placeholder 5">
            <a:extLst>
              <a:ext uri="{FF2B5EF4-FFF2-40B4-BE49-F238E27FC236}">
                <a16:creationId xmlns:a16="http://schemas.microsoft.com/office/drawing/2014/main" id="{66C8D82B-49FE-BA4B-343B-91C0E7AA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AE331-0221-DF86-B7FF-07728DD6C2AE}"/>
              </a:ext>
            </a:extLst>
          </p:cNvPr>
          <p:cNvSpPr>
            <a:spLocks noGrp="1"/>
          </p:cNvSpPr>
          <p:nvPr>
            <p:ph type="sldNum" sz="quarter" idx="12"/>
          </p:nvPr>
        </p:nvSpPr>
        <p:spPr/>
        <p:txBody>
          <a:bodyPr/>
          <a:lstStyle/>
          <a:p>
            <a:fld id="{5C59E4EC-A40A-4E06-A6D5-FC9175F7EA75}" type="slidenum">
              <a:rPr lang="en-US" smtClean="0"/>
              <a:t>‹#›</a:t>
            </a:fld>
            <a:endParaRPr lang="en-US"/>
          </a:p>
        </p:txBody>
      </p:sp>
    </p:spTree>
    <p:extLst>
      <p:ext uri="{BB962C8B-B14F-4D97-AF65-F5344CB8AC3E}">
        <p14:creationId xmlns:p14="http://schemas.microsoft.com/office/powerpoint/2010/main" val="368615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4.pn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oleObject" Target="../embeddings/oleObject2.bin"/><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ags" Target="../tags/tag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ags" Target="../tags/tag1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image" Target="../media/image8.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image" Target="../media/image21.emf"/><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oleObject" Target="../embeddings/oleObject16.bin"/><Relationship Id="rId2" Type="http://schemas.openxmlformats.org/officeDocument/2006/relationships/slideLayout" Target="../slideLayouts/slideLayout60.xml"/><Relationship Id="rId16" Type="http://schemas.openxmlformats.org/officeDocument/2006/relationships/tags" Target="../tags/tag17.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image" Target="../media/image8.png"/><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E0903B26-F465-C610-91BC-518D6C0130F4}"/>
              </a:ext>
            </a:extLst>
          </p:cNvPr>
          <p:cNvGraphicFramePr>
            <a:graphicFrameLocks noChangeAspect="1"/>
          </p:cNvGraphicFramePr>
          <p:nvPr userDrawn="1">
            <p:custDataLst>
              <p:tags r:id="rId14"/>
            </p:custDataLst>
            <p:extLst>
              <p:ext uri="{D42A27DB-BD31-4B8C-83A1-F6EECF244321}">
                <p14:modId xmlns:p14="http://schemas.microsoft.com/office/powerpoint/2010/main" val="1536207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1" imgH="423" progId="TCLayout.ActiveDocument.1">
                  <p:embed/>
                </p:oleObj>
              </mc:Choice>
              <mc:Fallback>
                <p:oleObj name="think-cell Slide" r:id="rId15" imgW="421" imgH="423" progId="TCLayout.ActiveDocument.1">
                  <p:embed/>
                  <p:pic>
                    <p:nvPicPr>
                      <p:cNvPr id="10" name="Object 9" hidden="1">
                        <a:extLst>
                          <a:ext uri="{FF2B5EF4-FFF2-40B4-BE49-F238E27FC236}">
                            <a16:creationId xmlns:a16="http://schemas.microsoft.com/office/drawing/2014/main" id="{E0903B26-F465-C610-91BC-518D6C0130F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050B0C5-0088-5CEB-A0AE-210E81C22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EE7BA-0BC9-5B9C-E71E-A180F9532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0AE30-8EA5-A211-1E69-D957A6213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FA7DB-CAB1-41AF-B8EB-99C90B541294}" type="datetimeFigureOut">
              <a:rPr lang="en-US" smtClean="0"/>
              <a:t>5/20/2024</a:t>
            </a:fld>
            <a:endParaRPr lang="en-US"/>
          </a:p>
        </p:txBody>
      </p:sp>
      <p:sp>
        <p:nvSpPr>
          <p:cNvPr id="5" name="Footer Placeholder 4">
            <a:extLst>
              <a:ext uri="{FF2B5EF4-FFF2-40B4-BE49-F238E27FC236}">
                <a16:creationId xmlns:a16="http://schemas.microsoft.com/office/drawing/2014/main" id="{CF158BE0-642C-82EF-0DC5-8CE692CDC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397290-B70E-E21E-FE1D-FB308A07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9E4EC-A40A-4E06-A6D5-FC9175F7EA75}" type="slidenum">
              <a:rPr lang="en-US" smtClean="0"/>
              <a:t>‹#›</a:t>
            </a:fld>
            <a:endParaRPr lang="en-US"/>
          </a:p>
        </p:txBody>
      </p:sp>
    </p:spTree>
    <p:extLst>
      <p:ext uri="{BB962C8B-B14F-4D97-AF65-F5344CB8AC3E}">
        <p14:creationId xmlns:p14="http://schemas.microsoft.com/office/powerpoint/2010/main" val="316010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4"/>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5" imgW="0" imgH="0" progId="TCLayout.ActiveDocument.1">
                  <p:embed/>
                </p:oleObj>
              </mc:Choice>
              <mc:Fallback>
                <p:oleObj name="think-cell Slide" r:id="rId25"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20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6"/>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4567591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6"/>
            </p:custDataLst>
            <p:extLst>
              <p:ext uri="{D42A27DB-BD31-4B8C-83A1-F6EECF244321}">
                <p14:modId xmlns:p14="http://schemas.microsoft.com/office/powerpoint/2010/main" val="185041628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7" imgW="0" imgH="0" progId="TCLayout.ActiveDocument.1">
                  <p:embed/>
                </p:oleObj>
              </mc:Choice>
              <mc:Fallback>
                <p:oleObj name="think-cell Slide" r:id="rId27"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9330A795-F0BE-49AB-B973-4C47DE79D5F7}" type="datetime3">
              <a:rPr lang="en-US" smtClean="0"/>
              <a:pPr/>
              <a:t>20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28"/>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70103317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Lst>
  <p:transition/>
  <p:hf hd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CA33DC3-955D-CD4B-1A75-7F6ED96ECCCE}"/>
              </a:ext>
            </a:extLst>
          </p:cNvPr>
          <p:cNvGraphicFramePr>
            <a:graphicFrameLocks noChangeAspect="1"/>
          </p:cNvGraphicFramePr>
          <p:nvPr userDrawn="1">
            <p:custDataLst>
              <p:tags r:id="rId16"/>
            </p:custDataLst>
            <p:extLst>
              <p:ext uri="{D42A27DB-BD31-4B8C-83A1-F6EECF244321}">
                <p14:modId xmlns:p14="http://schemas.microsoft.com/office/powerpoint/2010/main" val="2686160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4" progId="TCLayout.ActiveDocument.1">
                  <p:embed/>
                </p:oleObj>
              </mc:Choice>
              <mc:Fallback>
                <p:oleObj name="think-cell Slide" r:id="rId17" imgW="395" imgH="394" progId="TCLayout.ActiveDocument.1">
                  <p:embed/>
                  <p:pic>
                    <p:nvPicPr>
                      <p:cNvPr id="9" name="think-cell data - do not delete" hidden="1">
                        <a:extLst>
                          <a:ext uri="{FF2B5EF4-FFF2-40B4-BE49-F238E27FC236}">
                            <a16:creationId xmlns:a16="http://schemas.microsoft.com/office/drawing/2014/main" id="{2CA33DC3-955D-CD4B-1A75-7F6ED96ECCCE}"/>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30A795-F0BE-49AB-B973-4C47DE79D5F7}" type="datetime3">
              <a:rPr lang="en-US" smtClean="0"/>
              <a:pPr/>
              <a:t>20 May 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9F4C691-6DE9-424C-9C34-B44F65CDDA11}" type="slidenum">
              <a:rPr lang="en-US" smtClean="0"/>
              <a:pPr/>
              <a:t>‹#›</a:t>
            </a:fld>
            <a:endParaRPr lang="en-US" dirty="0"/>
          </a:p>
        </p:txBody>
      </p:sp>
      <p:pic>
        <p:nvPicPr>
          <p:cNvPr id="7" name="Picture 6">
            <a:extLst>
              <a:ext uri="{FF2B5EF4-FFF2-40B4-BE49-F238E27FC236}">
                <a16:creationId xmlns:a16="http://schemas.microsoft.com/office/drawing/2014/main" id="{D2A61332-7957-6A8F-6A75-ED508E81B8DC}"/>
              </a:ext>
            </a:extLst>
          </p:cNvPr>
          <p:cNvPicPr>
            <a:picLocks noChangeAspect="1"/>
          </p:cNvPicPr>
          <p:nvPr userDrawn="1"/>
        </p:nvPicPr>
        <p:blipFill>
          <a:blip r:embed="rId19"/>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29759951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p15:clr>
            <a:srgbClr val="F26B43"/>
          </p15:clr>
        </p15:guide>
        <p15:guide id="2" orient="horz" pos="618">
          <p15:clr>
            <a:srgbClr val="F26B43"/>
          </p15:clr>
        </p15:guide>
        <p15:guide id="3" orient="horz" pos="4042">
          <p15:clr>
            <a:srgbClr val="F26B43"/>
          </p15:clr>
        </p15:guide>
        <p15:guide id="4" orient="horz" pos="3861">
          <p15:clr>
            <a:srgbClr val="F26B43"/>
          </p15:clr>
        </p15:guide>
        <p15:guide id="5" pos="7287">
          <p15:clr>
            <a:srgbClr val="F26B43"/>
          </p15:clr>
        </p15:guide>
        <p15:guide id="6"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4.png"/><Relationship Id="rId2" Type="http://schemas.openxmlformats.org/officeDocument/2006/relationships/slideLayout" Target="../slideLayouts/slideLayout72.xml"/><Relationship Id="rId1" Type="http://schemas.openxmlformats.org/officeDocument/2006/relationships/tags" Target="../tags/tag20.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2.xml"/><Relationship Id="rId1" Type="http://schemas.openxmlformats.org/officeDocument/2006/relationships/tags" Target="../tags/tag21.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7.xml"/><Relationship Id="rId1" Type="http://schemas.openxmlformats.org/officeDocument/2006/relationships/tags" Target="../tags/tag22.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a:ln>
                  <a:noFill/>
                </a:ln>
                <a:solidFill>
                  <a:srgbClr val="FFFFFF"/>
                </a:solidFill>
                <a:effectLst/>
                <a:uLnTx/>
                <a:uFillTx/>
                <a:latin typeface="Rubik" pitchFamily="2" charset="-79"/>
                <a:cs typeface="OoredooArabic-Heavy"/>
              </a:rPr>
              <a:t>Performance Review Q&amp;A</a:t>
            </a:r>
            <a:endParaRPr lang="en-GB" sz="360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Maldives – Apr’24</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55000" lnSpcReduction="20000"/>
          </a:bodyPr>
          <a:lstStyle/>
          <a:p>
            <a:r>
              <a:rPr lang="en-GB"/>
              <a:t>October 2023-DGCEO Office</a:t>
            </a:r>
          </a:p>
          <a:p>
            <a:endParaRPr lang="en-GB"/>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a:solidFill>
                <a:srgbClr val="000000"/>
              </a:solidFill>
              <a:latin typeface="Rubik" pitchFamily="2" charset="-79"/>
            </a:endParaRPr>
          </a:p>
        </p:txBody>
      </p:sp>
    </p:spTree>
    <p:extLst>
      <p:ext uri="{BB962C8B-B14F-4D97-AF65-F5344CB8AC3E}">
        <p14:creationId xmlns:p14="http://schemas.microsoft.com/office/powerpoint/2010/main" val="16431958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228737" y="531727"/>
            <a:ext cx="58789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VOC</a:t>
            </a:r>
            <a:r>
              <a:rPr kumimoji="0" lang="en-US" sz="11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anose="00000500000000000000"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C5: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Network Data: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Significant decline by 7 points from 42% to 35% driven by “internet stable and consistent connectivity”, “Outdoor coverage” and “Chatting and calling apps.”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C6: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Network Voice: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Significant decline by 10 points from 42% to 32% for both prepaid and postpaid driven by “Outdoor coverage”, “local calls quality and clarity” and “Drop calls.”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C7: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Recharge Experience: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Decline by 3 points driven by “availability of recharge locations”, “availability of channels/methods” and “availability of recharge denominations.”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81B02"/>
                </a:solidFill>
                <a:effectLst/>
                <a:uLnTx/>
                <a:uFillTx/>
                <a:latin typeface="Rubik" pitchFamily="2" charset="-79"/>
                <a:ea typeface="Aptos" panose="020B0004020202020204" pitchFamily="34" charset="0"/>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App Trouble Tickets: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App issue continued to be a concern. App trouble tickets now contribute 20% of overall total Trouble Tickets in Apr’24. As per our discussion with the team, issues continue into May’24. A significant amount of customers engagement and revenues are driven in Maldives via MOA.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B95C4">
                    <a:lumMod val="75000"/>
                  </a:srgbClr>
                </a:solidFill>
                <a:effectLst/>
                <a:uLnTx/>
                <a:uFillTx/>
                <a:latin typeface="Rubik" pitchFamily="2" charset="-79"/>
                <a:ea typeface="Aptos" panose="020B0004020202020204" pitchFamily="34" charset="0"/>
                <a:cs typeface="Rubik" pitchFamily="2" charset="-79"/>
              </a:rPr>
              <a:t>When do we expect to resolve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20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33756" y="531727"/>
            <a:ext cx="5846723" cy="507831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Base Movement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C1: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Prepaid overall 30 days active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degrowing in April impacted from acquisition while serious base is almost flattish. </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Postpaid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consistently from higher acquisition. </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Rubik" pitchFamily="2" charset="-79"/>
              </a:rPr>
              <a:t>Fixed base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Times New Roman" panose="02020603050405020304" pitchFamily="18" charset="0"/>
              </a:rPr>
              <a:t>growing MoM for FTTH &amp; 5G. FWA 4G decline is offset by 5G and FTTH growth.</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Rubik" pitchFamily="2" charset="-79"/>
                <a:ea typeface="Calibri" panose="020F0502020204030204" pitchFamily="34" charset="0"/>
                <a:cs typeface="Rubik" pitchFamily="2" charset="-79"/>
              </a:rPr>
              <a:t>Multiplay</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C4: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The </a:t>
            </a:r>
            <a:r>
              <a:rPr kumimoji="0" lang="en-US" sz="1200" b="0" i="0" u="none" strike="noStrike" kern="1200" cap="none" spc="0" normalizeH="0" baseline="0" noProof="0" dirty="0" err="1">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MultiPlay</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 segment continued to increase, reaching 23.2% in April.</a:t>
            </a:r>
            <a:endPar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Q1: </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48% of Gross Add are </a:t>
            </a:r>
            <a:r>
              <a:rPr kumimoji="0" lang="en-US" sz="1200" b="0" i="0" u="none" strike="noStrike" kern="1200" cap="none" spc="0" normalizeH="0" baseline="0" noProof="0" dirty="0" err="1">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NoPlay</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cs typeface="Aptos" panose="020B0004020202020204" pitchFamily="34" charset="0"/>
              </a:rPr>
              <a:t> (vs 40% in Mar),</a:t>
            </a: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 </a:t>
            </a:r>
            <a:r>
              <a:rPr kumimoji="0" lang="en-US" sz="1200" b="0" i="1" u="none" strike="noStrike" kern="1200" cap="none" spc="0" normalizeH="0" baseline="0" noProof="0" dirty="0">
                <a:ln>
                  <a:noFill/>
                </a:ln>
                <a:solidFill>
                  <a:srgbClr val="336699"/>
                </a:solidFill>
                <a:effectLst/>
                <a:uLnTx/>
                <a:uFillTx/>
                <a:latin typeface="Aptos" panose="020B0004020202020204" pitchFamily="34" charset="0"/>
                <a:ea typeface="Times New Roman" panose="02020603050405020304" pitchFamily="18" charset="0"/>
                <a:cs typeface="Aptos" panose="020B0004020202020204" pitchFamily="34" charset="0"/>
              </a:rPr>
              <a:t>What is driving this increase of No Play in gross adds and what is the plan to reduce this? </a:t>
            </a:r>
            <a:endParaRPr kumimoji="0" lang="en-US" sz="1200" b="0" i="1" u="none" strike="noStrike" kern="1200" cap="none" spc="0" normalizeH="0" baseline="0" noProof="0" dirty="0">
              <a:ln>
                <a:noFill/>
              </a:ln>
              <a:solidFill>
                <a:srgbClr val="336699"/>
              </a:solidFill>
              <a:effectLst/>
              <a:uLnTx/>
              <a:uFillTx/>
              <a:latin typeface="Aptos" panose="020B0004020202020204" pitchFamily="34" charset="0"/>
              <a:ea typeface="Aptos" panose="020B0004020202020204" pitchFamily="34" charset="0"/>
              <a:cs typeface="Aptos" panose="020B0004020202020204" pitchFamily="34" charset="0"/>
            </a:endParaRP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tab pos="457200" algn="l"/>
              </a:tabLst>
              <a:defRPr/>
            </a:pPr>
            <a:endParaRPr kumimoji="0" lang="en-US" sz="1200" b="1" i="1" u="none" strike="noStrike" kern="1200" cap="none" spc="0" normalizeH="0" baseline="0" noProof="0" dirty="0">
              <a:ln>
                <a:noFill/>
              </a:ln>
              <a:solidFill>
                <a:srgbClr val="336699"/>
              </a:solidFill>
              <a:effectLst/>
              <a:uLnTx/>
              <a:uFillTx/>
              <a:latin typeface="Ooredoo Heavy" panose="00000A00000000000000" pitchFamily="2" charset="0"/>
              <a:ea typeface="+mn-ea"/>
              <a:cs typeface="Arial" charset="0"/>
            </a:endParaRPr>
          </a:p>
        </p:txBody>
      </p:sp>
      <p:pic>
        <p:nvPicPr>
          <p:cNvPr id="1026" name="Picture 2">
            <a:extLst>
              <a:ext uri="{FF2B5EF4-FFF2-40B4-BE49-F238E27FC236}">
                <a16:creationId xmlns:a16="http://schemas.microsoft.com/office/drawing/2014/main" id="{AD8C61C1-8AA0-386C-3B14-985980196E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72" y="2547002"/>
            <a:ext cx="5699351" cy="111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5">
            <a:extLst>
              <a:ext uri="{FF2B5EF4-FFF2-40B4-BE49-F238E27FC236}">
                <a16:creationId xmlns:a16="http://schemas.microsoft.com/office/drawing/2014/main" id="{5FB6EBC2-E361-A8D1-66EB-43F994570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946" y="5291886"/>
            <a:ext cx="4867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7500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7A6FAE3-9AFD-7B1D-7DA0-E7B22733E68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7A6FAE3-9AFD-7B1D-7DA0-E7B22733E68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4654BF49-0205-91F5-F730-354C9F62F661}"/>
              </a:ext>
            </a:extLst>
          </p:cNvPr>
          <p:cNvSpPr>
            <a:spLocks noGrp="1"/>
          </p:cNvSpPr>
          <p:nvPr>
            <p:ph type="body" sz="quarter" idx="21"/>
          </p:nvPr>
        </p:nvSpPr>
        <p:spPr/>
        <p:txBody>
          <a:bodyPr/>
          <a:lstStyle/>
          <a:p>
            <a:endParaRPr lang="en-US"/>
          </a:p>
        </p:txBody>
      </p:sp>
      <p:sp>
        <p:nvSpPr>
          <p:cNvPr id="6" name="Rectangle 5">
            <a:extLst>
              <a:ext uri="{FF2B5EF4-FFF2-40B4-BE49-F238E27FC236}">
                <a16:creationId xmlns:a16="http://schemas.microsoft.com/office/drawing/2014/main" id="{B665BA37-90C3-DA2A-9667-25816A2799AA}"/>
              </a:ext>
            </a:extLst>
          </p:cNvPr>
          <p:cNvSpPr/>
          <p:nvPr/>
        </p:nvSpPr>
        <p:spPr>
          <a:xfrm>
            <a:off x="6228737" y="531727"/>
            <a:ext cx="5878944" cy="61390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endParaRPr kumimoji="0" lang="en-US" sz="1200" b="1"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Q5: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In-roaming: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Whilst the In-roaming MTD revenues exceeded budget by </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3%</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YTD is behind budget by </a:t>
            </a:r>
            <a:r>
              <a:rPr kumimoji="0" lang="en-US" sz="120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-3%</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(MVR -3m).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close and confirm on priority the </a:t>
            </a:r>
            <a:r>
              <a:rPr kumimoji="0" lang="en-US" sz="1200" b="0" i="1" u="sng"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derisk plan on roaming commitments</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around matching Tourist sim propositions for Roaming operators unwilling to make commitments.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This needs to kick off with Intragroup.</a:t>
            </a:r>
            <a:endParaRPr kumimoji="0" lang="en-US" sz="1200" b="0" i="1"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Note</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Gr</a:t>
            </a:r>
            <a:r>
              <a:rPr kumimoji="0" lang="en-US" sz="1200" b="0" i="0" u="none" strike="noStrike" kern="12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mn-cs"/>
              </a:rPr>
              <a:t>oup/opco continue to engage E&amp; group/ Mobily respectively in getting the money collected which has been reversed to be financially </a:t>
            </a:r>
            <a:r>
              <a:rPr kumimoji="0" lang="en-US" sz="1200" b="0" i="0" u="none" strike="noStrike" kern="1200" cap="none" spc="0" normalizeH="0" baseline="0" noProof="0" dirty="0" err="1">
                <a:ln>
                  <a:noFill/>
                </a:ln>
                <a:solidFill>
                  <a:prstClr val="black"/>
                </a:solidFill>
                <a:effectLst/>
                <a:uLnTx/>
                <a:uFillTx/>
                <a:latin typeface="Aptos" panose="020B0004020202020204" pitchFamily="34" charset="0"/>
                <a:ea typeface="Aptos" panose="020B0004020202020204" pitchFamily="34" charset="0"/>
                <a:cs typeface="+mn-cs"/>
              </a:rPr>
              <a:t>prudent</a:t>
            </a:r>
            <a:r>
              <a:rPr kumimoji="0" lang="en-US" sz="1200" b="0" i="0" u="none" strike="noStrike" kern="1200" cap="none" spc="0" normalizeH="0" baseline="0" noProof="0" dirty="0" err="1">
                <a:ln>
                  <a:noFill/>
                </a:ln>
                <a:solidFill>
                  <a:prstClr val="white"/>
                </a:solidFill>
                <a:effectLst/>
                <a:uLnTx/>
                <a:uFillTx/>
                <a:latin typeface="Aptos" panose="020B0004020202020204" pitchFamily="34" charset="0"/>
                <a:ea typeface="Aptos" panose="020B0004020202020204" pitchFamily="34" charset="0"/>
                <a:cs typeface="+mn-cs"/>
              </a:rPr>
              <a:t>prudent</a:t>
            </a:r>
            <a:endParaRPr kumimoji="0" lang="en-US" sz="1200" b="0" i="0" u="none" strike="noStrike" kern="1200" cap="none" spc="0" normalizeH="0" baseline="0" noProof="0" dirty="0">
              <a:ln>
                <a:noFill/>
              </a:ln>
              <a:solidFill>
                <a:prstClr val="white"/>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FINANCE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GRAFM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No question</a:t>
            </a: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endParaRPr>
          </a:p>
          <a:p>
            <a:pPr marL="5715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1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endParaRPr>
          </a:p>
        </p:txBody>
      </p:sp>
      <p:sp>
        <p:nvSpPr>
          <p:cNvPr id="7" name="Rectangle 6">
            <a:extLst>
              <a:ext uri="{FF2B5EF4-FFF2-40B4-BE49-F238E27FC236}">
                <a16:creationId xmlns:a16="http://schemas.microsoft.com/office/drawing/2014/main" id="{6C3F9A3B-F29C-9541-6BAF-2A7299AF9D8A}"/>
              </a:ext>
            </a:extLst>
          </p:cNvPr>
          <p:cNvSpPr/>
          <p:nvPr/>
        </p:nvSpPr>
        <p:spPr>
          <a:xfrm>
            <a:off x="233757" y="531726"/>
            <a:ext cx="5862244" cy="61390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Overall B2B revenue exceeded April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19%</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B2B Fixed exceeded MTD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4%</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10%</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B2B Mobile MTD revenue is slightly behind budget by </a:t>
            </a:r>
            <a:r>
              <a:rPr kumimoji="0" lang="en-US" sz="105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-0.31%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16%</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On YTD basis, overall B2B revenue exceeded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2.6%</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Fixed exceeded YTD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5%</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12%</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Mobile (incl IoT) is behind YTD budget by </a:t>
            </a:r>
            <a:r>
              <a:rPr kumimoji="0" lang="en-US" sz="1050" b="0" i="0" u="none" strike="noStrike" kern="1200" cap="none" spc="0" normalizeH="0" baseline="0" noProof="0" dirty="0">
                <a:ln>
                  <a:noFill/>
                </a:ln>
                <a:solidFill>
                  <a:srgbClr val="FF6600"/>
                </a:solidFill>
                <a:effectLst/>
                <a:uLnTx/>
                <a:uFillTx/>
                <a:latin typeface="Rubik" pitchFamily="2" charset="-79"/>
                <a:ea typeface="Aptos" panose="020B0004020202020204" pitchFamily="34" charset="0"/>
                <a:cs typeface="Rubik" pitchFamily="2" charset="-79"/>
              </a:rPr>
              <a:t>-1%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(YoY @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13%</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Net adds trending negative from past 2 months.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MoM increase in no. of accounts by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2%</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in April’24.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Absolute Gross Margin and EBITDA is slightly behind budget by </a:t>
            </a:r>
            <a:r>
              <a:rPr kumimoji="0" lang="en-US" sz="1050" b="0"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-1%</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in April’24 (YoY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18%</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&amp;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33%</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respectively)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SMB revenues improved MoM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14% </a:t>
            </a:r>
            <a:r>
              <a:rPr kumimoji="0" lang="en-US" sz="1050" b="0" i="0" u="none" strike="noStrike" kern="1200" cap="none" spc="0" normalizeH="0" baseline="0" noProof="0" dirty="0">
                <a:ln>
                  <a:noFill/>
                </a:ln>
                <a:solidFill>
                  <a:srgbClr val="00B050"/>
                </a:solidFill>
                <a:effectLst/>
                <a:uLnTx/>
                <a:uFillTx/>
                <a:latin typeface="Rubik" pitchFamily="2" charset="-79"/>
                <a:ea typeface="Calibri" panose="020F0502020204030204" pitchFamily="34" charset="0"/>
                <a:cs typeface="Rubik" pitchFamily="2" charset="-79"/>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Q1:</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Net Adds: </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After positive net adds (</a:t>
            </a:r>
            <a:r>
              <a:rPr kumimoji="0" lang="en-US" sz="1200" b="0" i="0" u="none" strike="noStrike" kern="1200" cap="none" spc="0" normalizeH="0" baseline="0" noProof="0" dirty="0" err="1">
                <a:ln>
                  <a:noFill/>
                </a:ln>
                <a:solidFill>
                  <a:prstClr val="black"/>
                </a:solidFill>
                <a:effectLst/>
                <a:uLnTx/>
                <a:uFillTx/>
                <a:latin typeface="Rubik" pitchFamily="2" charset="-79"/>
                <a:ea typeface="Calibri" panose="020F0502020204030204" pitchFamily="34" charset="0"/>
                <a:cs typeface="Rubik" pitchFamily="2" charset="-79"/>
              </a:rPr>
              <a:t>pre+post</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in first 2 months. The net adds turned negative in Mar’24 &amp; Apr’24. </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Is it still part of clean up?</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1" u="none" strike="noStrike" kern="1200" cap="none" spc="0" normalizeH="0" baseline="0" noProof="0" dirty="0">
              <a:ln>
                <a:noFill/>
              </a:ln>
              <a:solidFill>
                <a:srgbClr val="3B95C4">
                  <a:lumMod val="75000"/>
                </a:srgbClr>
              </a:solidFill>
              <a:effectLst/>
              <a:uLnTx/>
              <a:uFillTx/>
              <a:latin typeface="Rubik" pitchFamily="2" charset="-79"/>
              <a:ea typeface="Calibri" panose="020F050202020403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Q2: </a:t>
            </a:r>
            <a:r>
              <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No. of B2B Accounts</a:t>
            </a: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Lost 63 B2B accounts in last 2 months. </a:t>
            </a:r>
          </a:p>
          <a:p>
            <a:pPr marL="22860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To share r</a:t>
            </a:r>
            <a:r>
              <a:rPr kumimoji="0" lang="en-US" sz="1200" b="0" i="1" u="none" strike="noStrike" kern="1200" cap="none" spc="0" normalizeH="0" baseline="0" noProof="0" dirty="0" err="1">
                <a:ln>
                  <a:noFill/>
                </a:ln>
                <a:solidFill>
                  <a:srgbClr val="336699"/>
                </a:solidFill>
                <a:effectLst/>
                <a:uLnTx/>
                <a:uFillTx/>
                <a:latin typeface="Rubik" pitchFamily="2" charset="-79"/>
                <a:ea typeface="Calibri" panose="020F0502020204030204" pitchFamily="34" charset="0"/>
                <a:cs typeface="Rubik" pitchFamily="2" charset="-79"/>
              </a:rPr>
              <a:t>oot</a:t>
            </a:r>
            <a:r>
              <a:rPr kumimoji="0" lang="en-US" sz="1200" b="0" i="1" u="none" strike="noStrike" kern="1200" cap="none" spc="0" normalizeH="0" baseline="0" noProof="0" dirty="0">
                <a:ln>
                  <a:noFill/>
                </a:ln>
                <a:solidFill>
                  <a:srgbClr val="336699"/>
                </a:solidFill>
                <a:effectLst/>
                <a:uLnTx/>
                <a:uFillTx/>
                <a:latin typeface="Rubik" pitchFamily="2" charset="-79"/>
                <a:ea typeface="Calibri" panose="020F0502020204030204" pitchFamily="34" charset="0"/>
                <a:cs typeface="Rubik" pitchFamily="2" charset="-79"/>
              </a:rPr>
              <a:t> cause analysis with revenues lost and strategy going ahead.</a:t>
            </a:r>
            <a:endParaRPr kumimoji="0" lang="en-US" sz="1200" b="0" i="1"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Q3: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IoT:</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Currently behind YTD budget by-13%</a:t>
            </a: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Any plans to overcome IoT budget? </a:t>
            </a:r>
          </a:p>
          <a:p>
            <a:pPr marL="228600" marR="0" lvl="0" indent="-171450" algn="l" defTabSz="9144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share sales pipeline.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Aptos" panose="020B0004020202020204" pitchFamily="34" charset="0"/>
                <a:cs typeface="Rubik" pitchFamily="2" charset="-79"/>
              </a:rPr>
              <a:t>Q4: </a:t>
            </a:r>
            <a:r>
              <a:rPr kumimoji="0" lang="en-US" sz="120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Fixed Data Links: </a:t>
            </a:r>
            <a:r>
              <a:rPr kumimoji="0" lang="en-US" sz="120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The Fixed data links churn has increased 3x on YoY basis (0.273k YTD Apr’24 vs 0.092k YTD Apr’23).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are the reasons thereof and plans to recover?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WHOLESALE</a:t>
            </a: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Overall wholesale MTD revenue is above budget by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2%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(YoY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7%</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however on YTD basis is just on the target. </a:t>
            </a: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mn-cs"/>
            </a:endParaRPr>
          </a:p>
          <a:p>
            <a:pPr marL="57150" marR="0" lvl="0" indent="0" algn="l" defTabSz="914400" rtl="0" eaLnBrk="1" fontAlgn="auto" latinLnBrk="0" hangingPunct="1">
              <a:lnSpc>
                <a:spcPct val="100000"/>
              </a:lnSpc>
              <a:spcBef>
                <a:spcPts val="0"/>
              </a:spcBef>
              <a:spcAft>
                <a:spcPts val="0"/>
              </a:spcAft>
              <a:buClrTx/>
              <a:buSzTx/>
              <a:buFontTx/>
              <a:buNone/>
              <a:tabLst>
                <a:tab pos="457200" algn="l"/>
              </a:tabLst>
              <a:defRPr/>
            </a:pPr>
            <a:endParaRPr kumimoji="0" lang="en-US" sz="11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endParaRPr>
          </a:p>
        </p:txBody>
      </p:sp>
      <p:sp>
        <p:nvSpPr>
          <p:cNvPr id="10" name="Title 1">
            <a:extLst>
              <a:ext uri="{FF2B5EF4-FFF2-40B4-BE49-F238E27FC236}">
                <a16:creationId xmlns:a16="http://schemas.microsoft.com/office/drawing/2014/main" id="{34389574-2BE5-23D3-077F-FAD403D66554}"/>
              </a:ext>
            </a:extLst>
          </p:cNvPr>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FF0000"/>
                </a:solidFill>
                <a:effectLst/>
                <a:uLnTx/>
                <a:uFillTx/>
                <a:latin typeface="Rubik" pitchFamily="2" charset="-79"/>
                <a:cs typeface="Rubik" pitchFamily="2" charset="-79"/>
              </a:rPr>
              <a:t>–</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Tree>
    <p:extLst>
      <p:ext uri="{BB962C8B-B14F-4D97-AF65-F5344CB8AC3E}">
        <p14:creationId xmlns:p14="http://schemas.microsoft.com/office/powerpoint/2010/main" val="3561949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20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a:xfrm>
            <a:off x="2195709" y="6412088"/>
            <a:ext cx="666648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129348" y="518717"/>
            <a:ext cx="5880717" cy="5893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rPr>
              <a:t>TECHNOLOGY</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C1</a:t>
            </a:r>
            <a:r>
              <a:rPr kumimoji="0" lang="en-US" sz="1200" b="0"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VOC scores for Voice and Data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in April amongst the lowest since start of measurements in Oct’22. </a:t>
            </a:r>
            <a:r>
              <a:rPr kumimoji="0" lang="en-US" sz="1200" b="0" i="0" u="none" strike="noStrike" kern="1200" cap="none" spc="0" normalizeH="0" baseline="0" noProof="0" dirty="0">
                <a:ln>
                  <a:noFill/>
                </a:ln>
                <a:solidFill>
                  <a:prstClr val="black"/>
                </a:solidFill>
                <a:effectLst/>
                <a:uLnTx/>
                <a:uFillTx/>
                <a:latin typeface="Rubik" pitchFamily="2" charset="-79"/>
                <a:ea typeface="Times New Roman" panose="02020603050405020304" pitchFamily="18" charset="0"/>
                <a:cs typeface="+mn-cs"/>
              </a:rPr>
              <a:t>OMV Tech investigating the reason behind the significant decrease occurring in Apr’24. OMV team also reported the progress of the ongoing DAS implementation for main areas of complaints, 3 out of 8 buildings are completed and rest will be completed by end of June. </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Sub Sea cable repair: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Major decrease in both CCQ and ECQ in Apr’24 due to numerous ISP outages.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informed that the subsea fiber cut (significantly affecting the CCQ and ECQ) was resolved on 4</a:t>
            </a:r>
            <a:r>
              <a:rPr kumimoji="0" lang="en-US" sz="1200" b="0" i="0" u="none" strike="noStrike" kern="1200" cap="none" spc="0" normalizeH="0" baseline="3000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th</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 May and that from 7</a:t>
            </a:r>
            <a:r>
              <a:rPr kumimoji="0" lang="en-US" sz="1200" b="0" i="0" u="none" strike="noStrike" kern="1200" cap="none" spc="0" normalizeH="0" baseline="3000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th</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 May onwards we are observing improvements.</a:t>
            </a: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highlight>
                <a:srgbClr val="FFFFFF"/>
              </a:highlight>
              <a:uLnTx/>
              <a:uFillTx/>
              <a:latin typeface="Times New Roman" panose="02020603050405020304" pitchFamily="18" charset="0"/>
              <a:ea typeface="Aptos" panose="020B0004020202020204" pitchFamily="34" charset="0"/>
              <a:cs typeface="+mn-cs"/>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Fixed Customer Complaints/Trouble Tickets: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The number (reported by Consumer BU in page 22) had a significant increase of ~32% in Apr’24 compared to Mar’24.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informed that this increase was due to Domain failure &amp; slow internet issues after AAA migration activity.</a:t>
            </a:r>
          </a:p>
          <a:p>
            <a:pPr marL="57150" marR="0" lvl="0" indent="0" algn="just"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336699"/>
              </a:solidFill>
              <a:effectLst/>
              <a:highlight>
                <a:srgbClr val="FFFFFF"/>
              </a:highlight>
              <a:uLnTx/>
              <a:uFillTx/>
              <a:latin typeface="Rubik" pitchFamily="2" charset="-79"/>
              <a:ea typeface="Aptos" panose="020B0004020202020204" pitchFamily="34"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C4:</a:t>
            </a:r>
            <a:r>
              <a:rPr kumimoji="0" lang="en-US" sz="1200" b="0" i="0" u="none" strike="noStrike" kern="1200" cap="none" spc="0" normalizeH="0" baseline="0" noProof="0" dirty="0">
                <a:ln>
                  <a:noFill/>
                </a:ln>
                <a:solidFill>
                  <a:srgbClr val="C00000"/>
                </a:solidFill>
                <a:effectLst/>
                <a:highlight>
                  <a:srgbClr val="FFFFFF"/>
                </a:highligh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NW complaints </a:t>
            </a:r>
            <a:r>
              <a:rPr kumimoji="0" lang="en-US" sz="1200" b="0" i="0" u="none" strike="noStrike" kern="1200" cap="none" spc="0" normalizeH="0" baseline="0" noProof="0" dirty="0">
                <a:ln>
                  <a:noFill/>
                </a:ln>
                <a:solidFill>
                  <a:prstClr val="black"/>
                </a:solidFill>
                <a:effectLst/>
                <a:highlight>
                  <a:srgbClr val="FFFFFF"/>
                </a:highlight>
                <a:uLnTx/>
                <a:uFillTx/>
                <a:latin typeface="Rubik" pitchFamily="2" charset="-79"/>
                <a:ea typeface="Times New Roman" panose="02020603050405020304" pitchFamily="18" charset="0"/>
                <a:cs typeface="Rubik" pitchFamily="2" charset="-79"/>
              </a:rPr>
              <a:t>increased by ~32% in Apr’24 compared to Mar’24. </a:t>
            </a:r>
            <a:r>
              <a:rPr kumimoji="0" lang="en-US" sz="1200" b="0" i="0" u="none" strike="noStrike" kern="1200" cap="none" spc="0" normalizeH="0" baseline="0" noProof="0" dirty="0">
                <a:ln>
                  <a:noFill/>
                </a:ln>
                <a:solidFill>
                  <a:srgbClr val="000000"/>
                </a:solidFill>
                <a:effectLst/>
                <a:highlight>
                  <a:srgbClr val="FFFFFF"/>
                </a:highlight>
                <a:uLnTx/>
                <a:uFillTx/>
                <a:latin typeface="Rubik" pitchFamily="2" charset="-79"/>
                <a:ea typeface="Times New Roman" panose="02020603050405020304" pitchFamily="18" charset="0"/>
                <a:cs typeface="+mn-cs"/>
              </a:rPr>
              <a:t>OMV team informed that reason behind this increase is because Customer Care started including VOC Survey complaints in the overall complaints count. OGT to discuss further with OGC to align on what to be included in NW complaints.</a:t>
            </a:r>
            <a:endParaRPr kumimoji="0" lang="en-US" sz="1400" b="0" i="0" u="none" strike="noStrike" kern="1200" cap="none" spc="0" normalizeH="0" baseline="0" noProof="0" dirty="0">
              <a:ln>
                <a:noFill/>
              </a:ln>
              <a:solidFill>
                <a:prstClr val="white"/>
              </a:solidFill>
              <a:effectLst/>
              <a:highlight>
                <a:srgbClr val="FFFFFF"/>
              </a:highlight>
              <a:uLnTx/>
              <a:uFillTx/>
              <a:latin typeface="Times New Roman" panose="02020603050405020304" pitchFamily="18" charset="0"/>
              <a:ea typeface="Aptos" panose="020B0004020202020204" pitchFamily="34" charset="0"/>
              <a:cs typeface="+mn-cs"/>
            </a:endParaRPr>
          </a:p>
          <a:p>
            <a:pPr marL="4000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FF0000"/>
              </a:solidFill>
              <a:effectLst/>
              <a:highlight>
                <a:srgbClr val="FFFFFF"/>
              </a:highligh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5B9BD5">
                  <a:lumMod val="75000"/>
                </a:srgbClr>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SMART CAPEX</a:t>
            </a:r>
            <a:endParaRPr kumimoji="0" lang="en-US" sz="1200" b="0" i="0" u="none" strike="noStrike" kern="1200" cap="none" spc="0" normalizeH="0" baseline="0" noProof="0" dirty="0">
              <a:ln>
                <a:noFill/>
              </a:ln>
              <a:solidFill>
                <a:srgbClr val="221E20"/>
              </a:solidFill>
              <a:effectLst/>
              <a:uLnTx/>
              <a:uFillTx/>
              <a:latin typeface="Rubik" pitchFamily="2" charset="-79"/>
              <a:ea typeface="Times New Roman" panose="02020603050405020304" pitchFamily="18" charset="0"/>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Calibri" panose="020F0502020204030204" pitchFamily="34" charset="0"/>
              <a:cs typeface="Rubik" pitchFamily="2" charset="-79"/>
            </a:endParaRPr>
          </a:p>
          <a:p>
            <a:pPr marL="5715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64A70B"/>
              </a:solidFill>
              <a:effectLst/>
              <a:uLnTx/>
              <a:uFillTx/>
              <a:latin typeface="Rubik" panose="00000500000000000000" pitchFamily="2" charset="-79"/>
              <a:ea typeface="Calibri" panose="020F0502020204030204" pitchFamily="34" charset="0"/>
              <a:cs typeface="Rubik" panose="00000500000000000000" pitchFamily="2" charset="-79"/>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MALDIVES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3" name="Rectangle 12"/>
          <p:cNvSpPr/>
          <p:nvPr/>
        </p:nvSpPr>
        <p:spPr>
          <a:xfrm>
            <a:off x="6147137" y="518717"/>
            <a:ext cx="5860472" cy="58933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STRATEGY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Apr’24 is trending at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+5% </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vs AOP (B2C </a:t>
            </a:r>
            <a:r>
              <a:rPr kumimoji="0" lang="en-US" sz="1200" b="0" i="0" u="none" strike="noStrike" kern="1200" cap="none" spc="0" normalizeH="0" baseline="0" noProof="0" dirty="0">
                <a:ln>
                  <a:noFill/>
                </a:ln>
                <a:solidFill>
                  <a:srgbClr val="FF6600"/>
                </a:solidFill>
                <a:effectLst/>
                <a:uLnTx/>
                <a:uFillTx/>
                <a:latin typeface="Rubik" pitchFamily="2" charset="-79"/>
                <a:ea typeface="+mn-ea"/>
                <a:cs typeface="Rubik" pitchFamily="2" charset="-79"/>
              </a:rPr>
              <a:t>-4%</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B2B2C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+91%</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&amp; B2B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+19%</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&amp;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+14</a:t>
            </a: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 on YoY basis. YTD DS&amp;P vs AOP stands at </a:t>
            </a:r>
            <a:r>
              <a:rPr kumimoji="0" lang="en-US" sz="1200" b="0" i="0" u="none" strike="noStrike" kern="1200" cap="none" spc="0" normalizeH="0" baseline="0" noProof="0" dirty="0">
                <a:ln>
                  <a:noFill/>
                </a:ln>
                <a:solidFill>
                  <a:srgbClr val="00B050"/>
                </a:solidFill>
                <a:effectLst/>
                <a:uLnTx/>
                <a:uFillTx/>
                <a:latin typeface="Rubik" pitchFamily="2" charset="-79"/>
                <a:ea typeface="+mn-ea"/>
                <a:cs typeface="Rubik" pitchFamily="2" charset="-79"/>
              </a:rPr>
              <a:t>+14%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rPr>
              <a:t>Good performance overall, Digital B2C though falling short in April vs AOP, but has improved vs Q1 average.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SOURCING</a:t>
            </a: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LEGAL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REGULATORY</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HR</a:t>
            </a:r>
            <a:endPar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Headcount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below budget (FTE 378 vs 388)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Staff cost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slightly above the budget. We are in contact with the HR team and we shall monitor the same.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 </a:t>
            </a:r>
            <a:r>
              <a:rPr kumimoji="0" lang="en-US" sz="1050" b="1"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Training cost </a:t>
            </a:r>
            <a:r>
              <a:rPr kumimoji="0" lang="en-US" sz="1050" b="0" i="0" u="none" strike="noStrike" kern="1200" cap="none" spc="0" normalizeH="0" baseline="0" noProof="0" dirty="0">
                <a:ln>
                  <a:noFill/>
                </a:ln>
                <a:solidFill>
                  <a:prstClr val="black"/>
                </a:solidFill>
                <a:effectLst/>
                <a:uLnTx/>
                <a:uFillTx/>
                <a:latin typeface="Rubik" pitchFamily="2" charset="-79"/>
                <a:ea typeface="Aptos" panose="020B0004020202020204" pitchFamily="34" charset="0"/>
                <a:cs typeface="Rubik" pitchFamily="2" charset="-79"/>
              </a:rPr>
              <a:t>is within budget (97%)</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560285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pPr marL="0" marR="0" lvl="0" indent="0" algn="ctr" defTabSz="914400" rtl="0" eaLnBrk="1" fontAlgn="base" latinLnBrk="0" hangingPunct="1">
                <a:lnSpc>
                  <a:spcPct val="100000"/>
                </a:lnSpc>
                <a:spcBef>
                  <a:spcPct val="0"/>
                </a:spcBef>
                <a:spcAft>
                  <a:spcPct val="0"/>
                </a:spcAft>
                <a:buClrTx/>
                <a:buSzTx/>
                <a:buFontTx/>
                <a:buNone/>
                <a:tabLst/>
                <a:defRPr/>
              </a:pPr>
              <a:t>20 May 2024</a:t>
            </a:fld>
            <a:endParaRPr kumimoji="0" lang="en-US" sz="900" b="0"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endParaRPr>
          </a:p>
        </p:txBody>
      </p:sp>
      <p:sp>
        <p:nvSpPr>
          <p:cNvPr id="10" name="Rectangle 9"/>
          <p:cNvSpPr/>
          <p:nvPr/>
        </p:nvSpPr>
        <p:spPr>
          <a:xfrm>
            <a:off x="180879" y="664804"/>
            <a:ext cx="5880717" cy="577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US" sz="1200" b="1" i="0" u="none" strike="noStrike" kern="1200" cap="none" spc="0" normalizeH="0" baseline="0" noProof="0">
                <a:ln>
                  <a:noFill/>
                </a:ln>
                <a:solidFill>
                  <a:srgbClr val="ED1C24"/>
                </a:solidFill>
                <a:effectLst/>
                <a:uLnTx/>
                <a:uFillTx/>
                <a:latin typeface="Rubik" pitchFamily="2" charset="-79"/>
                <a:ea typeface="+mn-ea"/>
                <a:cs typeface="Rubik" pitchFamily="2" charset="-79"/>
                <a:sym typeface="Helvetica Neue"/>
              </a:rPr>
              <a:t>OPEN ACTIONS</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sym typeface="Helvetica Neue"/>
              </a:rPr>
              <a:t>None</a:t>
            </a:r>
            <a:endParaRPr kumimoji="0" lang="en-US" sz="1200" b="0" i="0" u="none" strike="noStrike" kern="1200" cap="none" spc="0" normalizeH="0" baseline="0" noProof="0" dirty="0">
              <a:ln>
                <a:noFill/>
              </a:ln>
              <a:solidFill>
                <a:prstClr val="black"/>
              </a:solidFill>
              <a:effectLst/>
              <a:uLnTx/>
              <a:uFillTx/>
              <a:latin typeface="Rubik" pitchFamily="2" charset="-79"/>
              <a:ea typeface="+mn-ea"/>
              <a:cs typeface="Rubik" pitchFamily="2" charset="-79"/>
              <a:sym typeface="Helvetica Neue"/>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sym typeface="Helvetica Neue"/>
              </a:rPr>
              <a:t>MALDIVES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sym typeface="Helvetica Neue"/>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sym typeface="Helvetica Neue"/>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sym typeface="Helvetica Neue"/>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sym typeface="Helvetica Neue"/>
            </a:endParaRPr>
          </a:p>
        </p:txBody>
      </p:sp>
      <p:sp>
        <p:nvSpPr>
          <p:cNvPr id="2" name="Rectangle 1">
            <a:extLst>
              <a:ext uri="{FF2B5EF4-FFF2-40B4-BE49-F238E27FC236}">
                <a16:creationId xmlns:a16="http://schemas.microsoft.com/office/drawing/2014/main" id="{7180B387-5275-D144-E7C7-B3FE3E2759C5}"/>
              </a:ext>
            </a:extLst>
          </p:cNvPr>
          <p:cNvSpPr/>
          <p:nvPr/>
        </p:nvSpPr>
        <p:spPr>
          <a:xfrm>
            <a:off x="6150649" y="664886"/>
            <a:ext cx="5860472" cy="5771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200" b="1" i="0" u="none" strike="noStrike" kern="1200" cap="none" spc="0" normalizeH="0" baseline="0" noProof="0" dirty="0">
                <a:ln>
                  <a:noFill/>
                </a:ln>
                <a:solidFill>
                  <a:srgbClr val="FF0000"/>
                </a:solidFill>
                <a:effectLst/>
                <a:uLnTx/>
                <a:uFillTx/>
                <a:latin typeface="Rubik" pitchFamily="2" charset="-79"/>
                <a:ea typeface="Calibri" panose="020F0502020204030204" pitchFamily="34" charset="0"/>
                <a:cs typeface="Rubik" pitchFamily="2" charset="-79"/>
              </a:rPr>
              <a:t>WATCH OUT POINTS</a:t>
            </a:r>
            <a:endParaRPr kumimoji="0" lang="en-GB" sz="1000" b="0" i="1" u="none" strike="noStrike" kern="1200" cap="none" spc="0" normalizeH="0" baseline="0" noProof="0" dirty="0">
              <a:ln>
                <a:noFill/>
              </a:ln>
              <a:solidFill>
                <a:srgbClr val="5B9BD5">
                  <a:lumMod val="75000"/>
                </a:srgbClr>
              </a:solidFill>
              <a:effectLst/>
              <a:uLnTx/>
              <a:uFillTx/>
              <a:latin typeface="Rubik" pitchFamily="2" charset="-79"/>
              <a:ea typeface="Times New Roman" panose="02020603050405020304" pitchFamily="18" charset="0"/>
              <a:cs typeface="Rubik" pitchFamily="2" charset="-79"/>
            </a:endParaRPr>
          </a:p>
          <a:p>
            <a:pPr marL="230886" marR="0" lvl="0" indent="-228600" algn="l" defTabSz="1219169" rtl="0" eaLnBrk="1" fontAlgn="auto" latinLnBrk="0" hangingPunct="0">
              <a:lnSpc>
                <a:spcPct val="100000"/>
              </a:lnSpc>
              <a:spcBef>
                <a:spcPts val="0"/>
              </a:spcBef>
              <a:spcAft>
                <a:spcPts val="0"/>
              </a:spcAft>
              <a:buClrTx/>
              <a:buSzTx/>
              <a:buFont typeface="+mj-lt"/>
              <a:buAutoNum type="arabicPeriod"/>
              <a:tabLst>
                <a:tab pos="228600" algn="l"/>
              </a:tabLst>
              <a:defRPr/>
            </a:pPr>
            <a:r>
              <a:rPr kumimoji="0" lang="en-GB" sz="10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(Q3’23) Fixed Revenue:</a:t>
            </a:r>
            <a:r>
              <a:rPr kumimoji="0" lang="en-GB" sz="10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to monitor</a:t>
            </a:r>
            <a:endParaRPr kumimoji="0" lang="en-GB" sz="1000" b="0" i="0" u="none" strike="noStrike" kern="1200" cap="none" spc="0" normalizeH="0" baseline="0" noProof="0" dirty="0">
              <a:ln>
                <a:noFill/>
              </a:ln>
              <a:solidFill>
                <a:srgbClr val="ED1C24"/>
              </a:solidFill>
              <a:effectLst/>
              <a:uLnTx/>
              <a:uFillTx/>
              <a:latin typeface="Rubik" pitchFamily="2" charset="-79"/>
              <a:ea typeface="Calibri" panose="020F0502020204030204" pitchFamily="34"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0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OMV 24/01/2024: </a:t>
            </a: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In 2023 - Momentum was gained in FTTX (wireline) &amp; 5G wireless however constant decline in Wireless 4G broadband resulted in the drop.</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Drop in 4G wireless is due to launch of FTTX by Ooredoo or competition in the specific Island, results in erosion of the base</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Overall performance for FBB is attached in the below table.</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Aside Government pricing regulation continues to impact us as it does not allow to change the packages rates</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 marR="0" lvl="0" indent="0" algn="l" defTabSz="1219169" rtl="0" eaLnBrk="1" fontAlgn="auto" latinLnBrk="0" hangingPunct="0">
              <a:lnSpc>
                <a:spcPct val="100000"/>
              </a:lnSpc>
              <a:spcBef>
                <a:spcPts val="0"/>
              </a:spcBef>
              <a:spcAft>
                <a:spcPts val="0"/>
              </a:spcAft>
              <a:buClrTx/>
              <a:buSzTx/>
              <a:buFontTx/>
              <a:buNone/>
              <a:tabLst>
                <a:tab pos="228600" algn="l"/>
              </a:tabLst>
              <a:defRPr/>
            </a:pPr>
            <a:r>
              <a:rPr kumimoji="0" lang="en-GB" sz="10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OGC 21/03/2024: </a:t>
            </a:r>
            <a:r>
              <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We’ve done the first session in Feb, however still awaiting mitigation plan &amp; input for 2nd session. Please keep this open.</a:t>
            </a: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3736" marR="0" lvl="0" indent="-171450" algn="l" defTabSz="1219169" rtl="0" eaLnBrk="1" fontAlgn="auto" latinLnBrk="0" hangingPunct="0">
              <a:lnSpc>
                <a:spcPct val="100000"/>
              </a:lnSpc>
              <a:spcBef>
                <a:spcPts val="0"/>
              </a:spcBef>
              <a:spcAft>
                <a:spcPts val="0"/>
              </a:spcAft>
              <a:buClrTx/>
              <a:buSzTx/>
              <a:buFont typeface="Arial" panose="020B0604020202020204" pitchFamily="34" charset="0"/>
              <a:buChar char="•"/>
              <a:tabLst>
                <a:tab pos="228600" algn="l"/>
              </a:tabLst>
              <a:defRPr/>
            </a:pPr>
            <a:endParaRPr kumimoji="0" lang="en-GB" sz="10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US" sz="1200" b="0" i="1" u="none" strike="noStrike" kern="1200" cap="none" spc="0" normalizeH="0" baseline="0" noProof="0" dirty="0">
              <a:ln>
                <a:noFill/>
              </a:ln>
              <a:solidFill>
                <a:srgbClr val="5B9BD5">
                  <a:lumMod val="75000"/>
                </a:srgbClr>
              </a:solidFill>
              <a:effectLst/>
              <a:uLnTx/>
              <a:uFillTx/>
              <a:latin typeface="Rubik" pitchFamily="2" charset="-79"/>
              <a:ea typeface="Times New Roman" panose="02020603050405020304" pitchFamily="18" charset="0"/>
              <a:cs typeface="Rubik" pitchFamily="2" charset="-79"/>
            </a:endParaRPr>
          </a:p>
          <a:p>
            <a:pPr marL="179388" marR="0" lvl="0" indent="-177800" algn="l" defTabSz="1219169" rtl="0" eaLnBrk="1" fontAlgn="auto" latinLnBrk="0" hangingPunct="0">
              <a:lnSpc>
                <a:spcPct val="100000"/>
              </a:lnSpc>
              <a:spcBef>
                <a:spcPts val="0"/>
              </a:spcBef>
              <a:spcAft>
                <a:spcPts val="0"/>
              </a:spcAft>
              <a:buClrTx/>
              <a:buSzTx/>
              <a:buFontTx/>
              <a:buNone/>
              <a:tabLst>
                <a:tab pos="228600" algn="l"/>
              </a:tabLst>
              <a:defRPr/>
            </a:pPr>
            <a:endParaRPr kumimoji="0" lang="en-GB"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p:txBody>
      </p:sp>
      <p:pic>
        <p:nvPicPr>
          <p:cNvPr id="3" name="Picture 2">
            <a:extLst>
              <a:ext uri="{FF2B5EF4-FFF2-40B4-BE49-F238E27FC236}">
                <a16:creationId xmlns:a16="http://schemas.microsoft.com/office/drawing/2014/main" id="{EC7AEDF6-1302-13A9-D6A3-A767EC455AE8}"/>
              </a:ext>
            </a:extLst>
          </p:cNvPr>
          <p:cNvPicPr>
            <a:picLocks noChangeAspect="1"/>
          </p:cNvPicPr>
          <p:nvPr/>
        </p:nvPicPr>
        <p:blipFill>
          <a:blip r:embed="rId3"/>
          <a:stretch>
            <a:fillRect/>
          </a:stretch>
        </p:blipFill>
        <p:spPr>
          <a:xfrm>
            <a:off x="7138195" y="2153507"/>
            <a:ext cx="3885380" cy="874210"/>
          </a:xfrm>
          <a:prstGeom prst="rect">
            <a:avLst/>
          </a:prstGeom>
        </p:spPr>
      </p:pic>
    </p:spTree>
    <p:extLst>
      <p:ext uri="{BB962C8B-B14F-4D97-AF65-F5344CB8AC3E}">
        <p14:creationId xmlns:p14="http://schemas.microsoft.com/office/powerpoint/2010/main" val="22047718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E9BCE1E-2F65-FC24-8855-9B43DF76A40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think-cell data - do not delete" hidden="1">
                        <a:extLst>
                          <a:ext uri="{FF2B5EF4-FFF2-40B4-BE49-F238E27FC236}">
                            <a16:creationId xmlns:a16="http://schemas.microsoft.com/office/drawing/2014/main" id="{9E9BCE1E-2F65-FC24-8855-9B43DF76A4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01530E3-1DD6-82CF-D763-91D9DFB94C0A}"/>
              </a:ext>
            </a:extLst>
          </p:cNvPr>
          <p:cNvSpPr>
            <a:spLocks noGrp="1"/>
          </p:cNvSpPr>
          <p:nvPr>
            <p:ph type="title"/>
          </p:nvPr>
        </p:nvSpPr>
        <p:spPr/>
        <p:txBody>
          <a:bodyPr vert="horz"/>
          <a:lstStyle/>
          <a:p>
            <a:r>
              <a:rPr lang="en-US"/>
              <a:t>THANK YOU</a:t>
            </a:r>
          </a:p>
        </p:txBody>
      </p:sp>
      <p:sp>
        <p:nvSpPr>
          <p:cNvPr id="3" name="Text Placeholder 2">
            <a:extLst>
              <a:ext uri="{FF2B5EF4-FFF2-40B4-BE49-F238E27FC236}">
                <a16:creationId xmlns:a16="http://schemas.microsoft.com/office/drawing/2014/main" id="{2518546C-809C-1E5A-6561-87699D5C4526}"/>
              </a:ext>
            </a:extLst>
          </p:cNvPr>
          <p:cNvSpPr>
            <a:spLocks noGrp="1"/>
          </p:cNvSpPr>
          <p:nvPr>
            <p:ph type="body" idx="3"/>
          </p:nvPr>
        </p:nvSpPr>
        <p:spPr/>
        <p:txBody>
          <a:bodyPr/>
          <a:lstStyle/>
          <a:p>
            <a:endParaRPr lang="en-US"/>
          </a:p>
        </p:txBody>
      </p:sp>
      <p:sp>
        <p:nvSpPr>
          <p:cNvPr id="4" name="Text Placeholder 3">
            <a:extLst>
              <a:ext uri="{FF2B5EF4-FFF2-40B4-BE49-F238E27FC236}">
                <a16:creationId xmlns:a16="http://schemas.microsoft.com/office/drawing/2014/main" id="{57007022-3F93-76EF-7E47-74E6DA8B0436}"/>
              </a:ext>
            </a:extLst>
          </p:cNvPr>
          <p:cNvSpPr>
            <a:spLocks noGrp="1"/>
          </p:cNvSpPr>
          <p:nvPr>
            <p:ph type="body" idx="4"/>
          </p:nvPr>
        </p:nvSpPr>
        <p:spPr/>
        <p:txBody>
          <a:bodyPr/>
          <a:lstStyle/>
          <a:p>
            <a:endParaRPr lang="en-US"/>
          </a:p>
        </p:txBody>
      </p:sp>
    </p:spTree>
    <p:extLst>
      <p:ext uri="{BB962C8B-B14F-4D97-AF65-F5344CB8AC3E}">
        <p14:creationId xmlns:p14="http://schemas.microsoft.com/office/powerpoint/2010/main" val="14791296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3.xml><?xml version="1.0" encoding="utf-8"?>
<a:theme xmlns:a="http://schemas.openxmlformats.org/drawingml/2006/main" name="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4.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e88178f-0b1a-410b-9b1e-0d6d07936716}" enabled="1" method="Standard" siteId="{62e535df-7358-49cd-a733-f2b4f5c42f81}" removed="0"/>
</clbl:labelList>
</file>

<file path=docProps/app.xml><?xml version="1.0" encoding="utf-8"?>
<Properties xmlns="http://schemas.openxmlformats.org/officeDocument/2006/extended-properties" xmlns:vt="http://schemas.openxmlformats.org/officeDocument/2006/docPropsVTypes">
  <TotalTime>2593</TotalTime>
  <Words>1228</Words>
  <Application>Microsoft Office PowerPoint</Application>
  <PresentationFormat>Widescreen</PresentationFormat>
  <Paragraphs>153</Paragraphs>
  <Slides>6</Slides>
  <Notes>3</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24" baseType="lpstr">
      <vt:lpstr>Aptos</vt:lpstr>
      <vt:lpstr>Arial</vt:lpstr>
      <vt:lpstr>Calibri</vt:lpstr>
      <vt:lpstr>Calibri Light</vt:lpstr>
      <vt:lpstr>Courier New</vt:lpstr>
      <vt:lpstr>Noto Sans</vt:lpstr>
      <vt:lpstr>Ooredoo Heavy</vt:lpstr>
      <vt:lpstr>Outfit ExtraBold</vt:lpstr>
      <vt:lpstr>Rockwell</vt:lpstr>
      <vt:lpstr>Rubik</vt:lpstr>
      <vt:lpstr>Rubik SemiBold</vt:lpstr>
      <vt:lpstr>Times New Roman</vt:lpstr>
      <vt:lpstr>Wingdings</vt:lpstr>
      <vt:lpstr>Office Theme</vt:lpstr>
      <vt:lpstr>10_08.05_20170507_Ooredoo_template_4x3 ratio_v12</vt:lpstr>
      <vt:lpstr>08.05_20170507_Ooredoo_template_4x3 ratio_v12</vt:lpstr>
      <vt:lpstr>Atlas</vt:lpstr>
      <vt:lpstr>think-cell Slide</vt:lpstr>
      <vt:lpstr>Performance Review Q&amp;A</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 Q&amp;A</dc:title>
  <dc:creator>Helene Le Caignec</dc:creator>
  <cp:lastModifiedBy>Helene Le Caignec</cp:lastModifiedBy>
  <cp:revision>4</cp:revision>
  <dcterms:created xsi:type="dcterms:W3CDTF">2022-08-23T15:46:07Z</dcterms:created>
  <dcterms:modified xsi:type="dcterms:W3CDTF">2024-05-20T11:24:18Z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88178f-0b1a-410b-9b1e-0d6d07936716_Enabled">
    <vt:lpwstr>true</vt:lpwstr>
  </property>
  <property fmtid="{D5CDD505-2E9C-101B-9397-08002B2CF9AE}" pid="3" name="MSIP_Label_fe88178f-0b1a-410b-9b1e-0d6d07936716_SetDate">
    <vt:lpwstr>2022-12-18T06:12:23Z</vt:lpwstr>
  </property>
  <property fmtid="{D5CDD505-2E9C-101B-9397-08002B2CF9AE}" pid="4" name="MSIP_Label_fe88178f-0b1a-410b-9b1e-0d6d07936716_Method">
    <vt:lpwstr>Standard</vt:lpwstr>
  </property>
  <property fmtid="{D5CDD505-2E9C-101B-9397-08002B2CF9AE}" pid="5" name="MSIP_Label_fe88178f-0b1a-410b-9b1e-0d6d07936716_Name">
    <vt:lpwstr>Ooredoo - Default</vt:lpwstr>
  </property>
  <property fmtid="{D5CDD505-2E9C-101B-9397-08002B2CF9AE}" pid="6" name="MSIP_Label_fe88178f-0b1a-410b-9b1e-0d6d07936716_SiteId">
    <vt:lpwstr>62e535df-7358-49cd-a733-f2b4f5c42f81</vt:lpwstr>
  </property>
  <property fmtid="{D5CDD505-2E9C-101B-9397-08002B2CF9AE}" pid="7" name="MSIP_Label_fe88178f-0b1a-410b-9b1e-0d6d07936716_ActionId">
    <vt:lpwstr>0d15316d-6084-4f73-9cf7-3fd6db467246</vt:lpwstr>
  </property>
  <property fmtid="{D5CDD505-2E9C-101B-9397-08002B2CF9AE}" pid="8" name="MSIP_Label_fe88178f-0b1a-410b-9b1e-0d6d07936716_ContentBits">
    <vt:lpwstr>0</vt:lpwstr>
  </property>
  <property fmtid="{D5CDD505-2E9C-101B-9397-08002B2CF9AE}" pid="9" name="MSIP_Label_8b49b266-1ab9-41f3-8ca5-f5bccb742a55_Enabled">
    <vt:lpwstr>true</vt:lpwstr>
  </property>
  <property fmtid="{D5CDD505-2E9C-101B-9397-08002B2CF9AE}" pid="10" name="MSIP_Label_8b49b266-1ab9-41f3-8ca5-f5bccb742a55_SetDate">
    <vt:lpwstr>2023-05-09T06:51:13Z</vt:lpwstr>
  </property>
  <property fmtid="{D5CDD505-2E9C-101B-9397-08002B2CF9AE}" pid="11" name="MSIP_Label_8b49b266-1ab9-41f3-8ca5-f5bccb742a55_Method">
    <vt:lpwstr>Privileged</vt:lpwstr>
  </property>
  <property fmtid="{D5CDD505-2E9C-101B-9397-08002B2CF9AE}" pid="12" name="MSIP_Label_8b49b266-1ab9-41f3-8ca5-f5bccb742a55_Name">
    <vt:lpwstr>Restricted</vt:lpwstr>
  </property>
  <property fmtid="{D5CDD505-2E9C-101B-9397-08002B2CF9AE}" pid="13" name="MSIP_Label_8b49b266-1ab9-41f3-8ca5-f5bccb742a55_SiteId">
    <vt:lpwstr>35ce61ea-2a69-4c72-837c-f38de143a7a3</vt:lpwstr>
  </property>
  <property fmtid="{D5CDD505-2E9C-101B-9397-08002B2CF9AE}" pid="14" name="MSIP_Label_8b49b266-1ab9-41f3-8ca5-f5bccb742a55_ActionId">
    <vt:lpwstr>a6f730a7-9007-471a-b370-2019dc05496a</vt:lpwstr>
  </property>
  <property fmtid="{D5CDD505-2E9C-101B-9397-08002B2CF9AE}" pid="15" name="MSIP_Label_8b49b266-1ab9-41f3-8ca5-f5bccb742a55_ContentBits">
    <vt:lpwstr>1</vt:lpwstr>
  </property>
</Properties>
</file>