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  <p:sldMasterId id="2147483672" r:id="rId2"/>
  </p:sldMasterIdLst>
  <p:notesMasterIdLst>
    <p:notesMasterId r:id="rId6"/>
  </p:notesMasterIdLst>
  <p:sldIdLst>
    <p:sldId id="257" r:id="rId3"/>
    <p:sldId id="258" r:id="rId4"/>
    <p:sldId id="259" r:id="rId5"/>
  </p:sldIdLst>
  <p:sldSz cx="9144000" cy="5143500" type="screen16x9"/>
  <p:notesSz cx="6858000" cy="9144000"/>
  <p:embeddedFontLst>
    <p:embeddedFont>
      <p:font typeface="Helvetica Neue" panose="02000503000000020004" pitchFamily="2" charset="0"/>
      <p:regular r:id="rId7"/>
      <p:bold r:id="rId8"/>
      <p:italic r:id="rId9"/>
      <p:boldItalic r:id="rId10"/>
    </p:embeddedFont>
    <p:embeddedFont>
      <p:font typeface="Helvetica Neue Light" panose="02000403000000020004" pitchFamily="2" charset="0"/>
      <p:regular r:id="rId11"/>
      <p:bold r:id="rId12"/>
      <p:italic r:id="rId13"/>
      <p:boldItalic r:id="rId14"/>
    </p:embeddedFont>
    <p:embeddedFont>
      <p:font typeface="Montserrat" pitchFamily="2" charset="77"/>
      <p:regular r:id="rId15"/>
      <p:bold r:id="rId16"/>
      <p:italic r:id="rId17"/>
      <p:boldItalic r:id="rId18"/>
    </p:embeddedFont>
    <p:embeddedFont>
      <p:font typeface="Work Sans" pitchFamily="2" charset="77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C76D833-2D06-4F87-AD43-274159971024}">
  <a:tblStyle styleId="{DC76D833-2D06-4F87-AD43-27415997102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9"/>
  </p:normalViewPr>
  <p:slideViewPr>
    <p:cSldViewPr snapToGrid="0">
      <p:cViewPr varScale="1">
        <p:scale>
          <a:sx n="136" d="100"/>
          <a:sy n="136" d="100"/>
        </p:scale>
        <p:origin x="424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font" Target="fonts/font12.fntdata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font" Target="fonts/font15.fntdata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10.fntdata"/><Relationship Id="rId20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font" Target="fonts/font9.fntdata"/><Relationship Id="rId23" Type="http://schemas.openxmlformats.org/officeDocument/2006/relationships/presProps" Target="presProps.xml"/><Relationship Id="rId10" Type="http://schemas.openxmlformats.org/officeDocument/2006/relationships/font" Target="fonts/font4.fntdata"/><Relationship Id="rId19" Type="http://schemas.openxmlformats.org/officeDocument/2006/relationships/font" Target="fonts/font13.fntdata"/><Relationship Id="rId4" Type="http://schemas.openxmlformats.org/officeDocument/2006/relationships/slide" Target="slides/slide2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openxmlformats.org/officeDocument/2006/relationships/font" Target="fonts/font1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63d74be4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63d74be4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63d74be41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63d74be41e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010f4d9f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7010f4d9f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sous-titr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666750" y="862013"/>
            <a:ext cx="7810500" cy="17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body" idx="1"/>
          </p:nvPr>
        </p:nvSpPr>
        <p:spPr>
          <a:xfrm>
            <a:off x="666750" y="2652713"/>
            <a:ext cx="78105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Horizontale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>
            <a:spLocks noGrp="1"/>
          </p:cNvSpPr>
          <p:nvPr>
            <p:ph type="pic" idx="2"/>
          </p:nvPr>
        </p:nvSpPr>
        <p:spPr>
          <a:xfrm>
            <a:off x="1172238" y="252413"/>
            <a:ext cx="6801000" cy="32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title"/>
          </p:nvPr>
        </p:nvSpPr>
        <p:spPr>
          <a:xfrm>
            <a:off x="238125" y="3567113"/>
            <a:ext cx="8667600" cy="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body" idx="1"/>
          </p:nvPr>
        </p:nvSpPr>
        <p:spPr>
          <a:xfrm>
            <a:off x="238125" y="4291013"/>
            <a:ext cx="86676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- Centré">
  <p:cSld name="Titre - Centré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>
            <a:spLocks noGrp="1"/>
          </p:cNvSpPr>
          <p:nvPr>
            <p:ph type="title"/>
          </p:nvPr>
        </p:nvSpPr>
        <p:spPr>
          <a:xfrm>
            <a:off x="666750" y="1700213"/>
            <a:ext cx="7810500" cy="17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Verticale">
  <p:cSld name="Photo - Verticale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>
            <a:spLocks noGrp="1"/>
          </p:cNvSpPr>
          <p:nvPr>
            <p:ph type="pic" idx="2"/>
          </p:nvPr>
        </p:nvSpPr>
        <p:spPr>
          <a:xfrm>
            <a:off x="4937242" y="357188"/>
            <a:ext cx="3571800" cy="43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title"/>
          </p:nvPr>
        </p:nvSpPr>
        <p:spPr>
          <a:xfrm>
            <a:off x="619125" y="357188"/>
            <a:ext cx="3833700" cy="20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body" idx="1"/>
          </p:nvPr>
        </p:nvSpPr>
        <p:spPr>
          <a:xfrm>
            <a:off x="619125" y="2447925"/>
            <a:ext cx="3833700" cy="21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- Haut">
  <p:cSld name="Titre - Hau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>
            <a:spLocks noGrp="1"/>
          </p:cNvSpPr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puces">
  <p:cSld name="Titre et puce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>
            <a:spLocks noGrp="1"/>
          </p:cNvSpPr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body" idx="1"/>
          </p:nvPr>
        </p:nvSpPr>
        <p:spPr>
          <a:xfrm>
            <a:off x="633413" y="1181100"/>
            <a:ext cx="7877100" cy="3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L="457200" marR="0" lvl="0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7" name="Google Shape;77;p19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, puces et photo">
  <p:cSld name="Titre, puces et photo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>
            <a:spLocks noGrp="1"/>
          </p:cNvSpPr>
          <p:nvPr>
            <p:ph type="pic" idx="2"/>
          </p:nvPr>
        </p:nvSpPr>
        <p:spPr>
          <a:xfrm>
            <a:off x="4938713" y="1181100"/>
            <a:ext cx="3571800" cy="3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0" name="Google Shape;80;p20"/>
          <p:cNvSpPr txBox="1">
            <a:spLocks noGrp="1"/>
          </p:cNvSpPr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1" name="Google Shape;81;p20"/>
          <p:cNvSpPr txBox="1">
            <a:spLocks noGrp="1"/>
          </p:cNvSpPr>
          <p:nvPr>
            <p:ph type="body" idx="1"/>
          </p:nvPr>
        </p:nvSpPr>
        <p:spPr>
          <a:xfrm>
            <a:off x="633413" y="1181100"/>
            <a:ext cx="3833700" cy="3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L="457200" marR="0" lvl="0" indent="-34290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2" name="Google Shape;82;p20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uces">
  <p:cSld name="Puces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 txBox="1">
            <a:spLocks noGrp="1"/>
          </p:cNvSpPr>
          <p:nvPr>
            <p:ph type="body" idx="1"/>
          </p:nvPr>
        </p:nvSpPr>
        <p:spPr>
          <a:xfrm>
            <a:off x="633413" y="666750"/>
            <a:ext cx="78771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L="457200" marR="0" lvl="0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 photos">
  <p:cSld name="3 photos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>
            <a:spLocks noGrp="1"/>
          </p:cNvSpPr>
          <p:nvPr>
            <p:ph type="pic" idx="2"/>
          </p:nvPr>
        </p:nvSpPr>
        <p:spPr>
          <a:xfrm>
            <a:off x="5910263" y="2643188"/>
            <a:ext cx="2776500" cy="20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8" name="Google Shape;88;p22"/>
          <p:cNvSpPr>
            <a:spLocks noGrp="1"/>
          </p:cNvSpPr>
          <p:nvPr>
            <p:ph type="pic" idx="3"/>
          </p:nvPr>
        </p:nvSpPr>
        <p:spPr>
          <a:xfrm>
            <a:off x="5910263" y="423863"/>
            <a:ext cx="2776500" cy="20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9" name="Google Shape;89;p22"/>
          <p:cNvSpPr>
            <a:spLocks noGrp="1"/>
          </p:cNvSpPr>
          <p:nvPr>
            <p:ph type="pic" idx="4"/>
          </p:nvPr>
        </p:nvSpPr>
        <p:spPr>
          <a:xfrm>
            <a:off x="452438" y="423863"/>
            <a:ext cx="5315100" cy="43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90" name="Google Shape;90;p22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ation">
  <p:cSld name="Cita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3"/>
          <p:cNvSpPr txBox="1">
            <a:spLocks noGrp="1"/>
          </p:cNvSpPr>
          <p:nvPr>
            <p:ph type="body" idx="1"/>
          </p:nvPr>
        </p:nvSpPr>
        <p:spPr>
          <a:xfrm>
            <a:off x="895350" y="3357563"/>
            <a:ext cx="7358100" cy="2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 b="0" i="1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93" name="Google Shape;93;p23"/>
          <p:cNvSpPr txBox="1">
            <a:spLocks noGrp="1"/>
          </p:cNvSpPr>
          <p:nvPr>
            <p:ph type="body" idx="2"/>
          </p:nvPr>
        </p:nvSpPr>
        <p:spPr>
          <a:xfrm>
            <a:off x="895350" y="2278856"/>
            <a:ext cx="7358100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94" name="Google Shape;94;p23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">
  <p:cSld name="Photo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4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97" name="Google Shape;97;p24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erge">
  <p:cSld name="Vierge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33413" y="1181100"/>
            <a:ext cx="7877100" cy="3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9" name="Google Shape;109;p27"/>
          <p:cNvGraphicFramePr/>
          <p:nvPr>
            <p:extLst>
              <p:ext uri="{D42A27DB-BD31-4B8C-83A1-F6EECF244321}">
                <p14:modId xmlns:p14="http://schemas.microsoft.com/office/powerpoint/2010/main" val="2172174014"/>
              </p:ext>
            </p:extLst>
          </p:nvPr>
        </p:nvGraphicFramePr>
        <p:xfrm>
          <a:off x="113675" y="509650"/>
          <a:ext cx="8912825" cy="4932510"/>
        </p:xfrm>
        <a:graphic>
          <a:graphicData uri="http://schemas.openxmlformats.org/drawingml/2006/table">
            <a:tbl>
              <a:tblPr>
                <a:noFill/>
                <a:tableStyleId>{DC76D833-2D06-4F87-AD43-274159971024}</a:tableStyleId>
              </a:tblPr>
              <a:tblGrid>
                <a:gridCol w="1879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25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16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92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06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1. Your Values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Who you are, what you value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Top values exercise.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3. Brand attributes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What is your brand image? What do others think you’re good at? 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Brand attributes exercise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5. Who’s your audience</a:t>
                      </a:r>
                      <a:b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</a:b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Who are the people you target to achieve your goals? In what places or communities can you find them?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Audience exercise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7. Profiles/Channels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Time to tell the world: tailor your profile to portray your brand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Linkedin + CV + Student Profile exercise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6900">
                <a:tc>
                  <a:txBody>
                    <a:bodyPr/>
                    <a:lstStyle/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 pitchFamily="34" charset="0"/>
                        <a:buChar char="•"/>
                      </a:pPr>
                      <a:r>
                        <a:rPr lang="es-ES" sz="900" i="1" dirty="0" err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Ethics</a:t>
                      </a:r>
                      <a:r>
                        <a:rPr lang="es-ES" sz="900" i="1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: </a:t>
                      </a:r>
                      <a:r>
                        <a:rPr lang="es-ES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Arial"/>
                          <a:cs typeface="Arial"/>
                          <a:sym typeface="Arial"/>
                        </a:rPr>
                        <a:t>I </a:t>
                      </a:r>
                      <a:r>
                        <a:rPr lang="es-ES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ea typeface="Arial"/>
                          <a:cs typeface="Arial"/>
                          <a:sym typeface="Arial"/>
                        </a:rPr>
                        <a:t>want</a:t>
                      </a:r>
                      <a:r>
                        <a:rPr lang="es-ES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s-ES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ea typeface="Arial"/>
                          <a:cs typeface="Arial"/>
                          <a:sym typeface="Arial"/>
                        </a:rPr>
                        <a:t>my</a:t>
                      </a:r>
                      <a:r>
                        <a:rPr lang="es-ES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s-ES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ea typeface="Arial"/>
                          <a:cs typeface="Arial"/>
                          <a:sym typeface="Arial"/>
                        </a:rPr>
                        <a:t>work</a:t>
                      </a:r>
                      <a:r>
                        <a:rPr lang="es-ES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Arial"/>
                          <a:cs typeface="Arial"/>
                          <a:sym typeface="Arial"/>
                        </a:rPr>
                        <a:t> to at </a:t>
                      </a:r>
                      <a:r>
                        <a:rPr lang="es-ES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ea typeface="Arial"/>
                          <a:cs typeface="Arial"/>
                          <a:sym typeface="Arial"/>
                        </a:rPr>
                        <a:t>least</a:t>
                      </a:r>
                      <a:r>
                        <a:rPr lang="es-ES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s-ES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ea typeface="Arial"/>
                          <a:cs typeface="Arial"/>
                          <a:sym typeface="Arial"/>
                        </a:rPr>
                        <a:t>not</a:t>
                      </a:r>
                      <a:r>
                        <a:rPr lang="es-ES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Arial"/>
                          <a:cs typeface="Arial"/>
                          <a:sym typeface="Arial"/>
                        </a:rPr>
                        <a:t> colide </a:t>
                      </a:r>
                      <a:r>
                        <a:rPr lang="es-ES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ea typeface="Arial"/>
                          <a:cs typeface="Arial"/>
                          <a:sym typeface="Arial"/>
                        </a:rPr>
                        <a:t>with</a:t>
                      </a:r>
                      <a:r>
                        <a:rPr lang="es-ES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s-ES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ea typeface="Arial"/>
                          <a:cs typeface="Arial"/>
                          <a:sym typeface="Arial"/>
                        </a:rPr>
                        <a:t>my</a:t>
                      </a:r>
                      <a:r>
                        <a:rPr lang="es-ES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s-ES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ea typeface="Arial"/>
                          <a:cs typeface="Arial"/>
                          <a:sym typeface="Arial"/>
                        </a:rPr>
                        <a:t>own</a:t>
                      </a:r>
                      <a:r>
                        <a:rPr lang="es-ES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s-ES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ea typeface="Arial"/>
                          <a:cs typeface="Arial"/>
                          <a:sym typeface="Arial"/>
                        </a:rPr>
                        <a:t>principles</a:t>
                      </a:r>
                      <a:endParaRPr lang="es-ES" sz="900" b="0" i="1" u="none" strike="noStrike" cap="none" dirty="0">
                        <a:solidFill>
                          <a:schemeClr val="dk2"/>
                        </a:solidFill>
                        <a:latin typeface="Work Sans"/>
                        <a:ea typeface="Arial"/>
                        <a:cs typeface="Arial"/>
                        <a:sym typeface="Arial"/>
                      </a:endParaRP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 pitchFamily="34" charset="0"/>
                        <a:buChar char="•"/>
                      </a:pPr>
                      <a:r>
                        <a:rPr lang="es-ES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Working</a:t>
                      </a:r>
                      <a:r>
                        <a:rPr lang="es-ES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 </a:t>
                      </a:r>
                      <a:r>
                        <a:rPr lang="es-ES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side</a:t>
                      </a:r>
                      <a:r>
                        <a:rPr lang="es-ES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 </a:t>
                      </a:r>
                      <a:r>
                        <a:rPr lang="es-ES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by</a:t>
                      </a:r>
                      <a:r>
                        <a:rPr lang="es-ES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 </a:t>
                      </a:r>
                      <a:r>
                        <a:rPr lang="es-ES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side</a:t>
                      </a:r>
                      <a:r>
                        <a:rPr lang="es-ES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 </a:t>
                      </a:r>
                      <a:r>
                        <a:rPr lang="es-ES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within</a:t>
                      </a:r>
                      <a:r>
                        <a:rPr lang="es-ES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 a </a:t>
                      </a:r>
                      <a:r>
                        <a:rPr lang="es-ES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Team</a:t>
                      </a:r>
                      <a:endParaRPr lang="es-ES" sz="900" b="0" i="1" u="none" strike="noStrike" cap="none" dirty="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 pitchFamily="34" charset="0"/>
                        <a:buChar char="•"/>
                      </a:pPr>
                      <a:r>
                        <a:rPr lang="es-ES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I </a:t>
                      </a:r>
                      <a:r>
                        <a:rPr lang="es-ES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appreciate</a:t>
                      </a:r>
                      <a:r>
                        <a:rPr lang="es-ES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 </a:t>
                      </a:r>
                      <a:r>
                        <a:rPr lang="es-ES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the</a:t>
                      </a:r>
                      <a:r>
                        <a:rPr lang="es-ES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 </a:t>
                      </a:r>
                      <a:r>
                        <a:rPr lang="es-ES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flexibility</a:t>
                      </a:r>
                      <a:r>
                        <a:rPr lang="es-ES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 and i </a:t>
                      </a:r>
                      <a:r>
                        <a:rPr lang="es-ES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make</a:t>
                      </a:r>
                      <a:r>
                        <a:rPr lang="es-ES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 a </a:t>
                      </a:r>
                      <a:r>
                        <a:rPr lang="es-ES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good</a:t>
                      </a:r>
                      <a:r>
                        <a:rPr lang="es-ES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 use of </a:t>
                      </a:r>
                      <a:r>
                        <a:rPr lang="es-ES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it</a:t>
                      </a:r>
                      <a:endParaRPr lang="es-ES" sz="900" b="0" i="1" u="none" strike="noStrike" cap="none" dirty="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 pitchFamily="34" charset="0"/>
                        <a:buChar char="•"/>
                      </a:pPr>
                      <a:r>
                        <a:rPr lang="es-ES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Acquire</a:t>
                      </a:r>
                      <a:r>
                        <a:rPr lang="es-ES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 </a:t>
                      </a:r>
                      <a:r>
                        <a:rPr lang="es-ES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knowledge</a:t>
                      </a:r>
                      <a:r>
                        <a:rPr lang="es-ES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 and master a </a:t>
                      </a:r>
                      <a:r>
                        <a:rPr lang="es-ES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field</a:t>
                      </a:r>
                      <a:endParaRPr sz="900" b="0" i="1" u="none" strike="noStrike" cap="none" dirty="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 pitchFamily="34" charset="0"/>
                        <a:buChar char="•"/>
                      </a:pPr>
                      <a:r>
                        <a:rPr lang="es-ES" sz="900" i="1" dirty="0" err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Responsible</a:t>
                      </a:r>
                      <a:endParaRPr lang="es-ES" sz="900" i="1" dirty="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 pitchFamily="34" charset="0"/>
                        <a:buChar char="•"/>
                      </a:pPr>
                      <a:r>
                        <a:rPr lang="es-ES" sz="900" i="1" dirty="0" err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Assertive</a:t>
                      </a:r>
                      <a:endParaRPr lang="es-ES" sz="900" i="1" dirty="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 pitchFamily="34" charset="0"/>
                        <a:buChar char="•"/>
                      </a:pPr>
                      <a:r>
                        <a:rPr lang="es-ES" sz="900" i="1" dirty="0" err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Focused</a:t>
                      </a:r>
                      <a:endParaRPr lang="es-ES" sz="900" i="1" dirty="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 pitchFamily="34" charset="0"/>
                        <a:buChar char="•"/>
                      </a:pPr>
                      <a:r>
                        <a:rPr lang="es-ES" sz="900" i="1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Cares </a:t>
                      </a:r>
                      <a:r>
                        <a:rPr lang="es-ES" sz="900" i="1" dirty="0" err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about</a:t>
                      </a:r>
                      <a:r>
                        <a:rPr lang="es-ES" sz="900" i="1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 </a:t>
                      </a:r>
                      <a:r>
                        <a:rPr lang="es-ES" sz="900" i="1" dirty="0" err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others</a:t>
                      </a:r>
                      <a:endParaRPr sz="900" i="1" dirty="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HR reps and </a:t>
                      </a:r>
                      <a:r>
                        <a:rPr lang="es-ES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Recruiters</a:t>
                      </a:r>
                      <a:r>
                        <a:rPr lang="es-ES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 </a:t>
                      </a:r>
                      <a:r>
                        <a:rPr lang="es-ES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from</a:t>
                      </a:r>
                      <a:r>
                        <a:rPr lang="es-ES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 </a:t>
                      </a:r>
                      <a:r>
                        <a:rPr lang="es-ES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companies</a:t>
                      </a:r>
                      <a:r>
                        <a:rPr lang="es-ES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 and </a:t>
                      </a:r>
                      <a:r>
                        <a:rPr lang="es-ES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startups</a:t>
                      </a:r>
                      <a:endParaRPr sz="900" b="0" i="1" u="none" strike="noStrike" cap="none" dirty="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900" b="1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900" b="1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2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2. Top Skills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What you can do </a:t>
                      </a:r>
                      <a:endParaRPr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Your skills, talent, experience, know-how.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Top skills exercise.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4. Your goal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What do you want to achieve?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Contract exercise. DYNAMIC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6. Personal Branding Statement </a:t>
                      </a:r>
                      <a:b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</a:b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Tie it all together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 + 2 + 3 + 4 + 5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Branding statement exercise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8. Promote your brand</a:t>
                      </a:r>
                      <a:b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</a:b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Es: social networks, personal website, marketplaces, new offices or branches, new service or product types, etc.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Networking challenges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95675">
                <a:tc>
                  <a:txBody>
                    <a:bodyPr/>
                    <a:lstStyle/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 pitchFamily="34" charset="0"/>
                        <a:buChar char="•"/>
                      </a:pPr>
                      <a:r>
                        <a:rPr lang="es-ES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Thinking</a:t>
                      </a:r>
                      <a:r>
                        <a:rPr lang="es-ES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 and </a:t>
                      </a:r>
                      <a:r>
                        <a:rPr lang="es-ES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reacting</a:t>
                      </a:r>
                      <a:r>
                        <a:rPr lang="es-ES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 </a:t>
                      </a:r>
                      <a:r>
                        <a:rPr lang="es-ES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on</a:t>
                      </a:r>
                      <a:r>
                        <a:rPr lang="es-ES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 </a:t>
                      </a:r>
                      <a:r>
                        <a:rPr lang="es-ES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the</a:t>
                      </a:r>
                      <a:r>
                        <a:rPr lang="es-ES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 spot</a:t>
                      </a: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 pitchFamily="34" charset="0"/>
                        <a:buChar char="•"/>
                      </a:pPr>
                      <a:r>
                        <a:rPr lang="es-ES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Solving</a:t>
                      </a:r>
                      <a:r>
                        <a:rPr lang="es-ES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 </a:t>
                      </a:r>
                      <a:r>
                        <a:rPr lang="es-ES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problems</a:t>
                      </a:r>
                      <a:endParaRPr lang="es-ES" sz="900" b="0" i="1" u="none" strike="noStrike" cap="none" dirty="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 pitchFamily="34" charset="0"/>
                        <a:buChar char="•"/>
                      </a:pPr>
                      <a:r>
                        <a:rPr lang="es-ES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Using</a:t>
                      </a:r>
                      <a:r>
                        <a:rPr lang="es-ES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 </a:t>
                      </a:r>
                      <a:r>
                        <a:rPr lang="es-ES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logic</a:t>
                      </a:r>
                      <a:r>
                        <a:rPr lang="es-ES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 in </a:t>
                      </a:r>
                      <a:r>
                        <a:rPr lang="es-ES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practical</a:t>
                      </a:r>
                      <a:r>
                        <a:rPr lang="es-ES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 </a:t>
                      </a:r>
                      <a:r>
                        <a:rPr lang="es-ES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applications</a:t>
                      </a:r>
                      <a:endParaRPr sz="900" b="0" i="1" u="none" strike="noStrike" cap="none" dirty="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Learn</a:t>
                      </a:r>
                      <a:r>
                        <a:rPr lang="es-ES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 </a:t>
                      </a:r>
                      <a:r>
                        <a:rPr lang="es-ES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the</a:t>
                      </a:r>
                      <a:r>
                        <a:rPr lang="es-ES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 </a:t>
                      </a:r>
                      <a:r>
                        <a:rPr lang="es-ES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necessary</a:t>
                      </a:r>
                      <a:r>
                        <a:rPr lang="es-ES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 </a:t>
                      </a:r>
                      <a:r>
                        <a:rPr lang="es-ES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programming</a:t>
                      </a:r>
                      <a:r>
                        <a:rPr lang="es-ES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 and </a:t>
                      </a:r>
                      <a:r>
                        <a:rPr lang="es-ES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analytic</a:t>
                      </a:r>
                      <a:r>
                        <a:rPr lang="es-ES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 </a:t>
                      </a:r>
                      <a:r>
                        <a:rPr lang="es-ES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tools</a:t>
                      </a:r>
                      <a:r>
                        <a:rPr lang="es-ES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 to </a:t>
                      </a:r>
                      <a:r>
                        <a:rPr lang="es-ES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land</a:t>
                      </a:r>
                      <a:r>
                        <a:rPr lang="es-ES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 a </a:t>
                      </a:r>
                      <a:r>
                        <a:rPr lang="es-ES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job</a:t>
                      </a:r>
                      <a:r>
                        <a:rPr lang="es-ES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 </a:t>
                      </a:r>
                      <a:r>
                        <a:rPr lang="es-ES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on</a:t>
                      </a:r>
                      <a:r>
                        <a:rPr lang="es-ES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 2022 in </a:t>
                      </a:r>
                      <a:r>
                        <a:rPr lang="es-ES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which</a:t>
                      </a:r>
                      <a:r>
                        <a:rPr lang="es-ES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 I can </a:t>
                      </a:r>
                      <a:r>
                        <a:rPr lang="es-ES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still</a:t>
                      </a:r>
                      <a:r>
                        <a:rPr lang="es-ES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 </a:t>
                      </a:r>
                      <a:r>
                        <a:rPr lang="es-ES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learn</a:t>
                      </a:r>
                      <a:r>
                        <a:rPr lang="es-ES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 and </a:t>
                      </a:r>
                      <a:r>
                        <a:rPr lang="es-ES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develop</a:t>
                      </a:r>
                      <a:r>
                        <a:rPr lang="es-ES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 </a:t>
                      </a:r>
                      <a:r>
                        <a:rPr lang="es-ES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my</a:t>
                      </a:r>
                      <a:r>
                        <a:rPr lang="es-ES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 </a:t>
                      </a:r>
                      <a:r>
                        <a:rPr lang="es-ES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career</a:t>
                      </a:r>
                      <a:r>
                        <a:rPr lang="es-ES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 as a data </a:t>
                      </a:r>
                      <a:r>
                        <a:rPr lang="es-ES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analyst</a:t>
                      </a:r>
                      <a:r>
                        <a:rPr lang="es-ES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.</a:t>
                      </a:r>
                      <a:endParaRPr sz="900" b="0" i="1" u="none" strike="noStrike" cap="none" dirty="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I </a:t>
                      </a:r>
                      <a:r>
                        <a:rPr lang="es-ES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help</a:t>
                      </a:r>
                      <a:r>
                        <a:rPr lang="es-ES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 </a:t>
                      </a:r>
                      <a:r>
                        <a:rPr lang="es-ES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getting</a:t>
                      </a:r>
                      <a:r>
                        <a:rPr lang="es-ES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 </a:t>
                      </a:r>
                      <a:r>
                        <a:rPr lang="es-ES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analytical</a:t>
                      </a:r>
                      <a:r>
                        <a:rPr lang="es-ES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 </a:t>
                      </a:r>
                      <a:r>
                        <a:rPr lang="es-ES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results</a:t>
                      </a:r>
                      <a:r>
                        <a:rPr lang="es-ES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 </a:t>
                      </a:r>
                      <a:r>
                        <a:rPr lang="es-ES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clean</a:t>
                      </a:r>
                      <a:r>
                        <a:rPr lang="es-ES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 and </a:t>
                      </a:r>
                      <a:r>
                        <a:rPr lang="es-ES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fast</a:t>
                      </a:r>
                      <a:r>
                        <a:rPr lang="es-ES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, so </a:t>
                      </a:r>
                      <a:r>
                        <a:rPr lang="es-ES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the</a:t>
                      </a:r>
                      <a:r>
                        <a:rPr lang="es-ES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 </a:t>
                      </a:r>
                      <a:r>
                        <a:rPr lang="es-ES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business</a:t>
                      </a:r>
                      <a:r>
                        <a:rPr lang="es-ES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 </a:t>
                      </a:r>
                      <a:r>
                        <a:rPr lang="es-ES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decision</a:t>
                      </a:r>
                      <a:r>
                        <a:rPr lang="es-ES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 </a:t>
                      </a:r>
                      <a:r>
                        <a:rPr lang="es-ES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making</a:t>
                      </a:r>
                      <a:r>
                        <a:rPr lang="es-ES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 </a:t>
                      </a:r>
                      <a:r>
                        <a:rPr lang="es-ES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process</a:t>
                      </a:r>
                      <a:r>
                        <a:rPr lang="es-ES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 </a:t>
                      </a:r>
                      <a:r>
                        <a:rPr lang="es-ES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is</a:t>
                      </a:r>
                      <a:r>
                        <a:rPr lang="es-ES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 </a:t>
                      </a:r>
                      <a:r>
                        <a:rPr lang="es-ES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straightforward</a:t>
                      </a:r>
                      <a:r>
                        <a:rPr lang="es-ES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 and </a:t>
                      </a:r>
                      <a:r>
                        <a:rPr lang="es-ES" sz="900" b="0" i="1" u="none" strike="noStrike" cap="none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unambiguous</a:t>
                      </a:r>
                      <a:endParaRPr sz="900" b="0" i="1" u="none" strike="noStrike" cap="none" dirty="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i="1" dirty="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10" name="Google Shape;11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3300" y="83520"/>
            <a:ext cx="302039" cy="3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7"/>
          <p:cNvSpPr txBox="1"/>
          <p:nvPr/>
        </p:nvSpPr>
        <p:spPr>
          <a:xfrm>
            <a:off x="113675" y="-6325"/>
            <a:ext cx="6873600" cy="4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1">
                <a:solidFill>
                  <a:srgbClr val="2DC5FA"/>
                </a:solidFill>
                <a:latin typeface="Work Sans"/>
                <a:ea typeface="Work Sans"/>
                <a:cs typeface="Work Sans"/>
                <a:sym typeface="Work Sans"/>
              </a:rPr>
              <a:t>Personal Branding Canvas</a:t>
            </a:r>
            <a:endParaRPr sz="2300" b="1">
              <a:solidFill>
                <a:srgbClr val="2DC5FA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300" b="1">
              <a:solidFill>
                <a:srgbClr val="2DC5FA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8"/>
          <p:cNvPicPr preferRelativeResize="0"/>
          <p:nvPr/>
        </p:nvPicPr>
        <p:blipFill rotWithShape="1">
          <a:blip r:embed="rId3">
            <a:alphaModFix/>
          </a:blip>
          <a:srcRect t="10733" b="22304"/>
          <a:stretch/>
        </p:blipFill>
        <p:spPr>
          <a:xfrm>
            <a:off x="6842950" y="0"/>
            <a:ext cx="1334900" cy="69719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7" name="Google Shape;117;p28"/>
          <p:cNvGraphicFramePr/>
          <p:nvPr/>
        </p:nvGraphicFramePr>
        <p:xfrm>
          <a:off x="113688" y="479700"/>
          <a:ext cx="8916625" cy="4573566"/>
        </p:xfrm>
        <a:graphic>
          <a:graphicData uri="http://schemas.openxmlformats.org/drawingml/2006/table">
            <a:tbl>
              <a:tblPr>
                <a:noFill/>
                <a:tableStyleId>{DC76D833-2D06-4F87-AD43-274159971024}</a:tableStyleId>
              </a:tblPr>
              <a:tblGrid>
                <a:gridCol w="1879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26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17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93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01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1. Your Values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Who you are, what you value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Top values exercise.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3. Brand attributes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What is your brand image? What do others think you’re good at? 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Brand attributes exercise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5. Who’s your audience?</a:t>
                      </a:r>
                      <a:b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</a:b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Who are the people you target to achieve your goals? In what places or communities can you find them?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Audience exercise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7. Profiles/Channels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Time to tell the world: tailor your profile to portray your brand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Linkedin + CV + Student Profile exercise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29300">
                <a:tc>
                  <a:txBody>
                    <a:bodyPr/>
                    <a:lstStyle/>
                    <a:p>
                      <a:pPr marL="457200" lvl="0" indent="-2857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Social change: I want to make a contribution to society at large.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Human interaction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Work-life balance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Manage a team in the long run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Great communication skills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Leadership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Energy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Perseverance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Heads of Design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CEOs of startups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Recruiters of startups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LinkedIn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Medium for content posting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Twitter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Meetup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CV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8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2. Top Skills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What you can do</a:t>
                      </a:r>
                      <a:endParaRPr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Your skills, talent, experience, know-how.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Top skills exercise.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4. Your goal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What do you want to achieve?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Contract exercise. DYNAMIC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6. Personal Branding Statement </a:t>
                      </a:r>
                      <a:b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</a:b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Tie it all together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 + 2 + 3 + 4 + 5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Branding statement exercise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8. Promote your brand</a:t>
                      </a:r>
                      <a:b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</a:b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Es: social networks, personal website, marketplaces, new offices or branches, new service or product types, etc.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Networking challenges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46450">
                <a:tc>
                  <a:txBody>
                    <a:bodyPr/>
                    <a:lstStyle/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Design Aptitude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Critical Thinking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Collaboration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In the next 3 months, kick off a new career as UXUI Designer, working in a growing startup developing a new product with a team that will impact and improve people’s live.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Leverage my communication skills and positive energy and attitude to design and create Digital Products that make this world a better place working with a kickass team. 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Startup events to network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Product Designers Meetups to learn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18" name="Google Shape;11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73300" y="83520"/>
            <a:ext cx="302039" cy="3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8"/>
          <p:cNvSpPr txBox="1"/>
          <p:nvPr/>
        </p:nvSpPr>
        <p:spPr>
          <a:xfrm>
            <a:off x="113675" y="-6325"/>
            <a:ext cx="6873600" cy="4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1">
                <a:solidFill>
                  <a:srgbClr val="2DC5FA"/>
                </a:solidFill>
                <a:latin typeface="Work Sans"/>
                <a:ea typeface="Work Sans"/>
                <a:cs typeface="Work Sans"/>
                <a:sym typeface="Work Sans"/>
              </a:rPr>
              <a:t>Personal Branding Canvas</a:t>
            </a:r>
            <a:endParaRPr sz="2300" b="1">
              <a:solidFill>
                <a:srgbClr val="2DC5FA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300" b="1">
              <a:solidFill>
                <a:srgbClr val="2DC5FA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9"/>
          <p:cNvPicPr preferRelativeResize="0"/>
          <p:nvPr/>
        </p:nvPicPr>
        <p:blipFill rotWithShape="1">
          <a:blip r:embed="rId3">
            <a:alphaModFix/>
          </a:blip>
          <a:srcRect t="10733" b="22304"/>
          <a:stretch/>
        </p:blipFill>
        <p:spPr>
          <a:xfrm>
            <a:off x="6842950" y="0"/>
            <a:ext cx="1334900" cy="69719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5" name="Google Shape;125;p29"/>
          <p:cNvGraphicFramePr/>
          <p:nvPr/>
        </p:nvGraphicFramePr>
        <p:xfrm>
          <a:off x="113688" y="479700"/>
          <a:ext cx="8916625" cy="4406760"/>
        </p:xfrm>
        <a:graphic>
          <a:graphicData uri="http://schemas.openxmlformats.org/drawingml/2006/table">
            <a:tbl>
              <a:tblPr>
                <a:noFill/>
                <a:tableStyleId>{DC76D833-2D06-4F87-AD43-274159971024}</a:tableStyleId>
              </a:tblPr>
              <a:tblGrid>
                <a:gridCol w="1879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26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17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93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01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1. Your Values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Who you are, what you value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3. Brand attributes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What is your brand image? What do others think you’re good at? 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5. Who’s your target?</a:t>
                      </a:r>
                      <a:b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</a:b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Who are the people you target to achieve your goals? In what places or communities can you find them?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7. Profiles/Channels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Time to tell the world: tailor your profile to portray your brand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29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Write here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Write here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Write here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Write here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8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2. Top Skills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What you can do</a:t>
                      </a:r>
                      <a:endParaRPr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Your skills, talent, experience, know-how.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Top skills exercise.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4. Your goal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What do you want to achieve?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Contract exercise. DYNAMIC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6. Personal Branding Statement </a:t>
                      </a:r>
                      <a:b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</a:b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Tie it all together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 + 2 + 3 + 4 + 5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Branding statement exercise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8. Promote your brand</a:t>
                      </a:r>
                      <a:b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</a:b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Es: social networks, personal website, marketplaces, new offices or branches, new service or product types, etc.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Networking challenges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46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Write here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Write here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Write here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Write here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26" name="Google Shape;12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73300" y="83520"/>
            <a:ext cx="302039" cy="3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9"/>
          <p:cNvSpPr txBox="1"/>
          <p:nvPr/>
        </p:nvSpPr>
        <p:spPr>
          <a:xfrm>
            <a:off x="113675" y="-6325"/>
            <a:ext cx="6873600" cy="4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1">
                <a:solidFill>
                  <a:srgbClr val="2DC5FA"/>
                </a:solidFill>
                <a:latin typeface="Work Sans"/>
                <a:ea typeface="Work Sans"/>
                <a:cs typeface="Work Sans"/>
                <a:sym typeface="Work Sans"/>
              </a:rPr>
              <a:t>Personal Branding Canvas</a:t>
            </a:r>
            <a:endParaRPr sz="2300" b="1">
              <a:solidFill>
                <a:srgbClr val="2DC5FA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300" b="1">
              <a:solidFill>
                <a:srgbClr val="2DC5FA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1824</TotalTime>
  <Words>830</Words>
  <Application>Microsoft Macintosh PowerPoint</Application>
  <PresentationFormat>Presentación en pantalla (16:9)</PresentationFormat>
  <Paragraphs>151</Paragraphs>
  <Slides>3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3</vt:i4>
      </vt:variant>
    </vt:vector>
  </HeadingPairs>
  <TitlesOfParts>
    <vt:vector size="10" baseType="lpstr">
      <vt:lpstr>Montserrat</vt:lpstr>
      <vt:lpstr>Work Sans</vt:lpstr>
      <vt:lpstr>Helvetica Neue Light</vt:lpstr>
      <vt:lpstr>Helvetica Neue</vt:lpstr>
      <vt:lpstr>Arial</vt:lpstr>
      <vt:lpstr>Simple Light</vt:lpstr>
      <vt:lpstr>White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Microsoft Office User</cp:lastModifiedBy>
  <cp:revision>7</cp:revision>
  <dcterms:modified xsi:type="dcterms:W3CDTF">2021-08-25T15:03:43Z</dcterms:modified>
</cp:coreProperties>
</file>