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955b6d86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955b6d8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7955b6d86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7955b6d86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955b6d86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955b6d86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955b6d86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955b6d86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955b6d86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955b6d86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RANDSTAD</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Gerard Guarin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s"/>
              <a:t>DATASET TREATMENT</a:t>
            </a:r>
            <a:endParaRPr/>
          </a:p>
        </p:txBody>
      </p:sp>
      <p:sp>
        <p:nvSpPr>
          <p:cNvPr id="66" name="Google Shape;66;p14"/>
          <p:cNvSpPr txBox="1"/>
          <p:nvPr>
            <p:ph idx="1" type="body"/>
          </p:nvPr>
        </p:nvSpPr>
        <p:spPr>
          <a:xfrm>
            <a:off x="311700" y="1152475"/>
            <a:ext cx="3200700" cy="27645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s"/>
              <a:t>To solve the problem </a:t>
            </a:r>
            <a:r>
              <a:rPr lang="es"/>
              <a:t>raised, it is necessary 2 models, one for each objective attribute.</a:t>
            </a:r>
            <a:endParaRPr/>
          </a:p>
          <a:p>
            <a:pPr indent="0" lvl="0" marL="0" rtl="0" algn="l">
              <a:spcBef>
                <a:spcPts val="1200"/>
              </a:spcBef>
              <a:spcAft>
                <a:spcPts val="0"/>
              </a:spcAft>
              <a:buNone/>
            </a:pPr>
            <a:r>
              <a:rPr lang="es"/>
              <a:t>Two types of models are tested: Linear Regression model from sklearn library of python is a good option in case of data with linear relations between characteristics and Random Forest for not lineal case.</a:t>
            </a:r>
            <a:endParaRPr/>
          </a:p>
          <a:p>
            <a:pPr indent="0" lvl="0" marL="0" rtl="0" algn="l">
              <a:spcBef>
                <a:spcPts val="1200"/>
              </a:spcBef>
              <a:spcAft>
                <a:spcPts val="0"/>
              </a:spcAft>
              <a:buNone/>
            </a:pPr>
            <a:r>
              <a:rPr lang="es"/>
              <a:t>Dataset is separated on data to train, test and predict. Besides, character “.” is </a:t>
            </a:r>
            <a:r>
              <a:rPr lang="es"/>
              <a:t>understood</a:t>
            </a:r>
            <a:r>
              <a:rPr lang="es"/>
              <a:t> as thousands.</a:t>
            </a:r>
            <a:endParaRPr/>
          </a:p>
          <a:p>
            <a:pPr indent="0" lvl="0" marL="0" rtl="0" algn="l">
              <a:spcBef>
                <a:spcPts val="1200"/>
              </a:spcBef>
              <a:spcAft>
                <a:spcPts val="0"/>
              </a:spcAft>
              <a:buNone/>
            </a:pPr>
            <a:r>
              <a:rPr lang="es"/>
              <a:t>Five values of NaN have been found apart from those that are going to be predicted.</a:t>
            </a:r>
            <a:endParaRPr/>
          </a:p>
          <a:p>
            <a:pPr indent="0" lvl="0" marL="0" rtl="0" algn="l">
              <a:spcBef>
                <a:spcPts val="1200"/>
              </a:spcBef>
              <a:spcAft>
                <a:spcPts val="1200"/>
              </a:spcAft>
              <a:buNone/>
            </a:pPr>
            <a:r>
              <a:t/>
            </a:r>
            <a:endParaRPr/>
          </a:p>
        </p:txBody>
      </p:sp>
      <p:sp>
        <p:nvSpPr>
          <p:cNvPr id="67" name="Google Shape;67;p14"/>
          <p:cNvSpPr txBox="1"/>
          <p:nvPr/>
        </p:nvSpPr>
        <p:spPr>
          <a:xfrm>
            <a:off x="4472350" y="718300"/>
            <a:ext cx="36942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100">
                <a:solidFill>
                  <a:schemeClr val="accent3"/>
                </a:solidFill>
                <a:latin typeface="Average"/>
                <a:ea typeface="Average"/>
                <a:cs typeface="Average"/>
                <a:sym typeface="Average"/>
              </a:rPr>
              <a:t>Data do not need to be </a:t>
            </a:r>
            <a:r>
              <a:rPr lang="es" sz="1100">
                <a:solidFill>
                  <a:schemeClr val="accent3"/>
                </a:solidFill>
                <a:latin typeface="Average"/>
                <a:ea typeface="Average"/>
                <a:cs typeface="Average"/>
                <a:sym typeface="Average"/>
              </a:rPr>
              <a:t>standardized</a:t>
            </a:r>
            <a:r>
              <a:rPr lang="es" sz="1100">
                <a:solidFill>
                  <a:schemeClr val="accent3"/>
                </a:solidFill>
                <a:latin typeface="Average"/>
                <a:ea typeface="Average"/>
                <a:cs typeface="Average"/>
                <a:sym typeface="Average"/>
              </a:rPr>
              <a:t> looking the ranges. D</a:t>
            </a:r>
            <a:r>
              <a:rPr lang="es" sz="1100">
                <a:solidFill>
                  <a:schemeClr val="accent3"/>
                </a:solidFill>
                <a:latin typeface="Average"/>
                <a:ea typeface="Average"/>
                <a:cs typeface="Average"/>
                <a:sym typeface="Average"/>
              </a:rPr>
              <a:t>ataset.describe() is used to analyse ranges and probably outliers in each numeric attribute.</a:t>
            </a:r>
            <a:endParaRPr sz="1100">
              <a:latin typeface="Average"/>
              <a:ea typeface="Average"/>
              <a:cs typeface="Average"/>
              <a:sym typeface="Average"/>
            </a:endParaRPr>
          </a:p>
        </p:txBody>
      </p:sp>
      <p:pic>
        <p:nvPicPr>
          <p:cNvPr id="68" name="Google Shape;68;p14"/>
          <p:cNvPicPr preferRelativeResize="0"/>
          <p:nvPr/>
        </p:nvPicPr>
        <p:blipFill>
          <a:blip r:embed="rId3">
            <a:alphaModFix/>
          </a:blip>
          <a:stretch>
            <a:fillRect/>
          </a:stretch>
        </p:blipFill>
        <p:spPr>
          <a:xfrm>
            <a:off x="4572000" y="1461688"/>
            <a:ext cx="3277200" cy="1687876"/>
          </a:xfrm>
          <a:prstGeom prst="rect">
            <a:avLst/>
          </a:prstGeom>
          <a:noFill/>
          <a:ln>
            <a:noFill/>
          </a:ln>
        </p:spPr>
      </p:pic>
      <p:sp>
        <p:nvSpPr>
          <p:cNvPr id="69" name="Google Shape;69;p14"/>
          <p:cNvSpPr txBox="1"/>
          <p:nvPr/>
        </p:nvSpPr>
        <p:spPr>
          <a:xfrm>
            <a:off x="4472350" y="3438025"/>
            <a:ext cx="4393200" cy="11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100">
                <a:solidFill>
                  <a:schemeClr val="accent3"/>
                </a:solidFill>
                <a:latin typeface="Average"/>
                <a:ea typeface="Average"/>
                <a:cs typeface="Average"/>
                <a:sym typeface="Average"/>
              </a:rPr>
              <a:t>To analyse better the relation between dataset attributes, label attributes MoleculeName, TradeName and ProductName are encoded, giving to each name an unique numeric identification. Additionally, how attribute RecordId is unique for each sample, it is dropped because it will add noise to the models.</a:t>
            </a:r>
            <a:endParaRPr sz="1100">
              <a:solidFill>
                <a:schemeClr val="accent3"/>
              </a:solidFill>
              <a:latin typeface="Average"/>
              <a:ea typeface="Average"/>
              <a:cs typeface="Average"/>
              <a:sym typeface="Average"/>
            </a:endParaRPr>
          </a:p>
        </p:txBody>
      </p:sp>
      <p:pic>
        <p:nvPicPr>
          <p:cNvPr id="70" name="Google Shape;70;p14"/>
          <p:cNvPicPr preferRelativeResize="0"/>
          <p:nvPr/>
        </p:nvPicPr>
        <p:blipFill rotWithShape="1">
          <a:blip r:embed="rId4">
            <a:alphaModFix/>
          </a:blip>
          <a:srcRect b="0" l="0" r="-11284" t="0"/>
          <a:stretch/>
        </p:blipFill>
        <p:spPr>
          <a:xfrm>
            <a:off x="311700" y="3438025"/>
            <a:ext cx="4160652" cy="156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DATA ANALYSIS</a:t>
            </a:r>
            <a:endParaRPr/>
          </a:p>
          <a:p>
            <a:pPr indent="0" lvl="0" marL="0" rtl="0" algn="l">
              <a:spcBef>
                <a:spcPts val="0"/>
              </a:spcBef>
              <a:spcAft>
                <a:spcPts val="0"/>
              </a:spcAft>
              <a:buNone/>
            </a:pPr>
            <a:r>
              <a:t/>
            </a:r>
            <a:endParaRPr/>
          </a:p>
        </p:txBody>
      </p:sp>
      <p:sp>
        <p:nvSpPr>
          <p:cNvPr id="76" name="Google Shape;76;p15"/>
          <p:cNvSpPr txBox="1"/>
          <p:nvPr>
            <p:ph idx="1" type="body"/>
          </p:nvPr>
        </p:nvSpPr>
        <p:spPr>
          <a:xfrm>
            <a:off x="311700" y="1557663"/>
            <a:ext cx="4515300" cy="264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Firstly, sns.pairplot is used to analyse the relation between attributes. With scatter plots is visible that only Packs and Value have a lineal relation. Also, analysing the distributions at the diagonal of the plot matrix,  it seems to not be any outlier.</a:t>
            </a:r>
            <a:endParaRPr/>
          </a:p>
          <a:p>
            <a:pPr indent="0" lvl="0" marL="0" rtl="0" algn="l">
              <a:spcBef>
                <a:spcPts val="1200"/>
              </a:spcBef>
              <a:spcAft>
                <a:spcPts val="1200"/>
              </a:spcAft>
              <a:buNone/>
            </a:pPr>
            <a:r>
              <a:t/>
            </a:r>
            <a:endParaRPr/>
          </a:p>
        </p:txBody>
      </p:sp>
      <p:pic>
        <p:nvPicPr>
          <p:cNvPr id="77" name="Google Shape;77;p15"/>
          <p:cNvPicPr preferRelativeResize="0"/>
          <p:nvPr/>
        </p:nvPicPr>
        <p:blipFill>
          <a:blip r:embed="rId3">
            <a:alphaModFix/>
          </a:blip>
          <a:stretch>
            <a:fillRect/>
          </a:stretch>
        </p:blipFill>
        <p:spPr>
          <a:xfrm>
            <a:off x="4529425" y="508423"/>
            <a:ext cx="4235475" cy="4235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DATA </a:t>
            </a:r>
            <a:r>
              <a:rPr lang="es"/>
              <a:t>ANALYSIS</a:t>
            </a:r>
            <a:endParaRPr/>
          </a:p>
        </p:txBody>
      </p:sp>
      <p:sp>
        <p:nvSpPr>
          <p:cNvPr id="83" name="Google Shape;83;p16"/>
          <p:cNvSpPr txBox="1"/>
          <p:nvPr>
            <p:ph idx="1" type="body"/>
          </p:nvPr>
        </p:nvSpPr>
        <p:spPr>
          <a:xfrm>
            <a:off x="311700" y="1157125"/>
            <a:ext cx="3799500" cy="3725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s"/>
              <a:t>The objective attributes are Packs and Values. </a:t>
            </a:r>
            <a:r>
              <a:rPr lang="es"/>
              <a:t>To</a:t>
            </a:r>
            <a:r>
              <a:rPr lang="es"/>
              <a:t> predict them it is necessary to analyse the correlation between objective attributes and the rest. </a:t>
            </a:r>
            <a:endParaRPr/>
          </a:p>
          <a:p>
            <a:pPr indent="0" lvl="0" marL="0" rtl="0" algn="l">
              <a:spcBef>
                <a:spcPts val="1200"/>
              </a:spcBef>
              <a:spcAft>
                <a:spcPts val="0"/>
              </a:spcAft>
              <a:buNone/>
            </a:pPr>
            <a:r>
              <a:rPr lang="es"/>
              <a:t>R</a:t>
            </a:r>
            <a:r>
              <a:rPr lang="es"/>
              <a:t>elevant</a:t>
            </a:r>
            <a:r>
              <a:rPr lang="es"/>
              <a:t> correlations:</a:t>
            </a:r>
            <a:endParaRPr/>
          </a:p>
          <a:p>
            <a:pPr indent="-300037" lvl="0" marL="457200" rtl="0" algn="l">
              <a:spcBef>
                <a:spcPts val="1200"/>
              </a:spcBef>
              <a:spcAft>
                <a:spcPts val="0"/>
              </a:spcAft>
              <a:buSzPct val="100000"/>
              <a:buChar char="●"/>
            </a:pPr>
            <a:r>
              <a:rPr lang="es"/>
              <a:t>Packs:</a:t>
            </a:r>
            <a:endParaRPr/>
          </a:p>
          <a:p>
            <a:pPr indent="-284162" lvl="1" marL="914400" rtl="0" algn="l">
              <a:spcBef>
                <a:spcPts val="0"/>
              </a:spcBef>
              <a:spcAft>
                <a:spcPts val="0"/>
              </a:spcAft>
              <a:buSzPct val="100000"/>
              <a:buChar char="○"/>
            </a:pPr>
            <a:r>
              <a:rPr lang="es"/>
              <a:t>Value: 0.67</a:t>
            </a:r>
            <a:endParaRPr/>
          </a:p>
          <a:p>
            <a:pPr indent="-284162" lvl="1" marL="914400" rtl="0" algn="l">
              <a:spcBef>
                <a:spcPts val="0"/>
              </a:spcBef>
              <a:spcAft>
                <a:spcPts val="0"/>
              </a:spcAft>
              <a:buSzPct val="100000"/>
              <a:buChar char="○"/>
            </a:pPr>
            <a:r>
              <a:rPr lang="es"/>
              <a:t>ProductName: 0.16</a:t>
            </a:r>
            <a:endParaRPr/>
          </a:p>
          <a:p>
            <a:pPr indent="-300037" lvl="0" marL="457200" rtl="0" algn="l">
              <a:spcBef>
                <a:spcPts val="0"/>
              </a:spcBef>
              <a:spcAft>
                <a:spcPts val="0"/>
              </a:spcAft>
              <a:buSzPct val="100000"/>
              <a:buChar char="●"/>
            </a:pPr>
            <a:r>
              <a:rPr lang="es"/>
              <a:t>Value:</a:t>
            </a:r>
            <a:endParaRPr/>
          </a:p>
          <a:p>
            <a:pPr indent="-284162" lvl="1" marL="914400" rtl="0" algn="l">
              <a:spcBef>
                <a:spcPts val="0"/>
              </a:spcBef>
              <a:spcAft>
                <a:spcPts val="0"/>
              </a:spcAft>
              <a:buSzPct val="100000"/>
              <a:buChar char="○"/>
            </a:pPr>
            <a:r>
              <a:rPr lang="es"/>
              <a:t>Packs: 0.67</a:t>
            </a:r>
            <a:endParaRPr/>
          </a:p>
          <a:p>
            <a:pPr indent="-284162" lvl="1" marL="914400" rtl="0" algn="l">
              <a:spcBef>
                <a:spcPts val="0"/>
              </a:spcBef>
              <a:spcAft>
                <a:spcPts val="0"/>
              </a:spcAft>
              <a:buSzPct val="100000"/>
              <a:buChar char="○"/>
            </a:pPr>
            <a:r>
              <a:rPr lang="es"/>
              <a:t>MoleculeName: 0.11</a:t>
            </a:r>
            <a:endParaRPr/>
          </a:p>
          <a:p>
            <a:pPr indent="-284162" lvl="1" marL="914400" rtl="0" algn="l">
              <a:spcBef>
                <a:spcPts val="0"/>
              </a:spcBef>
              <a:spcAft>
                <a:spcPts val="0"/>
              </a:spcAft>
              <a:buSzPct val="100000"/>
              <a:buChar char="○"/>
            </a:pPr>
            <a:r>
              <a:rPr lang="es"/>
              <a:t>TradeName: 0.15</a:t>
            </a:r>
            <a:endParaRPr/>
          </a:p>
          <a:p>
            <a:pPr indent="-284162" lvl="1" marL="914400" rtl="0" algn="l">
              <a:spcBef>
                <a:spcPts val="0"/>
              </a:spcBef>
              <a:spcAft>
                <a:spcPts val="0"/>
              </a:spcAft>
              <a:buSzPct val="100000"/>
              <a:buChar char="○"/>
            </a:pPr>
            <a:r>
              <a:rPr lang="es"/>
              <a:t>ProductName: 0.17</a:t>
            </a:r>
            <a:endParaRPr/>
          </a:p>
          <a:p>
            <a:pPr indent="0" lvl="0" marL="0" rtl="0" algn="l">
              <a:spcBef>
                <a:spcPts val="1200"/>
              </a:spcBef>
              <a:spcAft>
                <a:spcPts val="0"/>
              </a:spcAft>
              <a:buNone/>
            </a:pPr>
            <a:r>
              <a:rPr lang="es"/>
              <a:t>This is </a:t>
            </a:r>
            <a:r>
              <a:rPr lang="es"/>
              <a:t>useful</a:t>
            </a:r>
            <a:r>
              <a:rPr lang="es"/>
              <a:t> to select attributes to train a Linear Regression model. Moreover, adding the attribute Year must be tested because it has more than 0,01 correlation. In other hand, </a:t>
            </a:r>
            <a:r>
              <a:rPr lang="es"/>
              <a:t>attribute</a:t>
            </a:r>
            <a:r>
              <a:rPr lang="es"/>
              <a:t> Month is going to give noise to the models. It will be dropped.</a:t>
            </a:r>
            <a:endParaRPr/>
          </a:p>
          <a:p>
            <a:pPr indent="0" lvl="0" marL="0" rtl="0" algn="l">
              <a:spcBef>
                <a:spcPts val="1200"/>
              </a:spcBef>
              <a:spcAft>
                <a:spcPts val="1200"/>
              </a:spcAft>
              <a:buNone/>
            </a:pPr>
            <a:r>
              <a:t/>
            </a:r>
            <a:endParaRPr/>
          </a:p>
        </p:txBody>
      </p:sp>
      <p:pic>
        <p:nvPicPr>
          <p:cNvPr id="84" name="Google Shape;84;p16"/>
          <p:cNvPicPr preferRelativeResize="0"/>
          <p:nvPr/>
        </p:nvPicPr>
        <p:blipFill>
          <a:blip r:embed="rId3">
            <a:alphaModFix/>
          </a:blip>
          <a:stretch>
            <a:fillRect/>
          </a:stretch>
        </p:blipFill>
        <p:spPr>
          <a:xfrm>
            <a:off x="4293650" y="858963"/>
            <a:ext cx="4387874" cy="3425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MODEL SELECTION AND RESULTS: LINEAR </a:t>
            </a:r>
            <a:r>
              <a:rPr lang="es"/>
              <a:t>REGRESSION</a:t>
            </a:r>
            <a:endParaRPr/>
          </a:p>
        </p:txBody>
      </p:sp>
      <p:sp>
        <p:nvSpPr>
          <p:cNvPr id="90" name="Google Shape;90;p17"/>
          <p:cNvSpPr txBox="1"/>
          <p:nvPr>
            <p:ph idx="1" type="body"/>
          </p:nvPr>
        </p:nvSpPr>
        <p:spPr>
          <a:xfrm>
            <a:off x="311700" y="1152475"/>
            <a:ext cx="4659900" cy="1212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1100"/>
              <a:t>One Linear </a:t>
            </a:r>
            <a:r>
              <a:rPr lang="es" sz="1100"/>
              <a:t>Regression</a:t>
            </a:r>
            <a:r>
              <a:rPr lang="es" sz="1100"/>
              <a:t> model is created for each objective attribute.  </a:t>
            </a:r>
            <a:r>
              <a:rPr lang="es" sz="1100"/>
              <a:t>The R^2 metric is used to evaluate model performance instead of the accuracy metric since continuous numerical attributes are predicted.</a:t>
            </a:r>
            <a:endParaRPr sz="1100"/>
          </a:p>
          <a:p>
            <a:pPr indent="0" lvl="0" marL="0" rtl="0" algn="l">
              <a:spcBef>
                <a:spcPts val="1200"/>
              </a:spcBef>
              <a:spcAft>
                <a:spcPts val="0"/>
              </a:spcAft>
              <a:buNone/>
            </a:pPr>
            <a:r>
              <a:rPr lang="es" sz="1100"/>
              <a:t>R^2 </a:t>
            </a:r>
            <a:r>
              <a:rPr lang="es" sz="1100"/>
              <a:t>predicting Packs </a:t>
            </a:r>
            <a:r>
              <a:rPr lang="es" sz="1100"/>
              <a:t>with Year attribute:</a:t>
            </a:r>
            <a:endParaRPr sz="1100"/>
          </a:p>
          <a:p>
            <a:pPr indent="-287972" lvl="0" marL="457200" rtl="0" algn="l">
              <a:spcBef>
                <a:spcPts val="1200"/>
              </a:spcBef>
              <a:spcAft>
                <a:spcPts val="0"/>
              </a:spcAft>
              <a:buSzPct val="100000"/>
              <a:buChar char="●"/>
            </a:pPr>
            <a:r>
              <a:rPr lang="es" sz="1100"/>
              <a:t>P</a:t>
            </a:r>
            <a:r>
              <a:rPr lang="es" sz="1100"/>
              <a:t>redicting Packs:</a:t>
            </a:r>
            <a:endParaRPr sz="1100"/>
          </a:p>
        </p:txBody>
      </p:sp>
      <p:sp>
        <p:nvSpPr>
          <p:cNvPr id="91" name="Google Shape;91;p17"/>
          <p:cNvSpPr txBox="1"/>
          <p:nvPr/>
        </p:nvSpPr>
        <p:spPr>
          <a:xfrm>
            <a:off x="311700" y="2372850"/>
            <a:ext cx="1974900" cy="397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accent3"/>
              </a:buClr>
              <a:buSzPts val="1100"/>
              <a:buFont typeface="Average"/>
              <a:buChar char="●"/>
            </a:pPr>
            <a:r>
              <a:rPr lang="es" sz="1100">
                <a:solidFill>
                  <a:schemeClr val="accent3"/>
                </a:solidFill>
                <a:latin typeface="Average"/>
                <a:ea typeface="Average"/>
                <a:cs typeface="Average"/>
                <a:sym typeface="Average"/>
              </a:rPr>
              <a:t>P</a:t>
            </a:r>
            <a:r>
              <a:rPr lang="es" sz="1100">
                <a:solidFill>
                  <a:schemeClr val="accent3"/>
                </a:solidFill>
                <a:latin typeface="Average"/>
                <a:ea typeface="Average"/>
                <a:cs typeface="Average"/>
                <a:sym typeface="Average"/>
              </a:rPr>
              <a:t>redicting Value:</a:t>
            </a:r>
            <a:endParaRPr>
              <a:latin typeface="Average"/>
              <a:ea typeface="Average"/>
              <a:cs typeface="Average"/>
              <a:sym typeface="Average"/>
            </a:endParaRPr>
          </a:p>
        </p:txBody>
      </p:sp>
      <p:sp>
        <p:nvSpPr>
          <p:cNvPr id="92" name="Google Shape;92;p17"/>
          <p:cNvSpPr txBox="1"/>
          <p:nvPr>
            <p:ph idx="1" type="body"/>
          </p:nvPr>
        </p:nvSpPr>
        <p:spPr>
          <a:xfrm>
            <a:off x="311700" y="2867425"/>
            <a:ext cx="4659900" cy="12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100"/>
              <a:t>Accuracy predicting Packs without Year attribute:</a:t>
            </a:r>
            <a:endParaRPr sz="1100"/>
          </a:p>
          <a:p>
            <a:pPr indent="-298450" lvl="0" marL="457200" rtl="0" algn="l">
              <a:spcBef>
                <a:spcPts val="1200"/>
              </a:spcBef>
              <a:spcAft>
                <a:spcPts val="0"/>
              </a:spcAft>
              <a:buSzPts val="1100"/>
              <a:buChar char="●"/>
            </a:pPr>
            <a:r>
              <a:rPr lang="es" sz="1100"/>
              <a:t>Predicting Packs:</a:t>
            </a:r>
            <a:endParaRPr sz="1100"/>
          </a:p>
        </p:txBody>
      </p:sp>
      <p:sp>
        <p:nvSpPr>
          <p:cNvPr id="93" name="Google Shape;93;p17"/>
          <p:cNvSpPr txBox="1"/>
          <p:nvPr/>
        </p:nvSpPr>
        <p:spPr>
          <a:xfrm>
            <a:off x="311700" y="3671025"/>
            <a:ext cx="1974900" cy="397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accent3"/>
              </a:buClr>
              <a:buSzPts val="1100"/>
              <a:buFont typeface="Average"/>
              <a:buChar char="●"/>
            </a:pPr>
            <a:r>
              <a:rPr lang="es" sz="1100">
                <a:solidFill>
                  <a:schemeClr val="accent3"/>
                </a:solidFill>
                <a:latin typeface="Average"/>
                <a:ea typeface="Average"/>
                <a:cs typeface="Average"/>
                <a:sym typeface="Average"/>
              </a:rPr>
              <a:t>Predicting Value:</a:t>
            </a:r>
            <a:endParaRPr>
              <a:latin typeface="Average"/>
              <a:ea typeface="Average"/>
              <a:cs typeface="Average"/>
              <a:sym typeface="Average"/>
            </a:endParaRPr>
          </a:p>
        </p:txBody>
      </p:sp>
      <p:sp>
        <p:nvSpPr>
          <p:cNvPr id="94" name="Google Shape;94;p17"/>
          <p:cNvSpPr txBox="1"/>
          <p:nvPr/>
        </p:nvSpPr>
        <p:spPr>
          <a:xfrm>
            <a:off x="5612625" y="1908000"/>
            <a:ext cx="2733900" cy="13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100">
                <a:solidFill>
                  <a:schemeClr val="accent3"/>
                </a:solidFill>
                <a:latin typeface="Average"/>
                <a:ea typeface="Average"/>
                <a:cs typeface="Average"/>
                <a:sym typeface="Average"/>
              </a:rPr>
              <a:t>How we saw before looking the plot matrix, a linear model is not good predicting with a dataset which does not have linear relations between their attributes. Additionally, training with attribute year seems to improve accuracy.</a:t>
            </a:r>
            <a:endParaRPr>
              <a:latin typeface="Average"/>
              <a:ea typeface="Average"/>
              <a:cs typeface="Average"/>
              <a:sym typeface="Average"/>
            </a:endParaRPr>
          </a:p>
        </p:txBody>
      </p:sp>
      <p:pic>
        <p:nvPicPr>
          <p:cNvPr id="95" name="Google Shape;95;p17"/>
          <p:cNvPicPr preferRelativeResize="0"/>
          <p:nvPr/>
        </p:nvPicPr>
        <p:blipFill>
          <a:blip r:embed="rId3">
            <a:alphaModFix/>
          </a:blip>
          <a:stretch>
            <a:fillRect/>
          </a:stretch>
        </p:blipFill>
        <p:spPr>
          <a:xfrm>
            <a:off x="482925" y="2270025"/>
            <a:ext cx="2946304" cy="148700"/>
          </a:xfrm>
          <a:prstGeom prst="rect">
            <a:avLst/>
          </a:prstGeom>
          <a:noFill/>
          <a:ln>
            <a:noFill/>
          </a:ln>
        </p:spPr>
      </p:pic>
      <p:pic>
        <p:nvPicPr>
          <p:cNvPr id="96" name="Google Shape;96;p17"/>
          <p:cNvPicPr preferRelativeResize="0"/>
          <p:nvPr/>
        </p:nvPicPr>
        <p:blipFill>
          <a:blip r:embed="rId4">
            <a:alphaModFix/>
          </a:blip>
          <a:stretch>
            <a:fillRect/>
          </a:stretch>
        </p:blipFill>
        <p:spPr>
          <a:xfrm>
            <a:off x="482913" y="2718725"/>
            <a:ext cx="3261487" cy="148700"/>
          </a:xfrm>
          <a:prstGeom prst="rect">
            <a:avLst/>
          </a:prstGeom>
          <a:noFill/>
          <a:ln>
            <a:noFill/>
          </a:ln>
        </p:spPr>
      </p:pic>
      <p:pic>
        <p:nvPicPr>
          <p:cNvPr id="97" name="Google Shape;97;p17"/>
          <p:cNvPicPr preferRelativeResize="0"/>
          <p:nvPr/>
        </p:nvPicPr>
        <p:blipFill>
          <a:blip r:embed="rId5">
            <a:alphaModFix/>
          </a:blip>
          <a:stretch>
            <a:fillRect/>
          </a:stretch>
        </p:blipFill>
        <p:spPr>
          <a:xfrm>
            <a:off x="482921" y="3484000"/>
            <a:ext cx="3035230" cy="148700"/>
          </a:xfrm>
          <a:prstGeom prst="rect">
            <a:avLst/>
          </a:prstGeom>
          <a:noFill/>
          <a:ln>
            <a:noFill/>
          </a:ln>
        </p:spPr>
      </p:pic>
      <p:pic>
        <p:nvPicPr>
          <p:cNvPr id="98" name="Google Shape;98;p17"/>
          <p:cNvPicPr preferRelativeResize="0"/>
          <p:nvPr/>
        </p:nvPicPr>
        <p:blipFill>
          <a:blip r:embed="rId6">
            <a:alphaModFix/>
          </a:blip>
          <a:stretch>
            <a:fillRect/>
          </a:stretch>
        </p:blipFill>
        <p:spPr>
          <a:xfrm>
            <a:off x="482925" y="4125775"/>
            <a:ext cx="3827650" cy="18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MODEL SELECTION AND RESULTS: RANDOM FOREST</a:t>
            </a:r>
            <a:endParaRPr/>
          </a:p>
          <a:p>
            <a:pPr indent="0" lvl="0" marL="0" rtl="0" algn="l">
              <a:spcBef>
                <a:spcPts val="0"/>
              </a:spcBef>
              <a:spcAft>
                <a:spcPts val="0"/>
              </a:spcAft>
              <a:buNone/>
            </a:pPr>
            <a:r>
              <a:t/>
            </a:r>
            <a:endParaRPr/>
          </a:p>
        </p:txBody>
      </p:sp>
      <p:sp>
        <p:nvSpPr>
          <p:cNvPr id="104" name="Google Shape;104;p18"/>
          <p:cNvSpPr txBox="1"/>
          <p:nvPr>
            <p:ph idx="1" type="body"/>
          </p:nvPr>
        </p:nvSpPr>
        <p:spPr>
          <a:xfrm>
            <a:off x="252900" y="1476700"/>
            <a:ext cx="4748100" cy="18540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s"/>
              <a:t>As the Linear Models before, we use R^2 metric to evaluate the model’s performance since continuous numerous are predicted as attribute Value. How Random Forest can find not linear patterns, to know which attributes use, a Forward Selection metodologie is used consist in obtain R^2 adding attributes in order to the dataset.</a:t>
            </a:r>
            <a:endParaRPr/>
          </a:p>
          <a:p>
            <a:pPr indent="0" lvl="0" marL="0" rtl="0" algn="l">
              <a:spcBef>
                <a:spcPts val="1200"/>
              </a:spcBef>
              <a:spcAft>
                <a:spcPts val="0"/>
              </a:spcAft>
              <a:buNone/>
            </a:pPr>
            <a:r>
              <a:rPr lang="es"/>
              <a:t>When the Month attribute is added, performance drops for both tests.</a:t>
            </a:r>
            <a:endParaRPr/>
          </a:p>
          <a:p>
            <a:pPr indent="0" lvl="0" marL="0" rtl="0" algn="l">
              <a:spcBef>
                <a:spcPts val="1200"/>
              </a:spcBef>
              <a:spcAft>
                <a:spcPts val="0"/>
              </a:spcAft>
              <a:buNone/>
            </a:pPr>
            <a:r>
              <a:rPr lang="es"/>
              <a:t>Results:</a:t>
            </a:r>
            <a:endParaRPr/>
          </a:p>
          <a:p>
            <a:pPr indent="0" lvl="0" marL="0" rtl="0" algn="l">
              <a:spcBef>
                <a:spcPts val="1200"/>
              </a:spcBef>
              <a:spcAft>
                <a:spcPts val="1200"/>
              </a:spcAft>
              <a:buNone/>
            </a:pPr>
            <a:r>
              <a:t/>
            </a:r>
            <a:endParaRPr/>
          </a:p>
        </p:txBody>
      </p:sp>
      <p:pic>
        <p:nvPicPr>
          <p:cNvPr id="105" name="Google Shape;105;p18"/>
          <p:cNvPicPr preferRelativeResize="0"/>
          <p:nvPr/>
        </p:nvPicPr>
        <p:blipFill>
          <a:blip r:embed="rId3">
            <a:alphaModFix/>
          </a:blip>
          <a:stretch>
            <a:fillRect/>
          </a:stretch>
        </p:blipFill>
        <p:spPr>
          <a:xfrm>
            <a:off x="311688" y="2943475"/>
            <a:ext cx="4748274" cy="957425"/>
          </a:xfrm>
          <a:prstGeom prst="rect">
            <a:avLst/>
          </a:prstGeom>
          <a:noFill/>
          <a:ln>
            <a:noFill/>
          </a:ln>
        </p:spPr>
      </p:pic>
      <p:sp>
        <p:nvSpPr>
          <p:cNvPr id="106" name="Google Shape;106;p18"/>
          <p:cNvSpPr txBox="1"/>
          <p:nvPr/>
        </p:nvSpPr>
        <p:spPr>
          <a:xfrm>
            <a:off x="252900" y="4045525"/>
            <a:ext cx="3905400" cy="3231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1200"/>
              </a:spcAft>
              <a:buNone/>
            </a:pPr>
            <a:r>
              <a:rPr lang="es" sz="900">
                <a:solidFill>
                  <a:schemeClr val="accent3"/>
                </a:solidFill>
                <a:latin typeface="Average"/>
                <a:ea typeface="Average"/>
                <a:cs typeface="Average"/>
                <a:sym typeface="Average"/>
              </a:rPr>
              <a:t>After this analysis, attribute Month is not going to be used.</a:t>
            </a:r>
            <a:endParaRPr sz="900">
              <a:solidFill>
                <a:schemeClr val="accent3"/>
              </a:solidFill>
              <a:latin typeface="Average"/>
              <a:ea typeface="Average"/>
              <a:cs typeface="Average"/>
              <a:sym typeface="Average"/>
            </a:endParaRPr>
          </a:p>
        </p:txBody>
      </p:sp>
      <p:sp>
        <p:nvSpPr>
          <p:cNvPr id="107" name="Google Shape;107;p18"/>
          <p:cNvSpPr txBox="1"/>
          <p:nvPr/>
        </p:nvSpPr>
        <p:spPr>
          <a:xfrm>
            <a:off x="5833725" y="1444300"/>
            <a:ext cx="2475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chemeClr val="accent3"/>
                </a:solidFill>
                <a:latin typeface="Average"/>
                <a:ea typeface="Average"/>
                <a:cs typeface="Average"/>
                <a:sym typeface="Average"/>
              </a:rPr>
              <a:t>Results predicting each objective attribute:</a:t>
            </a:r>
            <a:endParaRPr sz="900">
              <a:solidFill>
                <a:schemeClr val="accent3"/>
              </a:solidFill>
              <a:latin typeface="Average"/>
              <a:ea typeface="Average"/>
              <a:cs typeface="Average"/>
              <a:sym typeface="Average"/>
            </a:endParaRPr>
          </a:p>
          <a:p>
            <a:pPr indent="-285750" lvl="0" marL="457200" rtl="0" algn="l">
              <a:spcBef>
                <a:spcPts val="0"/>
              </a:spcBef>
              <a:spcAft>
                <a:spcPts val="0"/>
              </a:spcAft>
              <a:buClr>
                <a:schemeClr val="accent3"/>
              </a:buClr>
              <a:buSzPts val="900"/>
              <a:buFont typeface="Average"/>
              <a:buChar char="●"/>
            </a:pPr>
            <a:r>
              <a:rPr lang="es" sz="900">
                <a:solidFill>
                  <a:schemeClr val="accent3"/>
                </a:solidFill>
                <a:latin typeface="Average"/>
                <a:ea typeface="Average"/>
                <a:cs typeface="Average"/>
                <a:sym typeface="Average"/>
              </a:rPr>
              <a:t>Packs prediction:</a:t>
            </a:r>
            <a:endParaRPr sz="900">
              <a:latin typeface="Average"/>
              <a:ea typeface="Average"/>
              <a:cs typeface="Average"/>
              <a:sym typeface="Average"/>
            </a:endParaRPr>
          </a:p>
        </p:txBody>
      </p:sp>
      <p:sp>
        <p:nvSpPr>
          <p:cNvPr id="108" name="Google Shape;108;p18"/>
          <p:cNvSpPr txBox="1"/>
          <p:nvPr/>
        </p:nvSpPr>
        <p:spPr>
          <a:xfrm>
            <a:off x="5833725" y="2165475"/>
            <a:ext cx="2475900" cy="3231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accent3"/>
              </a:buClr>
              <a:buSzPts val="900"/>
              <a:buFont typeface="Average"/>
              <a:buChar char="●"/>
            </a:pPr>
            <a:r>
              <a:rPr lang="es" sz="900">
                <a:solidFill>
                  <a:schemeClr val="accent3"/>
                </a:solidFill>
                <a:latin typeface="Average"/>
                <a:ea typeface="Average"/>
                <a:cs typeface="Average"/>
                <a:sym typeface="Average"/>
              </a:rPr>
              <a:t>Value</a:t>
            </a:r>
            <a:r>
              <a:rPr lang="es" sz="900">
                <a:solidFill>
                  <a:schemeClr val="accent3"/>
                </a:solidFill>
                <a:latin typeface="Average"/>
                <a:ea typeface="Average"/>
                <a:cs typeface="Average"/>
                <a:sym typeface="Average"/>
              </a:rPr>
              <a:t> prediction:</a:t>
            </a:r>
            <a:endParaRPr sz="900">
              <a:latin typeface="Average"/>
              <a:ea typeface="Average"/>
              <a:cs typeface="Average"/>
              <a:sym typeface="Average"/>
            </a:endParaRPr>
          </a:p>
        </p:txBody>
      </p:sp>
      <p:pic>
        <p:nvPicPr>
          <p:cNvPr id="109" name="Google Shape;109;p18"/>
          <p:cNvPicPr preferRelativeResize="0"/>
          <p:nvPr/>
        </p:nvPicPr>
        <p:blipFill>
          <a:blip r:embed="rId4">
            <a:alphaModFix/>
          </a:blip>
          <a:stretch>
            <a:fillRect/>
          </a:stretch>
        </p:blipFill>
        <p:spPr>
          <a:xfrm>
            <a:off x="5692694" y="2484350"/>
            <a:ext cx="2757955" cy="174800"/>
          </a:xfrm>
          <a:prstGeom prst="rect">
            <a:avLst/>
          </a:prstGeom>
          <a:noFill/>
          <a:ln>
            <a:noFill/>
          </a:ln>
        </p:spPr>
      </p:pic>
      <p:pic>
        <p:nvPicPr>
          <p:cNvPr id="110" name="Google Shape;110;p18"/>
          <p:cNvPicPr preferRelativeResize="0"/>
          <p:nvPr/>
        </p:nvPicPr>
        <p:blipFill>
          <a:blip r:embed="rId5">
            <a:alphaModFix/>
          </a:blip>
          <a:stretch>
            <a:fillRect/>
          </a:stretch>
        </p:blipFill>
        <p:spPr>
          <a:xfrm>
            <a:off x="5482075" y="1948338"/>
            <a:ext cx="3179175" cy="174800"/>
          </a:xfrm>
          <a:prstGeom prst="rect">
            <a:avLst/>
          </a:prstGeom>
          <a:noFill/>
          <a:ln>
            <a:noFill/>
          </a:ln>
        </p:spPr>
      </p:pic>
      <p:sp>
        <p:nvSpPr>
          <p:cNvPr id="111" name="Google Shape;111;p18"/>
          <p:cNvSpPr txBox="1"/>
          <p:nvPr/>
        </p:nvSpPr>
        <p:spPr>
          <a:xfrm>
            <a:off x="5602950" y="3237500"/>
            <a:ext cx="3141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chemeClr val="accent3"/>
                </a:solidFill>
                <a:latin typeface="Average"/>
                <a:ea typeface="Average"/>
                <a:cs typeface="Average"/>
                <a:sym typeface="Average"/>
              </a:rPr>
              <a:t>Conclusion:</a:t>
            </a:r>
            <a:endParaRPr sz="900">
              <a:solidFill>
                <a:schemeClr val="accent3"/>
              </a:solidFill>
              <a:latin typeface="Average"/>
              <a:ea typeface="Average"/>
              <a:cs typeface="Average"/>
              <a:sym typeface="Average"/>
            </a:endParaRPr>
          </a:p>
          <a:p>
            <a:pPr indent="0" lvl="0" marL="0" rtl="0" algn="l">
              <a:spcBef>
                <a:spcPts val="0"/>
              </a:spcBef>
              <a:spcAft>
                <a:spcPts val="0"/>
              </a:spcAft>
              <a:buNone/>
            </a:pPr>
            <a:r>
              <a:t/>
            </a:r>
            <a:endParaRPr sz="900">
              <a:solidFill>
                <a:schemeClr val="accent3"/>
              </a:solidFill>
              <a:latin typeface="Average"/>
              <a:ea typeface="Average"/>
              <a:cs typeface="Average"/>
              <a:sym typeface="Average"/>
            </a:endParaRPr>
          </a:p>
          <a:p>
            <a:pPr indent="0" lvl="0" marL="0" rtl="0" algn="l">
              <a:spcBef>
                <a:spcPts val="0"/>
              </a:spcBef>
              <a:spcAft>
                <a:spcPts val="0"/>
              </a:spcAft>
              <a:buNone/>
            </a:pPr>
            <a:r>
              <a:rPr lang="es" sz="900">
                <a:solidFill>
                  <a:schemeClr val="accent3"/>
                </a:solidFill>
                <a:latin typeface="Average"/>
                <a:ea typeface="Average"/>
                <a:cs typeface="Average"/>
                <a:sym typeface="Average"/>
              </a:rPr>
              <a:t>With this dataset the best option is using a complex model as Random forest and for each objective attribute the best attributes to use are year, MoleculeName_coded, TradeName_coded and ProductName_coded attributes.</a:t>
            </a:r>
            <a:endParaRPr sz="9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