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26"/>
  </p:notesMasterIdLst>
  <p:sldIdLst>
    <p:sldId id="256" r:id="rId2"/>
    <p:sldId id="257" r:id="rId3"/>
    <p:sldId id="258" r:id="rId4"/>
    <p:sldId id="285" r:id="rId5"/>
    <p:sldId id="260" r:id="rId6"/>
    <p:sldId id="261" r:id="rId7"/>
    <p:sldId id="272" r:id="rId8"/>
    <p:sldId id="262" r:id="rId9"/>
    <p:sldId id="273" r:id="rId10"/>
    <p:sldId id="263" r:id="rId11"/>
    <p:sldId id="264" r:id="rId12"/>
    <p:sldId id="274" r:id="rId13"/>
    <p:sldId id="265" r:id="rId14"/>
    <p:sldId id="286" r:id="rId15"/>
    <p:sldId id="280" r:id="rId16"/>
    <p:sldId id="281" r:id="rId17"/>
    <p:sldId id="275" r:id="rId18"/>
    <p:sldId id="267" r:id="rId19"/>
    <p:sldId id="268" r:id="rId20"/>
    <p:sldId id="269" r:id="rId21"/>
    <p:sldId id="277" r:id="rId22"/>
    <p:sldId id="282" r:id="rId23"/>
    <p:sldId id="271" r:id="rId24"/>
    <p:sldId id="284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93033" autoAdjust="0"/>
  </p:normalViewPr>
  <p:slideViewPr>
    <p:cSldViewPr>
      <p:cViewPr varScale="1">
        <p:scale>
          <a:sx n="82" d="100"/>
          <a:sy n="82" d="100"/>
        </p:scale>
        <p:origin x="115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2D0EB-124A-4188-9A04-F78DFD96931D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3FF77-1486-40B6-B94E-C1E50A1A5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5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0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9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3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360" y="116632"/>
            <a:ext cx="1449315" cy="586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2F9D-38DA-4D6F-8E02-326E69AF2943}" type="datetime1">
              <a:rPr lang="es-ES" smtClean="0"/>
              <a:t>11/02/2014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191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E1B6-4F57-4445-A278-A5087723B883}" type="datetime1">
              <a:rPr lang="es-ES" smtClean="0"/>
              <a:t>11/02/2014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98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6B5-A022-408C-B6C4-577A2E9117A4}" type="datetime1">
              <a:rPr lang="es-ES" smtClean="0"/>
              <a:t>11/02/2014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752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D524-B0FA-4292-AD14-EDC17503A51D}" type="datetime1">
              <a:rPr lang="es-ES" smtClean="0"/>
              <a:t>11/02/2014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597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CECA-A66D-4047-8040-1EB238554101}" type="datetime1">
              <a:rPr lang="es-ES" smtClean="0"/>
              <a:t>11/02/2014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9553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FE57-26CB-48BC-91AD-9E207F38B65C}" type="datetime1">
              <a:rPr lang="es-ES" smtClean="0"/>
              <a:t>11/02/2014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665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9852-2065-40E2-8EB3-DADA6E88D2E4}" type="datetime1">
              <a:rPr lang="es-ES" smtClean="0"/>
              <a:t>11/02/2014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221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9F70-6665-4FEA-B09D-F1DBBA1D2266}" type="datetime1">
              <a:rPr lang="es-ES" smtClean="0"/>
              <a:t>11/02/2014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43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E45F-F48B-47F5-A680-8D9C3D769D00}" type="datetime1">
              <a:rPr lang="es-ES" smtClean="0"/>
              <a:t>11/02/2014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360" y="116632"/>
            <a:ext cx="1449315" cy="58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9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8BA9-DB36-4996-99CF-7554617F1CC7}" type="datetime1">
              <a:rPr lang="es-ES" smtClean="0"/>
              <a:t>11/02/2014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99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359-F0B4-4B76-BFCA-EDD95B71FCAC}" type="datetime1">
              <a:rPr lang="es-ES" smtClean="0"/>
              <a:t>11/02/2014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46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4B84-D7F6-4436-97FD-521439A9BF19}" type="datetime1">
              <a:rPr lang="es-ES" smtClean="0"/>
              <a:t>11/02/2014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51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4476-9E3F-486C-BDC8-310F1AAD8AE6}" type="datetime1">
              <a:rPr lang="es-ES" smtClean="0"/>
              <a:t>11/02/2014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89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774B-50AF-47D8-9EDF-9B6AFC85D210}" type="datetime1">
              <a:rPr lang="es-ES" smtClean="0"/>
              <a:t>11/02/2014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40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69D3-134E-48AB-AA12-FE4B7076A3FD}" type="datetime1">
              <a:rPr lang="es-ES" smtClean="0"/>
              <a:t>11/02/2014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53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DCCE-F6CE-4BB5-ABD4-6B29C74F5768}" type="datetime1">
              <a:rPr lang="es-ES" smtClean="0"/>
              <a:t>11/02/2014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67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20DCD-2AE2-401E-BE39-52B8E760BC6B}" type="datetime1">
              <a:rPr lang="es-ES" smtClean="0"/>
              <a:t>11/02/2014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  <p:pic>
        <p:nvPicPr>
          <p:cNvPr id="34" name="Imagen 33"/>
          <p:cNvPicPr>
            <a:picLocks noChangeAspect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727" y="5990124"/>
            <a:ext cx="2837862" cy="652501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1661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package" Target="../embeddings/Dibujo_de_Microsoft_Visio2.vsd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GerardSoleCa/IOSharp-netmf-Linu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Dibujo_de_Microsoft_Visio1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98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42416" y="1916832"/>
            <a:ext cx="6600451" cy="2262781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IOSharp</a:t>
            </a:r>
            <a:r>
              <a:rPr lang="es-ES" b="1" dirty="0" smtClean="0"/>
              <a:t>:</a:t>
            </a:r>
            <a:r>
              <a:rPr lang="es-ES" dirty="0" smtClean="0"/>
              <a:t> .NET Micro Framework </a:t>
            </a:r>
            <a:r>
              <a:rPr lang="en-US" dirty="0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AUTHOR: </a:t>
            </a:r>
            <a:r>
              <a:rPr lang="en-US" dirty="0" smtClean="0"/>
              <a:t>Gerard </a:t>
            </a:r>
            <a:r>
              <a:rPr lang="en-US" dirty="0" err="1" smtClean="0"/>
              <a:t>Solé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Castellví</a:t>
            </a:r>
            <a:endParaRPr lang="en-US" dirty="0" smtClean="0"/>
          </a:p>
          <a:p>
            <a:r>
              <a:rPr lang="en-US" dirty="0" smtClean="0"/>
              <a:t>DIRECTOR: </a:t>
            </a:r>
            <a:r>
              <a:rPr lang="en-US" dirty="0" smtClean="0"/>
              <a:t>Juan </a:t>
            </a:r>
            <a:r>
              <a:rPr lang="en-US" dirty="0" err="1" smtClean="0"/>
              <a:t>López</a:t>
            </a:r>
            <a:r>
              <a:rPr lang="en-US" dirty="0" smtClean="0"/>
              <a:t> </a:t>
            </a:r>
            <a:r>
              <a:rPr lang="en-US" dirty="0" err="1" smtClean="0"/>
              <a:t>Rúbio</a:t>
            </a:r>
            <a:endParaRPr lang="en-US" dirty="0" smtClean="0"/>
          </a:p>
          <a:p>
            <a:r>
              <a:rPr lang="es-ES" dirty="0" smtClean="0"/>
              <a:t>DEGREE: </a:t>
            </a:r>
            <a:r>
              <a:rPr lang="en-US" dirty="0"/>
              <a:t>Bachelor in Telematics Engineering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1100" dirty="0" err="1" smtClean="0"/>
              <a:t>IOSharp</a:t>
            </a:r>
            <a:r>
              <a:rPr lang="es-ES" sz="1100" dirty="0" smtClean="0"/>
              <a:t>: .NET Micro Framework </a:t>
            </a:r>
            <a:r>
              <a:rPr lang="es-ES" sz="1100" dirty="0" err="1" smtClean="0"/>
              <a:t>on</a:t>
            </a:r>
            <a:r>
              <a:rPr lang="es-ES" sz="1100" dirty="0" smtClean="0"/>
              <a:t> </a:t>
            </a:r>
            <a:r>
              <a:rPr lang="es-ES" sz="1100" dirty="0" smtClean="0"/>
              <a:t>Linux 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15816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2.3.  SPI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3777622"/>
          </a:xfrm>
        </p:spPr>
        <p:txBody>
          <a:bodyPr/>
          <a:lstStyle/>
          <a:p>
            <a:r>
              <a:rPr lang="en-US" dirty="0" smtClean="0"/>
              <a:t>Implemented using the provided Linux Kernel</a:t>
            </a:r>
            <a:r>
              <a:rPr lang="en-US" dirty="0"/>
              <a:t> </a:t>
            </a:r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Included on </a:t>
            </a:r>
            <a:r>
              <a:rPr lang="en-US" dirty="0" err="1" smtClean="0"/>
              <a:t>IOSharp</a:t>
            </a:r>
            <a:r>
              <a:rPr lang="en-US" dirty="0" smtClean="0"/>
              <a:t>-C library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P/Invoked from C#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10</a:t>
            </a:fld>
            <a:endParaRPr lang="es-E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627031"/>
              </p:ext>
            </p:extLst>
          </p:nvPr>
        </p:nvGraphicFramePr>
        <p:xfrm>
          <a:off x="3096674" y="3849655"/>
          <a:ext cx="42862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" name="Visio" r:id="rId4" imgW="4286250" imgH="1628775" progId="Visio.Drawing.15">
                  <p:embed/>
                </p:oleObj>
              </mc:Choice>
              <mc:Fallback>
                <p:oleObj name="Visio" r:id="rId4" imgW="4286250" imgH="162877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96674" y="3849655"/>
                        <a:ext cx="4286250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3691627" y="5478430"/>
            <a:ext cx="3096344" cy="306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Fig. 5: </a:t>
            </a:r>
            <a:r>
              <a:rPr lang="en-US" sz="1400" dirty="0" smtClean="0"/>
              <a:t>Master-Slave SPI example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526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2.4.  UART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11</a:t>
            </a:fld>
            <a:endParaRPr lang="es-ES"/>
          </a:p>
        </p:txBody>
      </p:sp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3777622"/>
          </a:xfrm>
        </p:spPr>
        <p:txBody>
          <a:bodyPr/>
          <a:lstStyle/>
          <a:p>
            <a:r>
              <a:rPr lang="en-US" dirty="0" smtClean="0"/>
              <a:t>NETMF and .NET Framework where compared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Same namespace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System.IO.Ports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Required methods for </a:t>
            </a:r>
            <a:r>
              <a:rPr lang="en-US" dirty="0" err="1" smtClean="0">
                <a:latin typeface="+mj-lt"/>
                <a:cs typeface="Consolas" panose="020B0609020204030204" pitchFamily="49" charset="0"/>
              </a:rPr>
              <a:t>HomeSense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in both implementations</a:t>
            </a:r>
          </a:p>
          <a:p>
            <a:pPr lvl="1"/>
            <a:endParaRPr lang="en-US" dirty="0">
              <a:latin typeface="+mj-lt"/>
              <a:cs typeface="Consolas" panose="020B0609020204030204" pitchFamily="49" charset="0"/>
            </a:endParaRP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Avoided a new reimplementation.</a:t>
            </a:r>
          </a:p>
          <a:p>
            <a:pPr lvl="1"/>
            <a:r>
              <a:rPr lang="en-US" dirty="0" err="1" smtClean="0">
                <a:latin typeface="+mj-lt"/>
                <a:cs typeface="Consolas" panose="020B0609020204030204" pitchFamily="49" charset="0"/>
              </a:rPr>
              <a:t>IOSharp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relays on Mono Serial Port (UART)</a:t>
            </a:r>
            <a:endParaRPr lang="en-US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2.5.  Example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HomeSense</a:t>
            </a:r>
            <a:r>
              <a:rPr lang="en-US" dirty="0" smtClean="0"/>
              <a:t> proves that the GPIO, SPI, UART and Interrupts are working on the </a:t>
            </a:r>
            <a:r>
              <a:rPr lang="en-US" dirty="0" err="1" smtClean="0"/>
              <a:t>IOSharp</a:t>
            </a:r>
            <a:r>
              <a:rPr lang="en-US" dirty="0" smtClean="0"/>
              <a:t> implementation</a:t>
            </a:r>
          </a:p>
          <a:p>
            <a:pPr lvl="1"/>
            <a:r>
              <a:rPr lang="en-US" dirty="0" smtClean="0"/>
              <a:t>First milestone is accomplished</a:t>
            </a:r>
          </a:p>
          <a:p>
            <a:endParaRPr lang="en-US" dirty="0"/>
          </a:p>
          <a:p>
            <a:r>
              <a:rPr lang="en-US" dirty="0" smtClean="0"/>
              <a:t>Video showing </a:t>
            </a:r>
            <a:r>
              <a:rPr lang="en-US" dirty="0" err="1" smtClean="0"/>
              <a:t>HomeSense</a:t>
            </a:r>
            <a:r>
              <a:rPr lang="en-US" dirty="0" smtClean="0"/>
              <a:t> on Raspberry Pi</a:t>
            </a:r>
          </a:p>
          <a:p>
            <a:endParaRPr lang="en-US" dirty="0"/>
          </a:p>
          <a:p>
            <a:r>
              <a:rPr lang="en-US" dirty="0" err="1"/>
              <a:t>IOSharp</a:t>
            </a:r>
            <a:r>
              <a:rPr lang="en-US" dirty="0"/>
              <a:t> requires one more transmission than NETMF</a:t>
            </a:r>
          </a:p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4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947358"/>
          </a:xfrm>
        </p:spPr>
        <p:txBody>
          <a:bodyPr/>
          <a:lstStyle/>
          <a:p>
            <a:r>
              <a:rPr lang="es-ES" dirty="0"/>
              <a:t>3</a:t>
            </a:r>
            <a:r>
              <a:rPr lang="es-ES" dirty="0" smtClean="0"/>
              <a:t>.  </a:t>
            </a:r>
            <a:r>
              <a:rPr lang="es-ES" dirty="0" err="1" smtClean="0"/>
              <a:t>AlterNative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60" y="4019883"/>
            <a:ext cx="6591300" cy="156935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13</a:t>
            </a:fld>
            <a:endParaRPr lang="es-ES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941730" y="1700808"/>
            <a:ext cx="659198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 code translator written in C#</a:t>
            </a:r>
          </a:p>
          <a:p>
            <a:r>
              <a:rPr lang="en-US" dirty="0" smtClean="0"/>
              <a:t>Translate a .NET Assembly to native C++</a:t>
            </a:r>
          </a:p>
          <a:p>
            <a:r>
              <a:rPr lang="en-US" dirty="0" smtClean="0"/>
              <a:t>Use cases: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Cross-Platform development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3" t="4408" r="66537" b="54145"/>
          <a:stretch/>
        </p:blipFill>
        <p:spPr>
          <a:xfrm>
            <a:off x="6444208" y="2387735"/>
            <a:ext cx="1885721" cy="188572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392341" y="5607770"/>
            <a:ext cx="3690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Fig. 6: </a:t>
            </a:r>
            <a:r>
              <a:rPr lang="en-US" sz="1400" dirty="0" err="1" smtClean="0"/>
              <a:t>AlterNative</a:t>
            </a:r>
            <a:r>
              <a:rPr lang="en-US" sz="1400" dirty="0" smtClean="0"/>
              <a:t> translation process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327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3.1.  Contributions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Make </a:t>
            </a:r>
            <a:r>
              <a:rPr lang="en-US" dirty="0" err="1" smtClean="0"/>
              <a:t>AlterNative</a:t>
            </a:r>
            <a:r>
              <a:rPr lang="en-US" dirty="0" smtClean="0"/>
              <a:t> compatible with Linux and </a:t>
            </a:r>
            <a:r>
              <a:rPr lang="en-US" dirty="0" err="1" smtClean="0"/>
              <a:t>MacOSX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Develop parts of the proprietary library for Linux</a:t>
            </a:r>
          </a:p>
          <a:p>
            <a:pPr lvl="1"/>
            <a:r>
              <a:rPr lang="en-US" dirty="0" err="1" smtClean="0"/>
              <a:t>DateTime</a:t>
            </a:r>
            <a:endParaRPr lang="en-US" dirty="0" smtClean="0"/>
          </a:p>
          <a:p>
            <a:pPr lvl="1"/>
            <a:r>
              <a:rPr lang="en-US" dirty="0" err="1" smtClean="0"/>
              <a:t>TimeSpan</a:t>
            </a:r>
            <a:endParaRPr lang="en-US" dirty="0" smtClean="0"/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7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60674"/>
          </a:xfrm>
        </p:spPr>
        <p:txBody>
          <a:bodyPr/>
          <a:lstStyle/>
          <a:p>
            <a:r>
              <a:rPr lang="en-US" dirty="0" smtClean="0"/>
              <a:t>3.2.  </a:t>
            </a:r>
            <a:r>
              <a:rPr lang="en-US" dirty="0"/>
              <a:t>Translation</a:t>
            </a:r>
            <a:r>
              <a:rPr lang="es-ES" dirty="0"/>
              <a:t> </a:t>
            </a:r>
            <a:r>
              <a:rPr lang="en-US" dirty="0"/>
              <a:t>process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15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3042780" y="1449512"/>
            <a:ext cx="4031498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sz="1100" dirty="0" err="1" smtClean="0"/>
              <a:t>Console.</a:t>
            </a:r>
            <a:r>
              <a:rPr lang="en-US" sz="1100" b="1" dirty="0" err="1" smtClean="0"/>
              <a:t>WriteLine</a:t>
            </a:r>
            <a:r>
              <a:rPr lang="en-US" sz="1100" dirty="0" smtClean="0"/>
              <a:t>("Write a String");</a:t>
            </a:r>
            <a:br>
              <a:rPr lang="en-US" sz="1100" dirty="0" smtClean="0"/>
            </a:br>
            <a:r>
              <a:rPr lang="en-US" sz="1100" dirty="0" smtClean="0"/>
              <a:t>string line = </a:t>
            </a:r>
            <a:r>
              <a:rPr lang="en-US" sz="1100" dirty="0" err="1" smtClean="0"/>
              <a:t>Console.</a:t>
            </a:r>
            <a:r>
              <a:rPr lang="en-US" sz="1100" b="1" dirty="0" err="1" smtClean="0"/>
              <a:t>ReadLine</a:t>
            </a:r>
            <a:r>
              <a:rPr lang="en-US" sz="1100" dirty="0" smtClean="0"/>
              <a:t>();</a:t>
            </a:r>
            <a:br>
              <a:rPr lang="en-US" sz="1100" dirty="0" smtClean="0"/>
            </a:br>
            <a:r>
              <a:rPr lang="en-US" sz="1100" dirty="0" err="1" smtClean="0"/>
              <a:t>Console.</a:t>
            </a:r>
            <a:r>
              <a:rPr lang="en-US" sz="1100" b="1" dirty="0" err="1" smtClean="0"/>
              <a:t>WriteLine</a:t>
            </a:r>
            <a:r>
              <a:rPr lang="en-US" sz="1100" dirty="0" smtClean="0"/>
              <a:t>("Read line: " + line);</a:t>
            </a:r>
            <a:br>
              <a:rPr lang="en-US" sz="1100" dirty="0" smtClean="0"/>
            </a:br>
            <a:r>
              <a:rPr lang="en-US" sz="1100" b="1" dirty="0" smtClean="0"/>
              <a:t>byte</a:t>
            </a:r>
            <a:r>
              <a:rPr lang="en-US" sz="1100" dirty="0"/>
              <a:t>[] b = </a:t>
            </a:r>
            <a:r>
              <a:rPr lang="en-US" sz="1100" b="1" dirty="0"/>
              <a:t>new</a:t>
            </a:r>
            <a:r>
              <a:rPr lang="en-US" sz="1100" dirty="0"/>
              <a:t> </a:t>
            </a:r>
            <a:r>
              <a:rPr lang="en-US" sz="1100" b="1" dirty="0"/>
              <a:t>byte</a:t>
            </a:r>
            <a:r>
              <a:rPr lang="en-US" sz="1100" dirty="0"/>
              <a:t>[2];</a:t>
            </a:r>
            <a:br>
              <a:rPr lang="en-US" sz="1100" dirty="0"/>
            </a:br>
            <a:r>
              <a:rPr lang="en-US" sz="1100" dirty="0" smtClean="0"/>
              <a:t>b[0</a:t>
            </a:r>
            <a:r>
              <a:rPr lang="en-US" sz="1100" dirty="0"/>
              <a:t>] = 0;</a:t>
            </a:r>
            <a:br>
              <a:rPr lang="en-US" sz="1100" dirty="0"/>
            </a:br>
            <a:r>
              <a:rPr lang="en-US" sz="1100" dirty="0" smtClean="0"/>
              <a:t>b[1</a:t>
            </a:r>
            <a:r>
              <a:rPr lang="en-US" sz="1100" dirty="0"/>
              <a:t>] = 255;</a:t>
            </a:r>
            <a:br>
              <a:rPr lang="en-US" sz="1100" dirty="0"/>
            </a:br>
            <a:r>
              <a:rPr lang="en-US" sz="1100" dirty="0" err="1" smtClean="0"/>
              <a:t>Console.</a:t>
            </a:r>
            <a:r>
              <a:rPr lang="en-US" sz="1100" b="1" dirty="0" err="1" smtClean="0"/>
              <a:t>WriteLine</a:t>
            </a:r>
            <a:r>
              <a:rPr lang="en-US" sz="1100" dirty="0" smtClean="0"/>
              <a:t>(Encoding.UTF8.</a:t>
            </a:r>
            <a:r>
              <a:rPr lang="en-US" sz="1100" b="1" dirty="0" smtClean="0"/>
              <a:t>GetString</a:t>
            </a:r>
            <a:r>
              <a:rPr lang="en-US" sz="1100" dirty="0" smtClean="0"/>
              <a:t>(b</a:t>
            </a:r>
            <a:r>
              <a:rPr lang="en-US" sz="1100" dirty="0"/>
              <a:t>));</a:t>
            </a:r>
            <a:endParaRPr lang="es-E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024778" y="4183443"/>
            <a:ext cx="4067502" cy="1800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sz="1100" dirty="0" smtClean="0"/>
              <a:t>Console</a:t>
            </a:r>
            <a:r>
              <a:rPr lang="en-US" sz="1100" dirty="0"/>
              <a:t>::</a:t>
            </a:r>
            <a:r>
              <a:rPr lang="en-US" sz="1100" b="1" dirty="0" err="1"/>
              <a:t>WriteLine</a:t>
            </a:r>
            <a:r>
              <a:rPr lang="en-US" sz="1100" dirty="0"/>
              <a:t>(</a:t>
            </a:r>
            <a:r>
              <a:rPr lang="en-US" sz="1100" b="1" dirty="0"/>
              <a:t>new</a:t>
            </a:r>
            <a:r>
              <a:rPr lang="en-US" sz="1100" dirty="0"/>
              <a:t> </a:t>
            </a:r>
            <a:r>
              <a:rPr lang="en-US" sz="1100" b="1" dirty="0"/>
              <a:t>String</a:t>
            </a:r>
            <a:r>
              <a:rPr lang="en-US" sz="1100" dirty="0"/>
              <a:t>("Write a String"));</a:t>
            </a:r>
            <a:br>
              <a:rPr lang="en-US" sz="1100" dirty="0"/>
            </a:br>
            <a:r>
              <a:rPr lang="en-US" sz="1100" dirty="0" smtClean="0"/>
              <a:t>String</a:t>
            </a:r>
            <a:r>
              <a:rPr lang="en-US" sz="1100" dirty="0"/>
              <a:t>* line = Console::</a:t>
            </a:r>
            <a:r>
              <a:rPr lang="en-US" sz="1100" b="1" dirty="0" err="1"/>
              <a:t>ReadLine</a:t>
            </a:r>
            <a:r>
              <a:rPr lang="en-US" sz="1100" dirty="0"/>
              <a:t>();</a:t>
            </a:r>
            <a:br>
              <a:rPr lang="en-US" sz="1100" dirty="0"/>
            </a:br>
            <a:r>
              <a:rPr lang="en-US" sz="1100" dirty="0" smtClean="0"/>
              <a:t>Console</a:t>
            </a:r>
            <a:r>
              <a:rPr lang="en-US" sz="1100" dirty="0"/>
              <a:t>::</a:t>
            </a:r>
            <a:r>
              <a:rPr lang="en-US" sz="1100" b="1" dirty="0" err="1"/>
              <a:t>WriteLine</a:t>
            </a:r>
            <a:r>
              <a:rPr lang="en-US" sz="1100" dirty="0"/>
              <a:t>(</a:t>
            </a:r>
            <a:r>
              <a:rPr lang="en-US" sz="1100" b="1" dirty="0"/>
              <a:t>new</a:t>
            </a:r>
            <a:r>
              <a:rPr lang="en-US" sz="1100" dirty="0"/>
              <a:t> </a:t>
            </a:r>
            <a:r>
              <a:rPr lang="en-US" sz="1100" b="1" dirty="0"/>
              <a:t>String</a:t>
            </a:r>
            <a:r>
              <a:rPr lang="en-US" sz="1100" dirty="0"/>
              <a:t>("Read line: ") + line);</a:t>
            </a:r>
            <a:br>
              <a:rPr lang="en-US" sz="1100" dirty="0"/>
            </a:br>
            <a:r>
              <a:rPr lang="en-US" sz="1100" dirty="0" smtClean="0"/>
              <a:t>Array&lt;char</a:t>
            </a:r>
            <a:r>
              <a:rPr lang="en-US" sz="1100" dirty="0"/>
              <a:t>&gt;* b = </a:t>
            </a:r>
            <a:r>
              <a:rPr lang="en-US" sz="1100" b="1" dirty="0"/>
              <a:t>new</a:t>
            </a:r>
            <a:r>
              <a:rPr lang="en-US" sz="1100" dirty="0"/>
              <a:t> Array&lt;char&gt;(2);</a:t>
            </a:r>
            <a:br>
              <a:rPr lang="en-US" sz="1100" dirty="0"/>
            </a:br>
            <a:r>
              <a:rPr lang="en-US" sz="1100" dirty="0" smtClean="0"/>
              <a:t>b-</a:t>
            </a:r>
            <a:r>
              <a:rPr lang="en-US" sz="1100" dirty="0"/>
              <a:t>&gt;</a:t>
            </a:r>
            <a:r>
              <a:rPr lang="en-US" sz="1100" b="1" dirty="0" err="1"/>
              <a:t>SetData</a:t>
            </a:r>
            <a:r>
              <a:rPr lang="en-US" sz="1100" dirty="0"/>
              <a:t>(0, 0);</a:t>
            </a:r>
            <a:br>
              <a:rPr lang="en-US" sz="1100" dirty="0"/>
            </a:br>
            <a:r>
              <a:rPr lang="en-US" sz="1100" dirty="0" smtClean="0"/>
              <a:t>b-</a:t>
            </a:r>
            <a:r>
              <a:rPr lang="en-US" sz="1100" dirty="0"/>
              <a:t>&gt;</a:t>
            </a:r>
            <a:r>
              <a:rPr lang="en-US" sz="1100" b="1" dirty="0" err="1"/>
              <a:t>SetData</a:t>
            </a:r>
            <a:r>
              <a:rPr lang="en-US" sz="1100" dirty="0"/>
              <a:t>(1, 255);</a:t>
            </a:r>
            <a:br>
              <a:rPr lang="en-US" sz="1100" dirty="0"/>
            </a:br>
            <a:r>
              <a:rPr lang="en-US" sz="1100" dirty="0" smtClean="0"/>
              <a:t>Console</a:t>
            </a:r>
            <a:r>
              <a:rPr lang="en-US" sz="1100" dirty="0"/>
              <a:t>::</a:t>
            </a:r>
            <a:r>
              <a:rPr lang="en-US" sz="1100" b="1" dirty="0" err="1"/>
              <a:t>WriteLine</a:t>
            </a:r>
            <a:r>
              <a:rPr lang="en-US" sz="1100" dirty="0"/>
              <a:t>(Encoding::UTF8-&gt;</a:t>
            </a:r>
            <a:r>
              <a:rPr lang="en-US" sz="1100" b="1" dirty="0" err="1"/>
              <a:t>GetString</a:t>
            </a:r>
            <a:r>
              <a:rPr lang="en-US" sz="1100" dirty="0"/>
              <a:t>(b));</a:t>
            </a:r>
            <a:endParaRPr lang="es-E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7 Flecha abajo"/>
          <p:cNvSpPr/>
          <p:nvPr/>
        </p:nvSpPr>
        <p:spPr>
          <a:xfrm>
            <a:off x="4746177" y="3293027"/>
            <a:ext cx="624703" cy="801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88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en-US" dirty="0" smtClean="0"/>
              <a:t>3.2.  </a:t>
            </a:r>
            <a:r>
              <a:rPr lang="en-US" dirty="0"/>
              <a:t>Translation</a:t>
            </a:r>
            <a:r>
              <a:rPr lang="es-ES" dirty="0"/>
              <a:t> </a:t>
            </a:r>
            <a:r>
              <a:rPr lang="en-US" dirty="0"/>
              <a:t>process II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16</a:t>
            </a:fld>
            <a:endParaRPr lang="es-ES"/>
          </a:p>
        </p:txBody>
      </p:sp>
      <p:sp>
        <p:nvSpPr>
          <p:cNvPr id="6" name="25 CuadroTexto"/>
          <p:cNvSpPr txBox="1"/>
          <p:nvPr/>
        </p:nvSpPr>
        <p:spPr>
          <a:xfrm>
            <a:off x="1475656" y="5593033"/>
            <a:ext cx="309107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){}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26 CuadroTexto"/>
          <p:cNvSpPr txBox="1"/>
          <p:nvPr/>
        </p:nvSpPr>
        <p:spPr>
          <a:xfrm>
            <a:off x="5796136" y="5593033"/>
            <a:ext cx="314376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[]){}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27 Flecha abajo"/>
          <p:cNvSpPr/>
          <p:nvPr/>
        </p:nvSpPr>
        <p:spPr>
          <a:xfrm rot="16200000">
            <a:off x="4936357" y="5353971"/>
            <a:ext cx="490153" cy="816676"/>
          </a:xfrm>
          <a:prstGeom prst="downArrow">
            <a:avLst>
              <a:gd name="adj1" fmla="val 43226"/>
              <a:gd name="adj2" fmla="val 51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3" name="23 Grupo"/>
          <p:cNvGrpSpPr/>
          <p:nvPr/>
        </p:nvGrpSpPr>
        <p:grpSpPr>
          <a:xfrm>
            <a:off x="5660197" y="3223542"/>
            <a:ext cx="1728192" cy="640929"/>
            <a:chOff x="5076056" y="3508151"/>
            <a:chExt cx="1728192" cy="640929"/>
          </a:xfrm>
        </p:grpSpPr>
        <p:pic>
          <p:nvPicPr>
            <p:cNvPr id="34" name="Picture 2" descr="C:\Users\Alex\Desktop\MDECL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9399" t="55672" r="17608" b="29091"/>
            <a:stretch>
              <a:fillRect/>
            </a:stretch>
          </p:blipFill>
          <p:spPr bwMode="auto">
            <a:xfrm>
              <a:off x="5076056" y="3545632"/>
              <a:ext cx="1728192" cy="603448"/>
            </a:xfrm>
            <a:prstGeom prst="rect">
              <a:avLst/>
            </a:prstGeom>
            <a:noFill/>
          </p:spPr>
        </p:pic>
        <p:sp>
          <p:nvSpPr>
            <p:cNvPr id="35" name="22 Rectángulo"/>
            <p:cNvSpPr/>
            <p:nvPr/>
          </p:nvSpPr>
          <p:spPr>
            <a:xfrm>
              <a:off x="6129985" y="3508151"/>
              <a:ext cx="72008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pic>
        <p:nvPicPr>
          <p:cNvPr id="36" name="Picture 2" descr="C:\Users\Alex\Desktop\MDECL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490" t="71382" r="41559" b="2036"/>
          <a:stretch>
            <a:fillRect/>
          </a:stretch>
        </p:blipFill>
        <p:spPr bwMode="auto">
          <a:xfrm>
            <a:off x="3787989" y="3883122"/>
            <a:ext cx="1800200" cy="1052736"/>
          </a:xfrm>
          <a:prstGeom prst="rect">
            <a:avLst/>
          </a:prstGeom>
          <a:noFill/>
        </p:spPr>
      </p:pic>
      <p:cxnSp>
        <p:nvCxnSpPr>
          <p:cNvPr id="37" name="12 Conector recto"/>
          <p:cNvCxnSpPr/>
          <p:nvPr/>
        </p:nvCxnSpPr>
        <p:spPr>
          <a:xfrm flipH="1">
            <a:off x="3932005" y="4081288"/>
            <a:ext cx="1440160" cy="72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C:\Users\Alex\Desktop\MDECL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5701" y="1056952"/>
            <a:ext cx="7516091" cy="3960440"/>
          </a:xfrm>
          <a:prstGeom prst="rect">
            <a:avLst/>
          </a:prstGeom>
          <a:noFill/>
        </p:spPr>
      </p:pic>
      <p:cxnSp>
        <p:nvCxnSpPr>
          <p:cNvPr id="39" name="13 Conector recto"/>
          <p:cNvCxnSpPr/>
          <p:nvPr/>
        </p:nvCxnSpPr>
        <p:spPr>
          <a:xfrm>
            <a:off x="4220037" y="4153296"/>
            <a:ext cx="1152128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7 Conector recto de flecha"/>
          <p:cNvCxnSpPr/>
          <p:nvPr/>
        </p:nvCxnSpPr>
        <p:spPr>
          <a:xfrm flipH="1">
            <a:off x="6083241" y="3740874"/>
            <a:ext cx="297036" cy="1029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15 Elipse"/>
          <p:cNvSpPr/>
          <p:nvPr/>
        </p:nvSpPr>
        <p:spPr>
          <a:xfrm>
            <a:off x="5588189" y="3217192"/>
            <a:ext cx="18002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Composed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Identifier</a:t>
            </a:r>
            <a:endParaRPr lang="es-ES" sz="1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34 Conector recto de flecha"/>
          <p:cNvCxnSpPr/>
          <p:nvPr/>
        </p:nvCxnSpPr>
        <p:spPr>
          <a:xfrm flipH="1">
            <a:off x="2995901" y="2785144"/>
            <a:ext cx="3744416" cy="14401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3302076" y="5229200"/>
            <a:ext cx="3758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Fig. 7: </a:t>
            </a:r>
            <a:r>
              <a:rPr lang="en-US" sz="1400" dirty="0" smtClean="0"/>
              <a:t>AST conversions from C# to C++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0568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0.29202 -0.038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01" y="-19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1065 L -0.04722 0.2148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1127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60674"/>
          </a:xfrm>
        </p:spPr>
        <p:txBody>
          <a:bodyPr/>
          <a:lstStyle/>
          <a:p>
            <a:r>
              <a:rPr lang="en-US" dirty="0" smtClean="0"/>
              <a:t>3.3.  </a:t>
            </a:r>
            <a:r>
              <a:rPr lang="en-US" dirty="0" err="1" smtClean="0"/>
              <a:t>IOSharp</a:t>
            </a:r>
            <a:r>
              <a:rPr lang="en-US" dirty="0" smtClean="0"/>
              <a:t> C++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1655440"/>
          </a:xfrm>
        </p:spPr>
        <p:txBody>
          <a:bodyPr/>
          <a:lstStyle/>
          <a:p>
            <a:r>
              <a:rPr lang="en-US" dirty="0" err="1" smtClean="0"/>
              <a:t>IOSharp</a:t>
            </a:r>
            <a:r>
              <a:rPr lang="en-US" dirty="0" smtClean="0"/>
              <a:t> is translated using </a:t>
            </a:r>
            <a:r>
              <a:rPr lang="en-US" dirty="0" err="1" smtClean="0"/>
              <a:t>AlterNative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AlterNative</a:t>
            </a:r>
            <a:r>
              <a:rPr lang="en-US" dirty="0" smtClean="0"/>
              <a:t> System Library replaces Mono runtime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17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129854"/>
            <a:ext cx="2449347" cy="153139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055" y="3475735"/>
            <a:ext cx="2491643" cy="218551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758" y="3475736"/>
            <a:ext cx="2491643" cy="2185512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935895" y="5744640"/>
            <a:ext cx="4607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Fig. 8: </a:t>
            </a:r>
            <a:r>
              <a:rPr lang="en-US" sz="1400" dirty="0" smtClean="0"/>
              <a:t>NETMF, </a:t>
            </a:r>
            <a:r>
              <a:rPr lang="en-US" sz="1400" dirty="0" err="1" smtClean="0"/>
              <a:t>IOSharp</a:t>
            </a:r>
            <a:r>
              <a:rPr lang="en-US" sz="1400" dirty="0" smtClean="0"/>
              <a:t> and </a:t>
            </a:r>
            <a:r>
              <a:rPr lang="en-US" sz="1400" dirty="0" err="1" smtClean="0"/>
              <a:t>IOSharp</a:t>
            </a:r>
            <a:r>
              <a:rPr lang="en-US" sz="1400" dirty="0"/>
              <a:t> </a:t>
            </a:r>
            <a:r>
              <a:rPr lang="en-US" sz="1400" dirty="0" smtClean="0"/>
              <a:t>C++ Stacks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286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3.4.  Example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AlterNative</a:t>
            </a:r>
            <a:r>
              <a:rPr lang="en-US" dirty="0" smtClean="0"/>
              <a:t> with the </a:t>
            </a:r>
            <a:r>
              <a:rPr lang="en-US" dirty="0" err="1" smtClean="0"/>
              <a:t>ILSpy</a:t>
            </a:r>
            <a:r>
              <a:rPr lang="en-US" dirty="0" smtClean="0"/>
              <a:t> interface</a:t>
            </a:r>
          </a:p>
          <a:p>
            <a:endParaRPr lang="en-US" dirty="0"/>
          </a:p>
          <a:p>
            <a:r>
              <a:rPr lang="en-US" dirty="0" smtClean="0"/>
              <a:t>Translating the </a:t>
            </a:r>
            <a:r>
              <a:rPr lang="en-US" dirty="0" err="1" smtClean="0"/>
              <a:t>GPIOManager</a:t>
            </a:r>
            <a:r>
              <a:rPr lang="en-US" dirty="0" smtClean="0"/>
              <a:t> from </a:t>
            </a:r>
            <a:r>
              <a:rPr lang="en-US" dirty="0" err="1" smtClean="0"/>
              <a:t>IOSharp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9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919069"/>
          </a:xfrm>
        </p:spPr>
        <p:txBody>
          <a:bodyPr/>
          <a:lstStyle/>
          <a:p>
            <a:r>
              <a:rPr lang="es-ES" dirty="0" smtClean="0"/>
              <a:t>4.  Performance Test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1700808"/>
            <a:ext cx="6591985" cy="3777622"/>
          </a:xfrm>
        </p:spPr>
        <p:txBody>
          <a:bodyPr/>
          <a:lstStyle/>
          <a:p>
            <a:r>
              <a:rPr lang="en-US" dirty="0" smtClean="0"/>
              <a:t>Evaluate the increased performance using </a:t>
            </a:r>
            <a:r>
              <a:rPr lang="en-US" dirty="0" err="1" smtClean="0"/>
              <a:t>AlterNative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19</a:t>
            </a:fld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286036"/>
            <a:ext cx="4249280" cy="335918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454572" y="3488575"/>
            <a:ext cx="2333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Fig. 9: </a:t>
            </a:r>
            <a:r>
              <a:rPr lang="en-US" sz="1400" dirty="0" smtClean="0"/>
              <a:t>Graph showing the speedup of the C++ version in front of the Mono one. 62% of gain.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1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>
            <a:norm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1340768"/>
            <a:ext cx="6591985" cy="4824536"/>
          </a:xfrm>
        </p:spPr>
        <p:txBody>
          <a:bodyPr>
            <a:normAutofit fontScale="77500" lnSpcReduction="20000"/>
          </a:bodyPr>
          <a:lstStyle/>
          <a:p>
            <a:r>
              <a:rPr lang="en-US" noProof="1" smtClean="0"/>
              <a:t>1.  Introduction							3</a:t>
            </a:r>
          </a:p>
          <a:p>
            <a:pPr lvl="1"/>
            <a:r>
              <a:rPr lang="en-US" dirty="0" smtClean="0"/>
              <a:t>1.1.  .NET Micro Framework					5</a:t>
            </a:r>
          </a:p>
          <a:p>
            <a:r>
              <a:rPr lang="en-US" dirty="0" smtClean="0"/>
              <a:t>2.  </a:t>
            </a:r>
            <a:r>
              <a:rPr lang="en-US" dirty="0" err="1" smtClean="0"/>
              <a:t>IOSharp</a:t>
            </a:r>
            <a:r>
              <a:rPr lang="en-US" dirty="0" smtClean="0"/>
              <a:t>								6</a:t>
            </a:r>
          </a:p>
          <a:p>
            <a:pPr lvl="1"/>
            <a:r>
              <a:rPr lang="en-US" dirty="0" smtClean="0"/>
              <a:t>2.1.  GPIO							8</a:t>
            </a:r>
          </a:p>
          <a:p>
            <a:pPr lvl="1"/>
            <a:r>
              <a:rPr lang="en-US" dirty="0" smtClean="0"/>
              <a:t>2.2.  Interrupts							9</a:t>
            </a:r>
          </a:p>
          <a:p>
            <a:pPr lvl="1"/>
            <a:r>
              <a:rPr lang="en-US" dirty="0" smtClean="0"/>
              <a:t>2.3.  SPI								10</a:t>
            </a:r>
          </a:p>
          <a:p>
            <a:pPr lvl="1"/>
            <a:r>
              <a:rPr lang="en-US" dirty="0" smtClean="0"/>
              <a:t>2.4.  UART							11</a:t>
            </a:r>
          </a:p>
          <a:p>
            <a:pPr lvl="1"/>
            <a:r>
              <a:rPr lang="en-US" dirty="0" smtClean="0"/>
              <a:t>2.5.  Example							12</a:t>
            </a:r>
          </a:p>
          <a:p>
            <a:r>
              <a:rPr lang="en-US" dirty="0" smtClean="0"/>
              <a:t>3.  </a:t>
            </a:r>
            <a:r>
              <a:rPr lang="en-US" dirty="0" err="1" smtClean="0"/>
              <a:t>AlterNative</a:t>
            </a:r>
            <a:r>
              <a:rPr lang="en-US" dirty="0" smtClean="0"/>
              <a:t>							13</a:t>
            </a:r>
          </a:p>
          <a:p>
            <a:pPr lvl="1"/>
            <a:r>
              <a:rPr lang="en-US" dirty="0" smtClean="0"/>
              <a:t>3.1.  Contributions						14</a:t>
            </a:r>
          </a:p>
          <a:p>
            <a:pPr lvl="1"/>
            <a:r>
              <a:rPr lang="en-US" dirty="0" smtClean="0"/>
              <a:t>3.1.  Translation process					15</a:t>
            </a:r>
          </a:p>
          <a:p>
            <a:pPr lvl="1"/>
            <a:r>
              <a:rPr lang="en-US" dirty="0" smtClean="0"/>
              <a:t>3.2.  </a:t>
            </a:r>
            <a:r>
              <a:rPr lang="en-US" dirty="0" err="1" smtClean="0"/>
              <a:t>IOSharp</a:t>
            </a:r>
            <a:r>
              <a:rPr lang="en-US" dirty="0" smtClean="0"/>
              <a:t> C++						17</a:t>
            </a:r>
          </a:p>
          <a:p>
            <a:pPr lvl="1"/>
            <a:r>
              <a:rPr lang="en-US" dirty="0" smtClean="0"/>
              <a:t>3.3.  Example							18</a:t>
            </a:r>
          </a:p>
          <a:p>
            <a:r>
              <a:rPr lang="en-US" dirty="0" smtClean="0"/>
              <a:t>4.  Performance Test						19</a:t>
            </a:r>
          </a:p>
          <a:p>
            <a:pPr lvl="1"/>
            <a:r>
              <a:rPr lang="en-US" dirty="0" smtClean="0"/>
              <a:t>4.1.  Example							20</a:t>
            </a:r>
          </a:p>
          <a:p>
            <a:r>
              <a:rPr lang="en-US" dirty="0" smtClean="0"/>
              <a:t>5.  Conclusions							21</a:t>
            </a:r>
            <a:endParaRPr lang="en-US" dirty="0"/>
          </a:p>
          <a:p>
            <a:r>
              <a:rPr lang="en-US" dirty="0" smtClean="0"/>
              <a:t>6.  Questions &amp; Answers					23</a:t>
            </a:r>
          </a:p>
          <a:p>
            <a:endParaRPr lang="es-ES" dirty="0" smtClean="0"/>
          </a:p>
          <a:p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2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4.1.  Example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0040" y="2125113"/>
            <a:ext cx="6591985" cy="377762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Performance test using the10K GPIO iterations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20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82" y="3774177"/>
            <a:ext cx="7418578" cy="182078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499765" y="5682922"/>
            <a:ext cx="7512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Fig. 10: </a:t>
            </a:r>
            <a:r>
              <a:rPr lang="en-US" sz="1400" dirty="0" smtClean="0"/>
              <a:t>Time comparison between Mono and C++ in 10K iterations of an Output Port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451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 Conclusions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IOSharp</a:t>
            </a:r>
            <a:r>
              <a:rPr lang="en-US" dirty="0" smtClean="0"/>
              <a:t> implementation supports</a:t>
            </a:r>
          </a:p>
          <a:p>
            <a:pPr lvl="1"/>
            <a:r>
              <a:rPr lang="en-US" dirty="0" smtClean="0"/>
              <a:t>GPIO with Interrupts</a:t>
            </a:r>
          </a:p>
          <a:p>
            <a:pPr lvl="1"/>
            <a:r>
              <a:rPr lang="en-US" dirty="0" smtClean="0"/>
              <a:t>SPI</a:t>
            </a:r>
          </a:p>
          <a:p>
            <a:pPr lvl="1"/>
            <a:r>
              <a:rPr lang="en-US" dirty="0" smtClean="0"/>
              <a:t>UART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AlterNative</a:t>
            </a:r>
            <a:r>
              <a:rPr lang="en-US" dirty="0" smtClean="0"/>
              <a:t> part shows</a:t>
            </a:r>
          </a:p>
          <a:p>
            <a:pPr lvl="1"/>
            <a:r>
              <a:rPr lang="en-US" dirty="0" smtClean="0"/>
              <a:t>Performance improvement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27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 Conclusions 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267744" y="1905000"/>
                <a:ext cx="6591985" cy="37776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Future Work</a:t>
                </a:r>
              </a:p>
              <a:p>
                <a:pPr lvl="2"/>
                <a:r>
                  <a:rPr lang="en-US" sz="1800" dirty="0" err="1" smtClean="0"/>
                  <a:t>IOSharp</a:t>
                </a:r>
                <a:r>
                  <a:rPr lang="en-US" sz="1800" dirty="0" smtClean="0"/>
                  <a:t>:</a:t>
                </a:r>
              </a:p>
              <a:p>
                <a:pPr lvl="3"/>
                <a:r>
                  <a:rPr lang="es-ES" sz="1600" dirty="0" smtClean="0"/>
                  <a:t>New </a:t>
                </a:r>
                <a:r>
                  <a:rPr lang="en-US" sz="1600" dirty="0" smtClean="0"/>
                  <a:t>protocols</a:t>
                </a:r>
                <a:r>
                  <a:rPr lang="es-ES" sz="1600" dirty="0" smtClean="0"/>
                  <a:t>, </a:t>
                </a:r>
                <a:r>
                  <a:rPr lang="en-US" sz="1600" dirty="0" smtClean="0"/>
                  <a:t>i.e.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ES" sz="1600" dirty="0" smtClean="0"/>
                  <a:t> and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𝑃𝑊𝑀</m:t>
                    </m:r>
                  </m:oMath>
                </a14:m>
                <a:endParaRPr lang="es-ES" sz="1600" dirty="0" smtClean="0"/>
              </a:p>
              <a:p>
                <a:pPr lvl="3"/>
                <a:r>
                  <a:rPr lang="en-US" sz="1600" dirty="0" smtClean="0"/>
                  <a:t>Performance optimization</a:t>
                </a:r>
              </a:p>
              <a:p>
                <a:pPr lvl="2"/>
                <a:endParaRPr lang="en-US" sz="1800" b="1" dirty="0"/>
              </a:p>
              <a:p>
                <a:pPr lvl="2"/>
                <a:r>
                  <a:rPr lang="en-US" sz="1800" dirty="0" err="1" smtClean="0"/>
                  <a:t>AlterNative</a:t>
                </a:r>
                <a:r>
                  <a:rPr lang="en-US" sz="1800" dirty="0" smtClean="0"/>
                  <a:t>:</a:t>
                </a:r>
              </a:p>
              <a:p>
                <a:pPr lvl="3"/>
                <a:r>
                  <a:rPr lang="en-US" sz="1600" dirty="0" smtClean="0"/>
                  <a:t>Garbage Collector</a:t>
                </a:r>
              </a:p>
              <a:p>
                <a:pPr lvl="3"/>
                <a:r>
                  <a:rPr lang="en-US" sz="1600" dirty="0" smtClean="0"/>
                  <a:t>Continuous Integration</a:t>
                </a:r>
              </a:p>
              <a:p>
                <a:pPr lvl="3"/>
                <a:r>
                  <a:rPr lang="en-US" sz="1600" dirty="0" smtClean="0"/>
                  <a:t>Extend C# language capabilities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7744" y="1905000"/>
                <a:ext cx="6591985" cy="3777622"/>
              </a:xfrm>
              <a:blipFill rotWithShape="0">
                <a:blip r:embed="rId2"/>
                <a:stretch>
                  <a:fillRect l="-740" t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 Questions</a:t>
            </a:r>
            <a:r>
              <a:rPr lang="es-ES" dirty="0" smtClean="0"/>
              <a:t> &amp; </a:t>
            </a:r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23</a:t>
            </a:fld>
            <a:endParaRPr lang="es-ES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Questions are guaranteed in life – Answers aren’t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279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en-US" noProof="1" smtClean="0"/>
              <a:t>1.  Introduction</a:t>
            </a:r>
            <a:endParaRPr lang="en-US" noProof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3777622"/>
          </a:xfrm>
        </p:spPr>
        <p:txBody>
          <a:bodyPr/>
          <a:lstStyle/>
          <a:p>
            <a:r>
              <a:rPr lang="en-US" dirty="0" smtClean="0"/>
              <a:t>Power increase from 8 to 32 bits on microprocessors</a:t>
            </a:r>
          </a:p>
          <a:p>
            <a:r>
              <a:rPr lang="en-US" dirty="0" smtClean="0"/>
              <a:t>Cost reduction on hardware production</a:t>
            </a:r>
          </a:p>
          <a:p>
            <a:r>
              <a:rPr lang="en-US" dirty="0" smtClean="0"/>
              <a:t>Increasing usage of Linux in embedded devices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3</a:t>
            </a:fld>
            <a:endParaRPr lang="es-ES"/>
          </a:p>
        </p:txBody>
      </p:sp>
      <p:pic>
        <p:nvPicPr>
          <p:cNvPr id="5122" name="Picture 2" descr="http://linuxemb.wdfiles.com/local--files/tesis-c1/embedded_OS_sourcing_tre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71382"/>
            <a:ext cx="3973346" cy="328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6433914" y="3933056"/>
            <a:ext cx="18394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Fig. 1:</a:t>
            </a:r>
            <a:r>
              <a:rPr lang="en-US" sz="1400" dirty="0" smtClean="0"/>
              <a:t> Linux growth between 2003 and 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30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en-US" noProof="1" smtClean="0"/>
              <a:t>1.  Introduction II</a:t>
            </a:r>
            <a:endParaRPr lang="en-US" noProof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3777622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Objectives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Deploy NETMF programs on any Linux device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HomeSense</a:t>
            </a:r>
            <a:r>
              <a:rPr lang="en-US" dirty="0" smtClean="0"/>
              <a:t> gateway on Raspberry Pi</a:t>
            </a:r>
          </a:p>
          <a:p>
            <a:endParaRPr lang="en-US" dirty="0" smtClean="0"/>
          </a:p>
          <a:p>
            <a:r>
              <a:rPr lang="en-US" dirty="0" smtClean="0"/>
              <a:t>Performance increase using a translation tool called </a:t>
            </a:r>
            <a:r>
              <a:rPr lang="en-US" dirty="0" err="1" smtClean="0"/>
              <a:t>AlterNative</a:t>
            </a:r>
            <a:endParaRPr lang="en-U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66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60674"/>
          </a:xfrm>
        </p:spPr>
        <p:txBody>
          <a:bodyPr/>
          <a:lstStyle/>
          <a:p>
            <a:r>
              <a:rPr lang="es-ES" dirty="0" smtClean="0"/>
              <a:t>1.1.  .NET Micro Framework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1700808"/>
            <a:ext cx="6591985" cy="3777622"/>
          </a:xfrm>
        </p:spPr>
        <p:txBody>
          <a:bodyPr/>
          <a:lstStyle/>
          <a:p>
            <a:r>
              <a:rPr lang="en-US" dirty="0" smtClean="0"/>
              <a:t>Virtual Machine running on the bare metal</a:t>
            </a:r>
          </a:p>
          <a:p>
            <a:endParaRPr lang="en-US" dirty="0"/>
          </a:p>
          <a:p>
            <a:r>
              <a:rPr lang="en-US" dirty="0" smtClean="0"/>
              <a:t>Designed for resource-constrained devices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Multiple I/O Ports and Protocols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5</a:t>
            </a:fld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27" y="3866673"/>
            <a:ext cx="5183560" cy="17945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294520" y="5644764"/>
            <a:ext cx="5887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Fig. 2: </a:t>
            </a:r>
            <a:r>
              <a:rPr lang="en-US" sz="1400" dirty="0" err="1" smtClean="0"/>
              <a:t>Netudino</a:t>
            </a:r>
            <a:r>
              <a:rPr lang="en-US" sz="1400" dirty="0" smtClean="0"/>
              <a:t> Plus, Mini and FEZ </a:t>
            </a:r>
            <a:r>
              <a:rPr lang="en-US" sz="1400" dirty="0" err="1" smtClean="0"/>
              <a:t>Cerbuino</a:t>
            </a:r>
            <a:r>
              <a:rPr lang="en-US" sz="1400" dirty="0" smtClean="0"/>
              <a:t>. Arduino form factor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83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 </a:t>
            </a:r>
            <a:r>
              <a:rPr lang="es-ES" dirty="0" err="1" smtClean="0"/>
              <a:t>IOSharp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7"/>
            <a:ext cx="6591985" cy="4176465"/>
          </a:xfrm>
        </p:spPr>
        <p:txBody>
          <a:bodyPr/>
          <a:lstStyle/>
          <a:p>
            <a:r>
              <a:rPr lang="en-US" dirty="0" smtClean="0"/>
              <a:t>NETMF implementation on a High-Level basis</a:t>
            </a:r>
          </a:p>
          <a:p>
            <a:pPr lvl="1"/>
            <a:r>
              <a:rPr lang="en-US" dirty="0" smtClean="0"/>
              <a:t>C# with Mono on Linux</a:t>
            </a:r>
          </a:p>
          <a:p>
            <a:pPr lvl="1"/>
            <a:r>
              <a:rPr lang="en-US" dirty="0" smtClean="0"/>
              <a:t>C library for interfacing with communication protocols</a:t>
            </a:r>
          </a:p>
          <a:p>
            <a:endParaRPr lang="en-US" dirty="0"/>
          </a:p>
          <a:p>
            <a:r>
              <a:rPr lang="en-US" dirty="0" smtClean="0"/>
              <a:t>Cross-Platform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Board independent</a:t>
            </a:r>
          </a:p>
          <a:p>
            <a:endParaRPr lang="en-US" dirty="0"/>
          </a:p>
          <a:p>
            <a:r>
              <a:rPr lang="en-US" smtClean="0"/>
              <a:t>Requires </a:t>
            </a:r>
            <a:r>
              <a:rPr lang="en-US" dirty="0" smtClean="0"/>
              <a:t>an underlying Linux</a:t>
            </a:r>
          </a:p>
          <a:p>
            <a:endParaRPr lang="en-US" dirty="0"/>
          </a:p>
          <a:p>
            <a:r>
              <a:rPr lang="en-US" dirty="0"/>
              <a:t>Download at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linkClick r:id="rId2"/>
              </a:rPr>
              <a:t>https://github.com/GerardSoleCa/IOSharp-netmf-Linux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6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789040"/>
            <a:ext cx="1656184" cy="127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 </a:t>
            </a:r>
            <a:r>
              <a:rPr lang="es-ES" dirty="0" err="1" smtClean="0"/>
              <a:t>IOSharp</a:t>
            </a:r>
            <a:r>
              <a:rPr lang="es-ES" dirty="0" smtClean="0"/>
              <a:t> II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7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934274"/>
            <a:ext cx="3980168" cy="349964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59960"/>
            <a:ext cx="3965178" cy="244827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95736" y="5477086"/>
            <a:ext cx="5887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Fig. 3: </a:t>
            </a:r>
            <a:r>
              <a:rPr lang="en-US" sz="1400" dirty="0" smtClean="0"/>
              <a:t>Original NETMF stack compared with </a:t>
            </a:r>
            <a:r>
              <a:rPr lang="en-US" sz="1400" dirty="0" err="1" smtClean="0"/>
              <a:t>IOSharp</a:t>
            </a:r>
            <a:r>
              <a:rPr lang="en-US" sz="1400" dirty="0" smtClean="0"/>
              <a:t> stack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1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  GPIO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5936" y="1700808"/>
            <a:ext cx="6591985" cy="4248472"/>
          </a:xfrm>
        </p:spPr>
        <p:txBody>
          <a:bodyPr>
            <a:normAutofit/>
          </a:bodyPr>
          <a:lstStyle/>
          <a:p>
            <a:r>
              <a:rPr lang="en-US" dirty="0" smtClean="0"/>
              <a:t>Used to read or write simple High or Low States on a Pin</a:t>
            </a:r>
          </a:p>
          <a:p>
            <a:endParaRPr lang="en-US" dirty="0" smtClean="0"/>
          </a:p>
          <a:p>
            <a:r>
              <a:rPr lang="en-US" dirty="0" smtClean="0"/>
              <a:t>I/O Ports are controlled and enabled or disabled through the file system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SYSFS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/sys/class/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gpio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/</a:t>
            </a: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Direction</a:t>
            </a: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State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0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  Interrupts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1700808"/>
            <a:ext cx="6591985" cy="3777622"/>
          </a:xfrm>
        </p:spPr>
        <p:txBody>
          <a:bodyPr/>
          <a:lstStyle/>
          <a:p>
            <a:r>
              <a:rPr lang="en-US" dirty="0" smtClean="0"/>
              <a:t>Polling from a GPIO using the Poll function</a:t>
            </a:r>
          </a:p>
          <a:p>
            <a:r>
              <a:rPr lang="en-US" dirty="0" smtClean="0"/>
              <a:t>P/Invokes are required for cross-language calls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9</a:t>
            </a:fld>
            <a:endParaRPr lang="es-E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316056"/>
              </p:ext>
            </p:extLst>
          </p:nvPr>
        </p:nvGraphicFramePr>
        <p:xfrm>
          <a:off x="2184707" y="2562379"/>
          <a:ext cx="5231904" cy="344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Visio" r:id="rId4" imgW="10572660" imgH="6962865" progId="Visio.Drawing.15">
                  <p:embed/>
                </p:oleObj>
              </mc:Choice>
              <mc:Fallback>
                <p:oleObj name="Visio" r:id="rId4" imgW="10572660" imgH="696286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84707" y="2562379"/>
                        <a:ext cx="5231904" cy="344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7524329" y="4005064"/>
            <a:ext cx="1512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Fig. 4: </a:t>
            </a:r>
            <a:r>
              <a:rPr lang="en-US" sz="1400" dirty="0" smtClean="0"/>
              <a:t>flow diagram for an Interrupt Port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19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1717</TotalTime>
  <Words>802</Words>
  <Application>Microsoft Office PowerPoint</Application>
  <PresentationFormat>Presentación en pantalla (4:3)</PresentationFormat>
  <Paragraphs>212</Paragraphs>
  <Slides>24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Century Gothic</vt:lpstr>
      <vt:lpstr>Consolas</vt:lpstr>
      <vt:lpstr>Wingdings</vt:lpstr>
      <vt:lpstr>Wingdings 3</vt:lpstr>
      <vt:lpstr>Espiral</vt:lpstr>
      <vt:lpstr>Visio</vt:lpstr>
      <vt:lpstr>IOSharp: .NET Micro Framework on Linux</vt:lpstr>
      <vt:lpstr>Index</vt:lpstr>
      <vt:lpstr>1.  Introduction</vt:lpstr>
      <vt:lpstr>1.  Introduction II</vt:lpstr>
      <vt:lpstr>1.1.  .NET Micro Framework</vt:lpstr>
      <vt:lpstr>2.  IOSharp</vt:lpstr>
      <vt:lpstr>2.  IOSharp II</vt:lpstr>
      <vt:lpstr>2.1.  GPIO</vt:lpstr>
      <vt:lpstr>2.2.  Interrupts</vt:lpstr>
      <vt:lpstr>2.3.  SPI</vt:lpstr>
      <vt:lpstr>2.4.  UART</vt:lpstr>
      <vt:lpstr>2.5.  Example</vt:lpstr>
      <vt:lpstr>3.  AlterNative</vt:lpstr>
      <vt:lpstr>3.1.  Contributions</vt:lpstr>
      <vt:lpstr>3.2.  Translation process</vt:lpstr>
      <vt:lpstr>3.2.  Translation process II</vt:lpstr>
      <vt:lpstr>3.3.  IOSharp C++</vt:lpstr>
      <vt:lpstr>3.4.  Example</vt:lpstr>
      <vt:lpstr>4.  Performance Test</vt:lpstr>
      <vt:lpstr>4.1.  Example</vt:lpstr>
      <vt:lpstr>5.  Conclusions</vt:lpstr>
      <vt:lpstr>5.  Conclusions II</vt:lpstr>
      <vt:lpstr>6.  Questions &amp; Answers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IOSharp: .NET Micro Framework on Linux</dc:title>
  <dc:creator>Gerard</dc:creator>
  <cp:lastModifiedBy>Gerard</cp:lastModifiedBy>
  <cp:revision>175</cp:revision>
  <dcterms:created xsi:type="dcterms:W3CDTF">2014-01-30T20:32:35Z</dcterms:created>
  <dcterms:modified xsi:type="dcterms:W3CDTF">2014-02-11T22:48:01Z</dcterms:modified>
</cp:coreProperties>
</file>