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74" r:id="rId13"/>
    <p:sldId id="265" r:id="rId14"/>
    <p:sldId id="286" r:id="rId15"/>
    <p:sldId id="280" r:id="rId16"/>
    <p:sldId id="281" r:id="rId17"/>
    <p:sldId id="275" r:id="rId18"/>
    <p:sldId id="267" r:id="rId19"/>
    <p:sldId id="268" r:id="rId20"/>
    <p:sldId id="269" r:id="rId21"/>
    <p:sldId id="277" r:id="rId22"/>
    <p:sldId id="282" r:id="rId23"/>
    <p:sldId id="283" r:id="rId24"/>
    <p:sldId id="271" r:id="rId25"/>
    <p:sldId id="284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11/02/2014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11/02/2014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11/02/2014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11/02/2014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11/02/2014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Visio" r:id="rId3" imgW="4286250" imgH="1628775" progId="Visio.Drawing.15">
                  <p:embed/>
                </p:oleObj>
              </mc:Choice>
              <mc:Fallback>
                <p:oleObj name="Visio" r:id="rId3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Video </a:t>
            </a:r>
            <a:r>
              <a:rPr lang="en-US" dirty="0" smtClean="0"/>
              <a:t>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err="1"/>
              <a:t>IOSharp</a:t>
            </a:r>
            <a:r>
              <a:rPr lang="en-US" dirty="0"/>
              <a:t> requires one more transmission than </a:t>
            </a:r>
            <a:r>
              <a:rPr lang="en-US" dirty="0" smtClean="0"/>
              <a:t>NETMF in </a:t>
            </a:r>
            <a:r>
              <a:rPr lang="en-US" dirty="0" err="1" smtClean="0"/>
              <a:t>HomeSense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4437112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endParaRPr lang="en-US" dirty="0" smtClean="0"/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</a:t>
            </a: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Contributions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42780" y="1449512"/>
            <a:ext cx="403149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("Write a String");</a:t>
            </a:r>
            <a:br>
              <a:rPr lang="en-US" sz="1100" dirty="0" smtClean="0"/>
            </a:br>
            <a:r>
              <a:rPr lang="en-US" sz="1100" dirty="0" smtClean="0"/>
              <a:t>string line =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("Read line: " + line);</a:t>
            </a:r>
            <a:br>
              <a:rPr lang="en-US" sz="1100" dirty="0" smtClean="0"/>
            </a:br>
            <a:r>
              <a:rPr lang="en-US" sz="1100" b="1" dirty="0" smtClean="0"/>
              <a:t>byte</a:t>
            </a:r>
            <a:r>
              <a:rPr lang="en-US" sz="1100" dirty="0"/>
              <a:t>[] b = 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byte</a:t>
            </a:r>
            <a:r>
              <a:rPr lang="en-US" sz="1100" dirty="0"/>
              <a:t>[</a:t>
            </a:r>
            <a:r>
              <a:rPr lang="en-US" sz="1100" dirty="0"/>
              <a:t>2</a:t>
            </a:r>
            <a:r>
              <a:rPr lang="en-US" sz="1100" dirty="0"/>
              <a:t>];</a:t>
            </a:r>
            <a:br>
              <a:rPr lang="en-US" sz="1100" dirty="0"/>
            </a:br>
            <a:r>
              <a:rPr lang="en-US" sz="1100" dirty="0" smtClean="0"/>
              <a:t>b[0</a:t>
            </a:r>
            <a:r>
              <a:rPr lang="en-US" sz="1100" dirty="0"/>
              <a:t>] = </a:t>
            </a:r>
            <a:r>
              <a:rPr lang="en-US" sz="1100" dirty="0"/>
              <a:t>0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 smtClean="0"/>
              <a:t>b[1</a:t>
            </a:r>
            <a:r>
              <a:rPr lang="en-US" sz="1100" dirty="0"/>
              <a:t>] = </a:t>
            </a:r>
            <a:r>
              <a:rPr lang="en-US" sz="1100" dirty="0"/>
              <a:t>255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(Encoding.UTF8.</a:t>
            </a:r>
            <a:r>
              <a:rPr lang="en-US" sz="1100" b="1" dirty="0" smtClean="0"/>
              <a:t>GetString</a:t>
            </a:r>
            <a:r>
              <a:rPr lang="en-US" sz="1100" dirty="0" smtClean="0"/>
              <a:t>(b</a:t>
            </a:r>
            <a:r>
              <a:rPr lang="en-US" sz="1100" dirty="0"/>
              <a:t>));</a:t>
            </a:r>
            <a:endParaRPr lang="es-E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24778" y="4183443"/>
            <a:ext cx="4067502" cy="1800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</a:p>
          <a:p>
            <a:pPr lvl="1"/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("Write a String"));</a:t>
            </a:r>
            <a:br>
              <a:rPr lang="en-US" sz="1100" dirty="0"/>
            </a:br>
            <a:r>
              <a:rPr lang="en-US" sz="1100" dirty="0" smtClean="0"/>
              <a:t>String</a:t>
            </a:r>
            <a:r>
              <a:rPr lang="en-US" sz="1100" dirty="0"/>
              <a:t>* line = Console::</a:t>
            </a:r>
            <a:r>
              <a:rPr lang="en-US" sz="1100" b="1" dirty="0" err="1"/>
              <a:t>ReadLine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("Read line: ") + line);</a:t>
            </a:r>
            <a:br>
              <a:rPr lang="en-US" sz="1100" dirty="0"/>
            </a:br>
            <a:r>
              <a:rPr lang="en-US" sz="1100" dirty="0" smtClean="0"/>
              <a:t>Array&lt;char</a:t>
            </a:r>
            <a:r>
              <a:rPr lang="en-US" sz="1100" dirty="0"/>
              <a:t>&gt;* b = </a:t>
            </a:r>
            <a:r>
              <a:rPr lang="en-US" sz="1100" b="1" dirty="0"/>
              <a:t>new</a:t>
            </a:r>
            <a:r>
              <a:rPr lang="en-US" sz="1100" dirty="0"/>
              <a:t> Array&lt;char&gt;(2);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(0, 0);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(1, 255);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(Encoding::UTF8-&gt;</a:t>
            </a:r>
            <a:r>
              <a:rPr lang="en-US" sz="1100" b="1" dirty="0" err="1"/>
              <a:t>GetString</a:t>
            </a:r>
            <a:r>
              <a:rPr lang="en-US" sz="1100" dirty="0"/>
              <a:t>(b));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4746177" y="3293027"/>
            <a:ext cx="624703" cy="80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445224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445224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206162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3.3.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86036"/>
            <a:ext cx="4249280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536504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1.  Introduction							3</a:t>
            </a:r>
          </a:p>
          <a:p>
            <a:pPr lvl="1"/>
            <a:r>
              <a:rPr lang="en-US" dirty="0" smtClean="0"/>
              <a:t>1.1.  .NET Micro Framework					4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r>
              <a:rPr lang="en-US" dirty="0" smtClean="0"/>
              <a:t>								5</a:t>
            </a:r>
          </a:p>
          <a:p>
            <a:pPr lvl="1"/>
            <a:r>
              <a:rPr lang="en-US" dirty="0" smtClean="0"/>
              <a:t>2.1.  GPIO							7</a:t>
            </a:r>
          </a:p>
          <a:p>
            <a:pPr lvl="1"/>
            <a:r>
              <a:rPr lang="en-US" dirty="0" smtClean="0"/>
              <a:t>2.2.  Interrupts							8</a:t>
            </a:r>
          </a:p>
          <a:p>
            <a:pPr lvl="1"/>
            <a:r>
              <a:rPr lang="en-US" dirty="0" smtClean="0"/>
              <a:t>2.3.  SPI								9</a:t>
            </a:r>
          </a:p>
          <a:p>
            <a:pPr lvl="1"/>
            <a:r>
              <a:rPr lang="en-US" dirty="0" smtClean="0"/>
              <a:t>2.4.  UART							10</a:t>
            </a:r>
          </a:p>
          <a:p>
            <a:pPr lvl="1"/>
            <a:r>
              <a:rPr lang="en-US" dirty="0" smtClean="0"/>
              <a:t>2.5.  Example							11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r>
              <a:rPr lang="en-US" dirty="0" smtClean="0"/>
              <a:t>							12</a:t>
            </a:r>
          </a:p>
          <a:p>
            <a:pPr lvl="1"/>
            <a:r>
              <a:rPr lang="en-US" dirty="0" smtClean="0"/>
              <a:t>3.1.  Translation process					13</a:t>
            </a:r>
          </a:p>
          <a:p>
            <a:pPr lvl="1"/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C++						15</a:t>
            </a:r>
          </a:p>
          <a:p>
            <a:pPr lvl="1"/>
            <a:r>
              <a:rPr lang="en-US" dirty="0" smtClean="0"/>
              <a:t>3.3.  Example							16</a:t>
            </a:r>
          </a:p>
          <a:p>
            <a:r>
              <a:rPr lang="en-US" dirty="0" smtClean="0"/>
              <a:t>4.  Performance Test						17</a:t>
            </a:r>
          </a:p>
          <a:p>
            <a:pPr lvl="1"/>
            <a:r>
              <a:rPr lang="en-US" dirty="0" smtClean="0"/>
              <a:t>4.1.  Example							18</a:t>
            </a:r>
          </a:p>
          <a:p>
            <a:r>
              <a:rPr lang="en-US" dirty="0" smtClean="0"/>
              <a:t>5.  Conclusions							19</a:t>
            </a:r>
            <a:endParaRPr lang="en-US" dirty="0"/>
          </a:p>
          <a:p>
            <a:r>
              <a:rPr lang="en-US" dirty="0" smtClean="0"/>
              <a:t>6.  Questions &amp; Answers					22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61048"/>
            <a:ext cx="7418578" cy="18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Improvement on </a:t>
            </a:r>
            <a:r>
              <a:rPr lang="en-US" dirty="0" err="1" smtClean="0"/>
              <a:t>IOSharp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Cross-Platform with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Future Work</a:t>
            </a:r>
          </a:p>
          <a:p>
            <a:pPr lvl="2"/>
            <a:r>
              <a:rPr lang="en-US" sz="1800" dirty="0" err="1" smtClean="0"/>
              <a:t>IOSharp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Add new protocols</a:t>
            </a:r>
          </a:p>
          <a:p>
            <a:pPr lvl="3"/>
            <a:r>
              <a:rPr lang="en-US" sz="1600" dirty="0" smtClean="0"/>
              <a:t>Performance optimization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dirty="0" err="1" smtClean="0"/>
              <a:t>AlterNative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Garbage Collector</a:t>
            </a:r>
          </a:p>
          <a:p>
            <a:pPr lvl="3"/>
            <a:r>
              <a:rPr lang="en-US" sz="1600" dirty="0" smtClean="0"/>
              <a:t>Continuous Integration</a:t>
            </a:r>
          </a:p>
          <a:p>
            <a:pPr lvl="3"/>
            <a:r>
              <a:rPr lang="en-US" sz="1600" dirty="0" smtClean="0"/>
              <a:t>Extend capabilities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Environmental Impact</a:t>
                </a:r>
                <a:endParaRPr lang="en-US" b="1" dirty="0" smtClean="0"/>
              </a:p>
              <a:p>
                <a:pPr lvl="2"/>
                <a:r>
                  <a:rPr lang="en-US" sz="1800" dirty="0" err="1" smtClean="0"/>
                  <a:t>IOSharp</a:t>
                </a:r>
                <a:r>
                  <a:rPr lang="en-US" sz="1800" dirty="0" smtClean="0"/>
                  <a:t>:</a:t>
                </a:r>
              </a:p>
              <a:p>
                <a:pPr lvl="3"/>
                <a:r>
                  <a:rPr lang="en-US" sz="1600" dirty="0" smtClean="0"/>
                  <a:t>New protocols, </a:t>
                </a:r>
                <a:r>
                  <a:rPr lang="en-US" sz="1600" dirty="0" err="1" smtClean="0"/>
                  <a:t>ie</a:t>
                </a:r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600" dirty="0" smtClean="0"/>
              </a:p>
              <a:p>
                <a:pPr lvl="3"/>
                <a:r>
                  <a:rPr lang="en-US" sz="1600" dirty="0" smtClean="0"/>
                  <a:t>Performance </a:t>
                </a:r>
                <a:r>
                  <a:rPr lang="en-US" sz="1600" dirty="0" smtClean="0"/>
                  <a:t>optimization</a:t>
                </a:r>
              </a:p>
              <a:p>
                <a:pPr lvl="2"/>
                <a:endParaRPr lang="en-US" sz="1800" b="1" dirty="0"/>
              </a:p>
              <a:p>
                <a:pPr lvl="2"/>
                <a:r>
                  <a:rPr lang="en-US" sz="1800" dirty="0" err="1" smtClean="0"/>
                  <a:t>AlterNative</a:t>
                </a:r>
                <a:r>
                  <a:rPr lang="en-US" sz="1800" dirty="0" smtClean="0"/>
                  <a:t>:</a:t>
                </a:r>
              </a:p>
              <a:p>
                <a:pPr lvl="3"/>
                <a:r>
                  <a:rPr lang="en-US" sz="1600" dirty="0" smtClean="0"/>
                  <a:t>Garbage Collector</a:t>
                </a:r>
              </a:p>
              <a:p>
                <a:pPr lvl="3"/>
                <a:r>
                  <a:rPr lang="en-US" sz="1600" dirty="0" smtClean="0"/>
                  <a:t>Continuous Integration</a:t>
                </a:r>
              </a:p>
              <a:p>
                <a:pPr lvl="3"/>
                <a:r>
                  <a:rPr lang="en-US" sz="1600" dirty="0" smtClean="0"/>
                  <a:t>Extend</a:t>
                </a:r>
                <a:r>
                  <a:rPr lang="es-ES" sz="1600" dirty="0" smtClean="0"/>
                  <a:t> </a:t>
                </a:r>
                <a:r>
                  <a:rPr lang="es-ES" sz="1600" dirty="0"/>
                  <a:t>C# </a:t>
                </a:r>
                <a:r>
                  <a:rPr lang="en-US" sz="1600" dirty="0" smtClean="0"/>
                  <a:t>language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capabilities</a:t>
                </a:r>
                <a:endParaRPr lang="en-US" sz="16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  <a:blipFill rotWithShape="0">
                <a:blip r:embed="rId3"/>
                <a:stretch>
                  <a:fillRect l="-740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3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24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r>
              <a:rPr lang="en-US" dirty="0" smtClean="0"/>
              <a:t>Cost </a:t>
            </a:r>
            <a:r>
              <a:rPr lang="en-US" dirty="0" smtClean="0"/>
              <a:t>reduction on hardware production</a:t>
            </a:r>
          </a:p>
          <a:p>
            <a:r>
              <a:rPr lang="en-US" dirty="0" smtClean="0"/>
              <a:t>Increasing </a:t>
            </a:r>
            <a:r>
              <a:rPr lang="en-US" dirty="0" smtClean="0"/>
              <a:t>usage of Linux in embedded </a:t>
            </a:r>
            <a:r>
              <a:rPr lang="en-US" dirty="0" smtClean="0"/>
              <a:t>devices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</a:t>
            </a:r>
            <a:r>
              <a:rPr lang="en-US" noProof="1" smtClean="0"/>
              <a:t>Introduction II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Cross-Platform </a:t>
            </a:r>
            <a:r>
              <a:rPr lang="en-US" dirty="0" smtClean="0"/>
              <a:t>source code generation</a:t>
            </a:r>
          </a:p>
          <a:p>
            <a:endParaRPr lang="en-US" dirty="0" smtClean="0"/>
          </a:p>
          <a:p>
            <a:r>
              <a:rPr lang="en-US" dirty="0" smtClean="0"/>
              <a:t>Performance increase on translation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6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Requires </a:t>
            </a:r>
            <a:r>
              <a:rPr lang="en-US" dirty="0" smtClean="0"/>
              <a:t>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65" y="2060848"/>
            <a:ext cx="53696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4248472"/>
          </a:xfrm>
        </p:spPr>
        <p:txBody>
          <a:bodyPr>
            <a:normAutofit/>
          </a:bodyPr>
          <a:lstStyle/>
          <a:p>
            <a:r>
              <a:rPr lang="en-US" dirty="0" smtClean="0"/>
              <a:t>Used to read or write simple High or Low States on a Pin</a:t>
            </a:r>
          </a:p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356"/>
              </p:ext>
            </p:extLst>
          </p:nvPr>
        </p:nvGraphicFramePr>
        <p:xfrm>
          <a:off x="2622455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Visio" r:id="rId3" imgW="10572660" imgH="6962865" progId="Visio.Drawing.15">
                  <p:embed/>
                </p:oleObj>
              </mc:Choice>
              <mc:Fallback>
                <p:oleObj name="Visio" r:id="rId3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455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658</Words>
  <Application>Microsoft Office PowerPoint</Application>
  <PresentationFormat>Presentación en pantalla (4:3)</PresentationFormat>
  <Paragraphs>202</Paragraphs>
  <Slides>25</Slides>
  <Notes>4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Consolas</vt:lpstr>
      <vt:lpstr>Wingdings</vt:lpstr>
      <vt:lpstr>Wingdings 3</vt:lpstr>
      <vt:lpstr>Espiral</vt:lpstr>
      <vt:lpstr>Visio</vt:lpstr>
      <vt:lpstr>IOSharp: .NET Micro Framework on Linux</vt:lpstr>
      <vt:lpstr>Index</vt:lpstr>
      <vt:lpstr>1.  Introduction</vt:lpstr>
      <vt:lpstr>1.  Introduction II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2.5.  Example</vt:lpstr>
      <vt:lpstr>3.  AlterNative</vt:lpstr>
      <vt:lpstr>3.1.  Contributions</vt:lpstr>
      <vt:lpstr>3.2.  Translation process</vt:lpstr>
      <vt:lpstr>3.2.  Translation process II</vt:lpstr>
      <vt:lpstr>3.3.  IOSharp C++</vt:lpstr>
      <vt:lpstr>3.4.  Example</vt:lpstr>
      <vt:lpstr>4.  Performance Test</vt:lpstr>
      <vt:lpstr>4.1.  Example</vt:lpstr>
      <vt:lpstr>5.  Conclusions</vt:lpstr>
      <vt:lpstr>5.  Conclusions II</vt:lpstr>
      <vt:lpstr>5.  Conclusions III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137</cp:revision>
  <dcterms:created xsi:type="dcterms:W3CDTF">2014-01-30T20:32:35Z</dcterms:created>
  <dcterms:modified xsi:type="dcterms:W3CDTF">2014-02-11T17:34:02Z</dcterms:modified>
</cp:coreProperties>
</file>