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7"/>
  </p:notesMasterIdLst>
  <p:sldIdLst>
    <p:sldId id="256" r:id="rId2"/>
    <p:sldId id="257" r:id="rId3"/>
    <p:sldId id="258" r:id="rId4"/>
    <p:sldId id="285" r:id="rId5"/>
    <p:sldId id="260" r:id="rId6"/>
    <p:sldId id="261" r:id="rId7"/>
    <p:sldId id="272" r:id="rId8"/>
    <p:sldId id="287" r:id="rId9"/>
    <p:sldId id="262" r:id="rId10"/>
    <p:sldId id="273" r:id="rId11"/>
    <p:sldId id="263" r:id="rId12"/>
    <p:sldId id="264" r:id="rId13"/>
    <p:sldId id="274" r:id="rId14"/>
    <p:sldId id="265" r:id="rId15"/>
    <p:sldId id="286" r:id="rId16"/>
    <p:sldId id="280" r:id="rId17"/>
    <p:sldId id="281" r:id="rId18"/>
    <p:sldId id="275" r:id="rId19"/>
    <p:sldId id="267" r:id="rId20"/>
    <p:sldId id="268" r:id="rId21"/>
    <p:sldId id="269" r:id="rId22"/>
    <p:sldId id="277" r:id="rId23"/>
    <p:sldId id="282" r:id="rId24"/>
    <p:sldId id="271" r:id="rId25"/>
    <p:sldId id="284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3033" autoAdjust="0"/>
  </p:normalViewPr>
  <p:slideViewPr>
    <p:cSldViewPr>
      <p:cViewPr varScale="1">
        <p:scale>
          <a:sx n="87" d="100"/>
          <a:sy n="87" d="100"/>
        </p:scale>
        <p:origin x="10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12/02/2014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12/02/2014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12/02/2014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12/02/2014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12/02/2014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12/02/2014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12/02/2014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12/02/2014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12/02/2014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12/02/2014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12/02/2014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12/02/2014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12/02/2014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12/02/2014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12/02/2014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12/02/2014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12/02/2014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27" y="5990124"/>
            <a:ext cx="2837862" cy="6525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erardSoleCa/IOSharp-netmf-Linu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42416" y="1916832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IOSharp</a:t>
            </a:r>
            <a:r>
              <a:rPr lang="es-ES" b="1" dirty="0" smtClean="0"/>
              <a:t>:</a:t>
            </a:r>
            <a:r>
              <a:rPr lang="es-ES" dirty="0" smtClean="0"/>
              <a:t>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Juan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 dirty="0" err="1" smtClean="0"/>
              <a:t>IOSharp</a:t>
            </a:r>
            <a:r>
              <a:rPr lang="es-ES" sz="1100" dirty="0" smtClean="0"/>
              <a:t>: .NET Micro Framework </a:t>
            </a:r>
            <a:r>
              <a:rPr lang="es-ES" sz="1100" dirty="0" err="1" smtClean="0"/>
              <a:t>on</a:t>
            </a:r>
            <a:r>
              <a:rPr lang="es-ES" sz="1100" dirty="0" smtClean="0"/>
              <a:t> Linux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 Interrupts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Polling from a GPIO using the Poll function</a:t>
            </a:r>
          </a:p>
          <a:p>
            <a:r>
              <a:rPr lang="en-US" dirty="0" smtClean="0"/>
              <a:t>P/Invokes are required for cross-language calls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16056"/>
              </p:ext>
            </p:extLst>
          </p:nvPr>
        </p:nvGraphicFramePr>
        <p:xfrm>
          <a:off x="2184707" y="2562379"/>
          <a:ext cx="5231904" cy="344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Visio" r:id="rId3" imgW="10572660" imgH="6962865" progId="Visio.Drawing.15">
                  <p:embed/>
                </p:oleObj>
              </mc:Choice>
              <mc:Fallback>
                <p:oleObj name="Visio" r:id="rId3" imgW="10572660" imgH="6962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707" y="2562379"/>
                        <a:ext cx="5231904" cy="344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524329" y="4005064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Fig. 4: </a:t>
            </a:r>
            <a:r>
              <a:rPr lang="en-US" sz="1400" dirty="0" smtClean="0"/>
              <a:t>flow diagram for an Interrupt 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2.3.  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Implemented using the provided Linux Kernel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Included on </a:t>
            </a:r>
            <a:r>
              <a:rPr lang="en-US" dirty="0" err="1" smtClean="0"/>
              <a:t>IOSharp</a:t>
            </a:r>
            <a:r>
              <a:rPr lang="en-US" dirty="0" smtClean="0"/>
              <a:t>-C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P/Invoked from C#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27031"/>
              </p:ext>
            </p:extLst>
          </p:nvPr>
        </p:nvGraphicFramePr>
        <p:xfrm>
          <a:off x="3096674" y="3849655"/>
          <a:ext cx="42862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Visio" r:id="rId3" imgW="4286250" imgH="1628775" progId="Visio.Drawing.15">
                  <p:embed/>
                </p:oleObj>
              </mc:Choice>
              <mc:Fallback>
                <p:oleObj name="Visio" r:id="rId3" imgW="4286250" imgH="162877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6674" y="3849655"/>
                        <a:ext cx="42862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691627" y="5478430"/>
            <a:ext cx="3096344" cy="30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5: </a:t>
            </a:r>
            <a:r>
              <a:rPr lang="en-US" sz="1400" dirty="0" smtClean="0"/>
              <a:t>Master-Slave SPI example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2.4.  UART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NETMF and .NET Framework where compared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Same namespace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System.IO.Ports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Required methods for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HomeSense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 both implementations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Avoided a new reimplementation.</a:t>
            </a:r>
          </a:p>
          <a:p>
            <a:pPr lvl="1"/>
            <a:r>
              <a:rPr lang="en-US" dirty="0" err="1" smtClean="0">
                <a:latin typeface="+mj-lt"/>
                <a:cs typeface="Consolas" panose="020B0609020204030204" pitchFamily="49" charset="0"/>
              </a:rPr>
              <a:t>IOSharp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relays on Mono Serial Port (UART)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HomeSense</a:t>
            </a:r>
            <a:r>
              <a:rPr lang="en-US" dirty="0" smtClean="0"/>
              <a:t> proves that the GPIO, SPI, UART and Interrupts are working on the </a:t>
            </a:r>
            <a:r>
              <a:rPr lang="en-US" dirty="0" err="1" smtClean="0"/>
              <a:t>IOSharp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First milestone is accomplished</a:t>
            </a:r>
          </a:p>
          <a:p>
            <a:endParaRPr lang="en-US" dirty="0"/>
          </a:p>
          <a:p>
            <a:r>
              <a:rPr lang="en-US" dirty="0" smtClean="0"/>
              <a:t>Video showing </a:t>
            </a:r>
            <a:r>
              <a:rPr lang="en-US" dirty="0" err="1" smtClean="0"/>
              <a:t>HomeSense</a:t>
            </a:r>
            <a:r>
              <a:rPr lang="en-US" dirty="0" smtClean="0"/>
              <a:t> on Raspberry Pi</a:t>
            </a:r>
          </a:p>
          <a:p>
            <a:endParaRPr lang="en-US" dirty="0"/>
          </a:p>
          <a:p>
            <a:r>
              <a:rPr lang="en-US" dirty="0" err="1"/>
              <a:t>IOSharp</a:t>
            </a:r>
            <a:r>
              <a:rPr lang="en-US" dirty="0"/>
              <a:t> requires one more transmission than NETMF</a:t>
            </a:r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4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47358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 </a:t>
            </a:r>
            <a:r>
              <a:rPr lang="es-ES" dirty="0" err="1" smtClean="0"/>
              <a:t>AlterNative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60" y="4019883"/>
            <a:ext cx="6591300" cy="156935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941730" y="1700808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translator written in C#</a:t>
            </a:r>
          </a:p>
          <a:p>
            <a:r>
              <a:rPr lang="en-US" dirty="0" smtClean="0"/>
              <a:t>Translate a .NET Assembly to native C++</a:t>
            </a:r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Cross-Platform development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4408" r="66537" b="54145"/>
          <a:stretch/>
        </p:blipFill>
        <p:spPr>
          <a:xfrm>
            <a:off x="6444208" y="2387735"/>
            <a:ext cx="1885721" cy="18857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392341" y="5607770"/>
            <a:ext cx="3690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6: </a:t>
            </a:r>
            <a:r>
              <a:rPr lang="en-US" sz="1400" dirty="0" err="1" smtClean="0"/>
              <a:t>AlterNative</a:t>
            </a:r>
            <a:r>
              <a:rPr lang="en-US" sz="1400" dirty="0" smtClean="0"/>
              <a:t> translation 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 Contributions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Make </a:t>
            </a:r>
            <a:r>
              <a:rPr lang="en-US" dirty="0" err="1" smtClean="0"/>
              <a:t>AlterNative</a:t>
            </a:r>
            <a:r>
              <a:rPr lang="en-US" dirty="0" smtClean="0"/>
              <a:t> compatible with Linux and </a:t>
            </a:r>
            <a:r>
              <a:rPr lang="en-US" dirty="0" err="1" smtClean="0"/>
              <a:t>MacOSX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Develop parts of the proprietary library</a:t>
            </a:r>
          </a:p>
          <a:p>
            <a:pPr lvl="1"/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err="1" smtClean="0"/>
              <a:t>TimeSpan</a:t>
            </a:r>
            <a:endParaRPr lang="en-US" dirty="0" smtClean="0"/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/>
              <a:t>Translation</a:t>
            </a:r>
            <a:r>
              <a:rPr lang="es-ES" dirty="0"/>
              <a:t> </a:t>
            </a:r>
            <a:r>
              <a:rPr lang="en-US" dirty="0"/>
              <a:t>process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042780" y="1449512"/>
            <a:ext cx="4031498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("Write a String");</a:t>
            </a:r>
            <a:br>
              <a:rPr lang="en-US" sz="1100" dirty="0" smtClean="0"/>
            </a:br>
            <a:r>
              <a:rPr lang="en-US" sz="1100" dirty="0" smtClean="0"/>
              <a:t>string line = </a:t>
            </a:r>
            <a:r>
              <a:rPr lang="en-US" sz="1100" dirty="0" err="1" smtClean="0"/>
              <a:t>Console.</a:t>
            </a:r>
            <a:r>
              <a:rPr lang="en-US" sz="1100" b="1" dirty="0" err="1" smtClean="0"/>
              <a:t>ReadLine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("Read line: " + line);</a:t>
            </a:r>
            <a:br>
              <a:rPr lang="en-US" sz="1100" dirty="0" smtClean="0"/>
            </a:br>
            <a:r>
              <a:rPr lang="en-US" sz="1100" b="1" dirty="0" smtClean="0"/>
              <a:t>byte</a:t>
            </a:r>
            <a:r>
              <a:rPr lang="en-US" sz="1100" dirty="0"/>
              <a:t>[] b = 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b="1" dirty="0"/>
              <a:t>byte</a:t>
            </a:r>
            <a:r>
              <a:rPr lang="en-US" sz="1100" dirty="0"/>
              <a:t>[2];</a:t>
            </a:r>
            <a:br>
              <a:rPr lang="en-US" sz="1100" dirty="0"/>
            </a:br>
            <a:r>
              <a:rPr lang="en-US" sz="1100" dirty="0" smtClean="0"/>
              <a:t>b[0</a:t>
            </a:r>
            <a:r>
              <a:rPr lang="en-US" sz="1100" dirty="0"/>
              <a:t>] = 0;</a:t>
            </a:r>
            <a:br>
              <a:rPr lang="en-US" sz="1100" dirty="0"/>
            </a:br>
            <a:r>
              <a:rPr lang="en-US" sz="1100" dirty="0" smtClean="0"/>
              <a:t>b[1</a:t>
            </a:r>
            <a:r>
              <a:rPr lang="en-US" sz="1100" dirty="0"/>
              <a:t>] = 255;</a:t>
            </a:r>
            <a:br>
              <a:rPr lang="en-US" sz="1100" dirty="0"/>
            </a:br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(Encoding.UTF8.</a:t>
            </a:r>
            <a:r>
              <a:rPr lang="en-US" sz="1100" b="1" dirty="0" smtClean="0"/>
              <a:t>GetString</a:t>
            </a:r>
            <a:r>
              <a:rPr lang="en-US" sz="1100" dirty="0" smtClean="0"/>
              <a:t>(b</a:t>
            </a:r>
            <a:r>
              <a:rPr lang="en-US" sz="1100" dirty="0"/>
              <a:t>));</a:t>
            </a:r>
            <a:endParaRPr lang="es-E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024778" y="4183443"/>
            <a:ext cx="4067502" cy="1800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 smtClean="0"/>
              <a:t>Console</a:t>
            </a:r>
            <a:r>
              <a:rPr lang="en-US" sz="1100" dirty="0"/>
              <a:t>::</a:t>
            </a:r>
            <a:r>
              <a:rPr lang="en-US" sz="1100" b="1" dirty="0" err="1"/>
              <a:t>WriteLine</a:t>
            </a:r>
            <a:r>
              <a:rPr lang="en-US" sz="1100" dirty="0"/>
              <a:t>(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b="1" dirty="0"/>
              <a:t>String</a:t>
            </a:r>
            <a:r>
              <a:rPr lang="en-US" sz="1100" dirty="0"/>
              <a:t>("Write a String"));</a:t>
            </a:r>
            <a:br>
              <a:rPr lang="en-US" sz="1100" dirty="0"/>
            </a:br>
            <a:r>
              <a:rPr lang="en-US" sz="1100" dirty="0" smtClean="0"/>
              <a:t>String</a:t>
            </a:r>
            <a:r>
              <a:rPr lang="en-US" sz="1100" dirty="0"/>
              <a:t>* line = Console::</a:t>
            </a:r>
            <a:r>
              <a:rPr lang="en-US" sz="1100" b="1" dirty="0" err="1"/>
              <a:t>ReadLine</a:t>
            </a:r>
            <a:r>
              <a:rPr lang="en-US" sz="1100" dirty="0"/>
              <a:t>();</a:t>
            </a:r>
            <a:br>
              <a:rPr lang="en-US" sz="1100" dirty="0"/>
            </a:br>
            <a:r>
              <a:rPr lang="en-US" sz="1100" dirty="0" smtClean="0"/>
              <a:t>Console</a:t>
            </a:r>
            <a:r>
              <a:rPr lang="en-US" sz="1100" dirty="0"/>
              <a:t>::</a:t>
            </a:r>
            <a:r>
              <a:rPr lang="en-US" sz="1100" b="1" dirty="0" err="1"/>
              <a:t>WriteLine</a:t>
            </a:r>
            <a:r>
              <a:rPr lang="en-US" sz="1100" dirty="0"/>
              <a:t>(</a:t>
            </a:r>
            <a:r>
              <a:rPr lang="en-US" sz="1100" b="1" dirty="0"/>
              <a:t>new</a:t>
            </a:r>
            <a:r>
              <a:rPr lang="en-US" sz="1100" dirty="0"/>
              <a:t> </a:t>
            </a:r>
            <a:r>
              <a:rPr lang="en-US" sz="1100" b="1" dirty="0"/>
              <a:t>String</a:t>
            </a:r>
            <a:r>
              <a:rPr lang="en-US" sz="1100" dirty="0"/>
              <a:t>("Read line: ") + line);</a:t>
            </a:r>
            <a:br>
              <a:rPr lang="en-US" sz="1100" dirty="0"/>
            </a:br>
            <a:r>
              <a:rPr lang="en-US" sz="1100" dirty="0" smtClean="0"/>
              <a:t>Array&lt;char</a:t>
            </a:r>
            <a:r>
              <a:rPr lang="en-US" sz="1100" dirty="0"/>
              <a:t>&gt;* b = </a:t>
            </a:r>
            <a:r>
              <a:rPr lang="en-US" sz="1100" b="1" dirty="0"/>
              <a:t>new</a:t>
            </a:r>
            <a:r>
              <a:rPr lang="en-US" sz="1100" dirty="0"/>
              <a:t> Array&lt;char&gt;(2);</a:t>
            </a:r>
            <a:br>
              <a:rPr lang="en-US" sz="1100" dirty="0"/>
            </a:br>
            <a:r>
              <a:rPr lang="en-US" sz="1100" dirty="0" smtClean="0"/>
              <a:t>b-</a:t>
            </a:r>
            <a:r>
              <a:rPr lang="en-US" sz="1100" dirty="0"/>
              <a:t>&gt;</a:t>
            </a:r>
            <a:r>
              <a:rPr lang="en-US" sz="1100" b="1" dirty="0" err="1"/>
              <a:t>SetData</a:t>
            </a:r>
            <a:r>
              <a:rPr lang="en-US" sz="1100" dirty="0"/>
              <a:t>(0, 0);</a:t>
            </a:r>
            <a:br>
              <a:rPr lang="en-US" sz="1100" dirty="0"/>
            </a:br>
            <a:r>
              <a:rPr lang="en-US" sz="1100" dirty="0" smtClean="0"/>
              <a:t>b-</a:t>
            </a:r>
            <a:r>
              <a:rPr lang="en-US" sz="1100" dirty="0"/>
              <a:t>&gt;</a:t>
            </a:r>
            <a:r>
              <a:rPr lang="en-US" sz="1100" b="1" dirty="0" err="1"/>
              <a:t>SetData</a:t>
            </a:r>
            <a:r>
              <a:rPr lang="en-US" sz="1100" dirty="0"/>
              <a:t>(1, 255);</a:t>
            </a:r>
            <a:br>
              <a:rPr lang="en-US" sz="1100" dirty="0"/>
            </a:br>
            <a:r>
              <a:rPr lang="en-US" sz="1100" dirty="0" smtClean="0"/>
              <a:t>Console</a:t>
            </a:r>
            <a:r>
              <a:rPr lang="en-US" sz="1100" dirty="0"/>
              <a:t>::</a:t>
            </a:r>
            <a:r>
              <a:rPr lang="en-US" sz="1100" b="1" dirty="0" err="1"/>
              <a:t>WriteLine</a:t>
            </a:r>
            <a:r>
              <a:rPr lang="en-US" sz="1100" dirty="0"/>
              <a:t>(Encoding::UTF8-&gt;</a:t>
            </a:r>
            <a:r>
              <a:rPr lang="en-US" sz="1100" b="1" dirty="0" err="1"/>
              <a:t>GetString</a:t>
            </a:r>
            <a:r>
              <a:rPr lang="en-US" sz="1100" dirty="0"/>
              <a:t>(b));</a:t>
            </a:r>
            <a:endParaRPr lang="es-E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s-E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7 Flecha abajo"/>
          <p:cNvSpPr/>
          <p:nvPr/>
        </p:nvSpPr>
        <p:spPr>
          <a:xfrm>
            <a:off x="4746177" y="3293027"/>
            <a:ext cx="624703" cy="80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/>
              <a:t>Translation</a:t>
            </a:r>
            <a:r>
              <a:rPr lang="es-ES" dirty="0"/>
              <a:t> </a:t>
            </a:r>
            <a:r>
              <a:rPr lang="en-US" dirty="0"/>
              <a:t>process II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17</a:t>
            </a:fld>
            <a:endParaRPr lang="es-ES"/>
          </a:p>
        </p:txBody>
      </p:sp>
      <p:sp>
        <p:nvSpPr>
          <p:cNvPr id="6" name="25 CuadroTexto"/>
          <p:cNvSpPr txBox="1"/>
          <p:nvPr/>
        </p:nvSpPr>
        <p:spPr>
          <a:xfrm>
            <a:off x="1475656" y="5593033"/>
            <a:ext cx="309107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26 CuadroTexto"/>
          <p:cNvSpPr txBox="1"/>
          <p:nvPr/>
        </p:nvSpPr>
        <p:spPr>
          <a:xfrm>
            <a:off x="5796136" y="5593033"/>
            <a:ext cx="314376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27 Flecha abajo"/>
          <p:cNvSpPr/>
          <p:nvPr/>
        </p:nvSpPr>
        <p:spPr>
          <a:xfrm rot="16200000">
            <a:off x="4936357" y="5353971"/>
            <a:ext cx="490153" cy="816676"/>
          </a:xfrm>
          <a:prstGeom prst="downArrow">
            <a:avLst>
              <a:gd name="adj1" fmla="val 43226"/>
              <a:gd name="adj2" fmla="val 5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23 Grupo"/>
          <p:cNvGrpSpPr/>
          <p:nvPr/>
        </p:nvGrpSpPr>
        <p:grpSpPr>
          <a:xfrm>
            <a:off x="5660197" y="3223542"/>
            <a:ext cx="1728192" cy="640929"/>
            <a:chOff x="5076056" y="3508151"/>
            <a:chExt cx="1728192" cy="640929"/>
          </a:xfrm>
        </p:grpSpPr>
        <p:pic>
          <p:nvPicPr>
            <p:cNvPr id="34" name="Picture 2" descr="C:\Users\Alex\Desktop\MDECL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99" t="55672" r="17608" b="29091"/>
            <a:stretch>
              <a:fillRect/>
            </a:stretch>
          </p:blipFill>
          <p:spPr bwMode="auto">
            <a:xfrm>
              <a:off x="5076056" y="3545632"/>
              <a:ext cx="1728192" cy="603448"/>
            </a:xfrm>
            <a:prstGeom prst="rect">
              <a:avLst/>
            </a:prstGeom>
            <a:noFill/>
          </p:spPr>
        </p:pic>
        <p:sp>
          <p:nvSpPr>
            <p:cNvPr id="35" name="22 Rectángulo"/>
            <p:cNvSpPr/>
            <p:nvPr/>
          </p:nvSpPr>
          <p:spPr>
            <a:xfrm>
              <a:off x="6129985" y="3508151"/>
              <a:ext cx="72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36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90" t="71382" r="41559" b="2036"/>
          <a:stretch>
            <a:fillRect/>
          </a:stretch>
        </p:blipFill>
        <p:spPr bwMode="auto">
          <a:xfrm>
            <a:off x="3787989" y="3883122"/>
            <a:ext cx="1800200" cy="1052736"/>
          </a:xfrm>
          <a:prstGeom prst="rect">
            <a:avLst/>
          </a:prstGeom>
          <a:noFill/>
        </p:spPr>
      </p:pic>
      <p:cxnSp>
        <p:nvCxnSpPr>
          <p:cNvPr id="37" name="12 Conector recto"/>
          <p:cNvCxnSpPr/>
          <p:nvPr/>
        </p:nvCxnSpPr>
        <p:spPr>
          <a:xfrm flipH="1">
            <a:off x="3932005" y="4081288"/>
            <a:ext cx="144016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701" y="1056952"/>
            <a:ext cx="7516091" cy="3960440"/>
          </a:xfrm>
          <a:prstGeom prst="rect">
            <a:avLst/>
          </a:prstGeom>
          <a:noFill/>
        </p:spPr>
      </p:pic>
      <p:cxnSp>
        <p:nvCxnSpPr>
          <p:cNvPr id="39" name="13 Conector recto"/>
          <p:cNvCxnSpPr/>
          <p:nvPr/>
        </p:nvCxnSpPr>
        <p:spPr>
          <a:xfrm>
            <a:off x="4220037" y="4153296"/>
            <a:ext cx="1152128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 Conector recto de flecha"/>
          <p:cNvCxnSpPr/>
          <p:nvPr/>
        </p:nvCxnSpPr>
        <p:spPr>
          <a:xfrm flipH="1">
            <a:off x="6083241" y="3740874"/>
            <a:ext cx="297036" cy="102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5 Elipse"/>
          <p:cNvSpPr/>
          <p:nvPr/>
        </p:nvSpPr>
        <p:spPr>
          <a:xfrm>
            <a:off x="5588189" y="3217192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Composed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Identifier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34 Conector recto de flecha"/>
          <p:cNvCxnSpPr/>
          <p:nvPr/>
        </p:nvCxnSpPr>
        <p:spPr>
          <a:xfrm flipH="1">
            <a:off x="2995901" y="2785144"/>
            <a:ext cx="3744416" cy="144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302076" y="5229200"/>
            <a:ext cx="37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7: </a:t>
            </a:r>
            <a:r>
              <a:rPr lang="en-US" sz="1400" dirty="0" smtClean="0"/>
              <a:t>AST conversions from C# to C++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56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29202 -0.03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1065 L -0.04722 0.214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3.3.  </a:t>
            </a:r>
            <a:r>
              <a:rPr lang="en-US" dirty="0" err="1" smtClean="0"/>
              <a:t>IOSharp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1655440"/>
          </a:xfrm>
        </p:spPr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is translated using </a:t>
            </a:r>
            <a:r>
              <a:rPr lang="en-US" dirty="0" err="1" smtClean="0"/>
              <a:t>AlterNative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System Library replaces Mono runtime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18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129854"/>
            <a:ext cx="2449347" cy="15313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55" y="3475735"/>
            <a:ext cx="2491643" cy="21855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758" y="3475736"/>
            <a:ext cx="2491643" cy="218551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35895" y="5744640"/>
            <a:ext cx="4607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8: </a:t>
            </a:r>
            <a:r>
              <a:rPr lang="en-US" sz="1400" dirty="0" smtClean="0"/>
              <a:t>NETMF, </a:t>
            </a:r>
            <a:r>
              <a:rPr lang="en-US" sz="1400" dirty="0" err="1" smtClean="0"/>
              <a:t>IOSharp</a:t>
            </a:r>
            <a:r>
              <a:rPr lang="en-US" sz="1400" dirty="0" smtClean="0"/>
              <a:t> and </a:t>
            </a:r>
            <a:r>
              <a:rPr lang="en-US" sz="1400" dirty="0" err="1" smtClean="0"/>
              <a:t>IOSharp</a:t>
            </a:r>
            <a:r>
              <a:rPr lang="en-US" sz="1400" dirty="0"/>
              <a:t> </a:t>
            </a:r>
            <a:r>
              <a:rPr lang="en-US" sz="1400" dirty="0" smtClean="0"/>
              <a:t>C++ Stacks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28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with the </a:t>
            </a:r>
            <a:r>
              <a:rPr lang="en-US" dirty="0" err="1" smtClean="0"/>
              <a:t>ILSpy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smtClean="0"/>
              <a:t>Translating the </a:t>
            </a:r>
            <a:r>
              <a:rPr lang="en-US" dirty="0" err="1" smtClean="0"/>
              <a:t>GPIOManager</a:t>
            </a:r>
            <a:r>
              <a:rPr lang="en-US" dirty="0" smtClean="0"/>
              <a:t> from </a:t>
            </a:r>
            <a:r>
              <a:rPr lang="en-US" dirty="0" err="1" smtClean="0"/>
              <a:t>IOSharp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8872" y="2370136"/>
            <a:ext cx="5941953" cy="2808312"/>
          </a:xfrm>
        </p:spPr>
        <p:txBody>
          <a:bodyPr>
            <a:normAutofit/>
          </a:bodyPr>
          <a:lstStyle/>
          <a:p>
            <a:r>
              <a:rPr lang="en-US" noProof="1" smtClean="0"/>
              <a:t>1.  Introduction							</a:t>
            </a:r>
            <a:r>
              <a:rPr lang="en-US" noProof="1" smtClean="0"/>
              <a:t>3</a:t>
            </a:r>
          </a:p>
          <a:p>
            <a:r>
              <a:rPr lang="en-US" dirty="0" smtClean="0"/>
              <a:t>2</a:t>
            </a:r>
            <a:r>
              <a:rPr lang="en-US" dirty="0" smtClean="0"/>
              <a:t>.  </a:t>
            </a:r>
            <a:r>
              <a:rPr lang="en-US" dirty="0" err="1" smtClean="0"/>
              <a:t>IOSharp</a:t>
            </a:r>
            <a:r>
              <a:rPr lang="en-US" dirty="0" smtClean="0"/>
              <a:t>								</a:t>
            </a:r>
            <a:r>
              <a:rPr lang="en-US" dirty="0" smtClean="0"/>
              <a:t>6</a:t>
            </a:r>
          </a:p>
          <a:p>
            <a:r>
              <a:rPr lang="en-US" dirty="0" smtClean="0"/>
              <a:t>3</a:t>
            </a:r>
            <a:r>
              <a:rPr lang="en-US" dirty="0" smtClean="0"/>
              <a:t>.  </a:t>
            </a:r>
            <a:r>
              <a:rPr lang="en-US" dirty="0" err="1" smtClean="0"/>
              <a:t>AlterNative</a:t>
            </a:r>
            <a:r>
              <a:rPr lang="en-US" dirty="0" smtClean="0"/>
              <a:t>							13</a:t>
            </a:r>
          </a:p>
          <a:p>
            <a:r>
              <a:rPr lang="en-US" dirty="0" smtClean="0"/>
              <a:t>4</a:t>
            </a:r>
            <a:r>
              <a:rPr lang="en-US" dirty="0" smtClean="0"/>
              <a:t>.  Performance Test						19</a:t>
            </a:r>
          </a:p>
          <a:p>
            <a:r>
              <a:rPr lang="en-US" dirty="0" smtClean="0"/>
              <a:t>5</a:t>
            </a:r>
            <a:r>
              <a:rPr lang="en-US" dirty="0" smtClean="0"/>
              <a:t>.  Conclusions							21</a:t>
            </a:r>
            <a:endParaRPr lang="en-US" dirty="0"/>
          </a:p>
          <a:p>
            <a:r>
              <a:rPr lang="en-US" dirty="0" smtClean="0"/>
              <a:t>6.  Questions &amp; Answers					</a:t>
            </a:r>
            <a:r>
              <a:rPr lang="en-US" dirty="0" smtClean="0"/>
              <a:t>23</a:t>
            </a:r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19069"/>
          </a:xfrm>
        </p:spPr>
        <p:txBody>
          <a:bodyPr/>
          <a:lstStyle/>
          <a:p>
            <a:r>
              <a:rPr lang="es-ES" dirty="0" smtClean="0"/>
              <a:t>4.  Performance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Evaluate the increased performance using </a:t>
            </a:r>
            <a:r>
              <a:rPr lang="en-US" dirty="0" err="1" smtClean="0"/>
              <a:t>AlterNative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20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86036"/>
            <a:ext cx="4249280" cy="33591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54572" y="3488575"/>
            <a:ext cx="233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Fig. 9: </a:t>
            </a:r>
            <a:r>
              <a:rPr lang="en-US" sz="1400" dirty="0" smtClean="0"/>
              <a:t>Graph showing the speedup of the C++ version in front of the Mono one. 62% of gain.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0040" y="2125113"/>
            <a:ext cx="6591985" cy="37776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Performance test using the10K GPIO iterations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82" y="3774177"/>
            <a:ext cx="7418578" cy="182078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99765" y="5682922"/>
            <a:ext cx="751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10: </a:t>
            </a:r>
            <a:r>
              <a:rPr lang="en-US" sz="1400" dirty="0" smtClean="0"/>
              <a:t>Time comparison between Mono and C++ in 10K iterations of an Output 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implementation supports</a:t>
            </a:r>
          </a:p>
          <a:p>
            <a:pPr lvl="1"/>
            <a:r>
              <a:rPr lang="en-US" dirty="0" smtClean="0"/>
              <a:t>GPIO with Interrupts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part shows</a:t>
            </a:r>
          </a:p>
          <a:p>
            <a:pPr lvl="1"/>
            <a:r>
              <a:rPr lang="en-US" dirty="0" smtClean="0"/>
              <a:t>Performance improvement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267744" y="1905000"/>
                <a:ext cx="6591985" cy="3777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Future Work</a:t>
                </a:r>
              </a:p>
              <a:p>
                <a:pPr lvl="1"/>
                <a:r>
                  <a:rPr lang="en-US" sz="2000" dirty="0" err="1" smtClean="0"/>
                  <a:t>IOSharp</a:t>
                </a:r>
                <a:r>
                  <a:rPr lang="en-US" sz="2000" dirty="0" smtClean="0"/>
                  <a:t>:</a:t>
                </a:r>
              </a:p>
              <a:p>
                <a:pPr lvl="2"/>
                <a:r>
                  <a:rPr lang="es-ES" sz="1800" dirty="0" smtClean="0"/>
                  <a:t>New </a:t>
                </a:r>
                <a:r>
                  <a:rPr lang="en-US" sz="1800" dirty="0" smtClean="0"/>
                  <a:t>protocols</a:t>
                </a:r>
                <a:r>
                  <a:rPr lang="es-ES" sz="1800" dirty="0" smtClean="0"/>
                  <a:t>, </a:t>
                </a:r>
                <a:r>
                  <a:rPr lang="en-US" sz="1800" dirty="0" smtClean="0"/>
                  <a:t>i.e.</a:t>
                </a:r>
                <a:r>
                  <a:rPr lang="es-E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sz="1800" dirty="0" smtClean="0"/>
                  <a:t> and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𝑃𝑊𝑀</m:t>
                    </m:r>
                  </m:oMath>
                </a14:m>
                <a:endParaRPr lang="es-ES" sz="1800" dirty="0" smtClean="0"/>
              </a:p>
              <a:p>
                <a:pPr lvl="2"/>
                <a:r>
                  <a:rPr lang="en-US" sz="1800" dirty="0" smtClean="0"/>
                  <a:t>Performance optimization</a:t>
                </a:r>
              </a:p>
              <a:p>
                <a:pPr lvl="1"/>
                <a:endParaRPr lang="en-US" sz="2000" b="1" dirty="0"/>
              </a:p>
              <a:p>
                <a:pPr lvl="1"/>
                <a:r>
                  <a:rPr lang="en-US" sz="2000" dirty="0" err="1" smtClean="0"/>
                  <a:t>AlterNative</a:t>
                </a:r>
                <a:r>
                  <a:rPr lang="en-US" sz="2000" dirty="0" smtClean="0"/>
                  <a:t>:</a:t>
                </a:r>
              </a:p>
              <a:p>
                <a:pPr lvl="2"/>
                <a:r>
                  <a:rPr lang="en-US" sz="1800" dirty="0" smtClean="0"/>
                  <a:t>Garbage Collector</a:t>
                </a:r>
              </a:p>
              <a:p>
                <a:pPr lvl="2"/>
                <a:r>
                  <a:rPr lang="en-US" sz="1800" dirty="0" smtClean="0"/>
                  <a:t>Continuous Integration</a:t>
                </a:r>
              </a:p>
              <a:p>
                <a:pPr lvl="2"/>
                <a:r>
                  <a:rPr lang="en-US" sz="1800" dirty="0" smtClean="0"/>
                  <a:t>Extend C# language capabilities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744" y="1905000"/>
                <a:ext cx="6591985" cy="3777622"/>
              </a:xfrm>
              <a:blipFill rotWithShape="0">
                <a:blip r:embed="rId2"/>
                <a:stretch>
                  <a:fillRect l="-740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 Questions</a:t>
            </a:r>
            <a:r>
              <a:rPr lang="es-ES" dirty="0" smtClean="0"/>
              <a:t>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24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 are guaranteed in life – Answers aren’t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7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Power increase from 8 to 32 bits on microprocessors</a:t>
            </a:r>
          </a:p>
          <a:p>
            <a:r>
              <a:rPr lang="en-US" dirty="0" smtClean="0"/>
              <a:t>Cost reduction on hardware production</a:t>
            </a:r>
          </a:p>
          <a:p>
            <a:r>
              <a:rPr lang="en-US" dirty="0" smtClean="0"/>
              <a:t>Increasing usage of Linux in embedded devices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  <p:pic>
        <p:nvPicPr>
          <p:cNvPr id="5122" name="Picture 2" descr="http://linuxemb.wdfiles.com/local--files/tesis-c1/embedded_OS_sourcing_tre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71382"/>
            <a:ext cx="3973346" cy="32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433914" y="3933056"/>
            <a:ext cx="183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Fig. 1:</a:t>
            </a:r>
            <a:r>
              <a:rPr lang="en-US" sz="1400" dirty="0" smtClean="0"/>
              <a:t> Linux growth between 2003 and 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 II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Objectives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Deploy NETMF programs on any Linux device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HomeSense</a:t>
            </a:r>
            <a:r>
              <a:rPr lang="en-US" dirty="0" smtClean="0"/>
              <a:t> gateway on Raspberry Pi</a:t>
            </a:r>
          </a:p>
          <a:p>
            <a:endParaRPr lang="en-US" dirty="0" smtClean="0"/>
          </a:p>
          <a:p>
            <a:r>
              <a:rPr lang="en-US" dirty="0" smtClean="0"/>
              <a:t>Performance increase using a translation tool called </a:t>
            </a:r>
            <a:r>
              <a:rPr lang="en-US" dirty="0" err="1" smtClean="0"/>
              <a:t>AlterNative</a:t>
            </a: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6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s-ES" dirty="0" smtClean="0"/>
              <a:t>1.1.  .NET Micro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Virtual Machine running on the bare metal</a:t>
            </a:r>
          </a:p>
          <a:p>
            <a:endParaRPr lang="en-US" dirty="0"/>
          </a:p>
          <a:p>
            <a:r>
              <a:rPr lang="en-US" dirty="0" smtClean="0"/>
              <a:t>Designed for resource-constrained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I/O Ports and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3866673"/>
            <a:ext cx="5183560" cy="17945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94520" y="5644764"/>
            <a:ext cx="588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2: </a:t>
            </a:r>
            <a:r>
              <a:rPr lang="en-US" sz="1400" dirty="0" err="1" smtClean="0"/>
              <a:t>Netudino</a:t>
            </a:r>
            <a:r>
              <a:rPr lang="en-US" sz="1400" dirty="0" smtClean="0"/>
              <a:t> Plus, Mini and FEZ </a:t>
            </a:r>
            <a:r>
              <a:rPr lang="en-US" sz="1400" dirty="0" err="1" smtClean="0"/>
              <a:t>Cerbuino</a:t>
            </a:r>
            <a:r>
              <a:rPr lang="en-US" sz="1400" dirty="0" smtClean="0"/>
              <a:t>. Arduino form factor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7"/>
            <a:ext cx="6591985" cy="4176465"/>
          </a:xfrm>
        </p:spPr>
        <p:txBody>
          <a:bodyPr/>
          <a:lstStyle/>
          <a:p>
            <a:r>
              <a:rPr lang="en-US" dirty="0" smtClean="0"/>
              <a:t>NETMF implementation on a High-Level basis</a:t>
            </a:r>
          </a:p>
          <a:p>
            <a:pPr lvl="1"/>
            <a:r>
              <a:rPr lang="en-US" dirty="0" smtClean="0"/>
              <a:t>C# with Mono on Linux</a:t>
            </a:r>
          </a:p>
          <a:p>
            <a:pPr lvl="1"/>
            <a:r>
              <a:rPr lang="en-US" dirty="0" smtClean="0"/>
              <a:t>C library for interfacing with communication protocols</a:t>
            </a:r>
          </a:p>
          <a:p>
            <a:endParaRPr lang="en-US" dirty="0"/>
          </a:p>
          <a:p>
            <a:r>
              <a:rPr lang="en-US" dirty="0" smtClean="0"/>
              <a:t>Cross-Platform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Board independent</a:t>
            </a:r>
          </a:p>
          <a:p>
            <a:endParaRPr lang="en-US" dirty="0"/>
          </a:p>
          <a:p>
            <a:r>
              <a:rPr lang="en-US" dirty="0" smtClean="0"/>
              <a:t>Requires an underlying Linux</a:t>
            </a:r>
          </a:p>
          <a:p>
            <a:endParaRPr lang="en-US" dirty="0"/>
          </a:p>
          <a:p>
            <a:r>
              <a:rPr lang="en-US" dirty="0"/>
              <a:t>Download 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https://github.com/GerardSoleCa/IOSharp-netmf-Linux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89040"/>
            <a:ext cx="1656184" cy="12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300594"/>
            <a:ext cx="3980168" cy="34996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05" y="3333344"/>
            <a:ext cx="3965178" cy="244827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75656" y="5804824"/>
            <a:ext cx="588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3: </a:t>
            </a:r>
            <a:r>
              <a:rPr lang="en-US" sz="1400" dirty="0" smtClean="0"/>
              <a:t>Original NETMF stack compared with </a:t>
            </a:r>
            <a:r>
              <a:rPr lang="en-US" sz="1400" dirty="0" err="1" smtClean="0"/>
              <a:t>IOSharp</a:t>
            </a:r>
            <a:r>
              <a:rPr lang="en-US" sz="1400" dirty="0" smtClean="0"/>
              <a:t> stack</a:t>
            </a:r>
            <a:endParaRPr lang="en-US" sz="1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89204" y="1592113"/>
            <a:ext cx="3898819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NETMF implementation on a High-Level basis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 with Mono on Linux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library for interfacing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communication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47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 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5936" y="1700808"/>
            <a:ext cx="6591985" cy="4248472"/>
          </a:xfrm>
        </p:spPr>
        <p:txBody>
          <a:bodyPr>
            <a:normAutofit/>
          </a:bodyPr>
          <a:lstStyle/>
          <a:p>
            <a:r>
              <a:rPr lang="en-US" dirty="0" smtClean="0"/>
              <a:t>Used to read or write simple High or Low States on a Pin</a:t>
            </a:r>
          </a:p>
          <a:p>
            <a:endParaRPr lang="en-US" dirty="0" smtClean="0"/>
          </a:p>
          <a:p>
            <a:r>
              <a:rPr lang="en-US" dirty="0" smtClean="0"/>
              <a:t>I/O Ports are controlled and enabled or disabled through the file system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SYSFS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/sys/class/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gpio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Direction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827</Words>
  <Application>Microsoft Office PowerPoint</Application>
  <PresentationFormat>Presentación en pantalla (4:3)</PresentationFormat>
  <Paragraphs>205</Paragraphs>
  <Slides>25</Slides>
  <Notes>3</Notes>
  <HiddenSlides>2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Consolas</vt:lpstr>
      <vt:lpstr>Wingdings</vt:lpstr>
      <vt:lpstr>Wingdings 3</vt:lpstr>
      <vt:lpstr>Espiral</vt:lpstr>
      <vt:lpstr>Visio</vt:lpstr>
      <vt:lpstr>IOSharp: .NET Micro Framework on Linux</vt:lpstr>
      <vt:lpstr>Index</vt:lpstr>
      <vt:lpstr>1.  Introduction</vt:lpstr>
      <vt:lpstr>1.  Introduction II</vt:lpstr>
      <vt:lpstr>1.1.  .NET Micro Framework</vt:lpstr>
      <vt:lpstr>2.  IOSharp</vt:lpstr>
      <vt:lpstr>2.  IOSharp</vt:lpstr>
      <vt:lpstr>Presentación de PowerPoint</vt:lpstr>
      <vt:lpstr>2.1.  GPIO</vt:lpstr>
      <vt:lpstr>2.2.  Interrupts</vt:lpstr>
      <vt:lpstr>2.3.  SPI</vt:lpstr>
      <vt:lpstr>2.4.  UART</vt:lpstr>
      <vt:lpstr>2.5.  Example</vt:lpstr>
      <vt:lpstr>3.  AlterNative</vt:lpstr>
      <vt:lpstr>3.1.  Contributions</vt:lpstr>
      <vt:lpstr>3.2.  Translation process</vt:lpstr>
      <vt:lpstr>3.2.  Translation process II</vt:lpstr>
      <vt:lpstr>3.3.  IOSharp C++</vt:lpstr>
      <vt:lpstr>3.4.  Example</vt:lpstr>
      <vt:lpstr>4.  Performance Test</vt:lpstr>
      <vt:lpstr>4.1.  Example</vt:lpstr>
      <vt:lpstr>5.  Conclusions</vt:lpstr>
      <vt:lpstr>5.  Conclusions II</vt:lpstr>
      <vt:lpstr>6.  Questions &amp; Answers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Gerard</cp:lastModifiedBy>
  <cp:revision>181</cp:revision>
  <dcterms:created xsi:type="dcterms:W3CDTF">2014-01-30T20:32:35Z</dcterms:created>
  <dcterms:modified xsi:type="dcterms:W3CDTF">2014-02-12T15:52:52Z</dcterms:modified>
</cp:coreProperties>
</file>