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0"/>
  </p:notesMasterIdLst>
  <p:sldIdLst>
    <p:sldId id="256" r:id="rId2"/>
    <p:sldId id="257" r:id="rId3"/>
    <p:sldId id="258" r:id="rId4"/>
    <p:sldId id="288" r:id="rId5"/>
    <p:sldId id="285" r:id="rId6"/>
    <p:sldId id="289" r:id="rId7"/>
    <p:sldId id="260" r:id="rId8"/>
    <p:sldId id="261" r:id="rId9"/>
    <p:sldId id="272" r:id="rId10"/>
    <p:sldId id="287" r:id="rId11"/>
    <p:sldId id="262" r:id="rId12"/>
    <p:sldId id="273" r:id="rId13"/>
    <p:sldId id="263" r:id="rId14"/>
    <p:sldId id="264" r:id="rId15"/>
    <p:sldId id="274" r:id="rId16"/>
    <p:sldId id="265" r:id="rId17"/>
    <p:sldId id="286" r:id="rId18"/>
    <p:sldId id="280" r:id="rId19"/>
    <p:sldId id="281" r:id="rId20"/>
    <p:sldId id="275" r:id="rId21"/>
    <p:sldId id="267" r:id="rId22"/>
    <p:sldId id="269" r:id="rId23"/>
    <p:sldId id="268" r:id="rId24"/>
    <p:sldId id="290" r:id="rId25"/>
    <p:sldId id="277" r:id="rId26"/>
    <p:sldId id="282" r:id="rId27"/>
    <p:sldId id="271" r:id="rId28"/>
    <p:sldId id="284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3033" autoAdjust="0"/>
  </p:normalViewPr>
  <p:slideViewPr>
    <p:cSldViewPr>
      <p:cViewPr varScale="1">
        <p:scale>
          <a:sx n="82" d="100"/>
          <a:sy n="82" d="100"/>
        </p:scale>
        <p:origin x="115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2D0EB-124A-4188-9A04-F78DFD96931D}" type="datetimeFigureOut">
              <a:rPr lang="en-US" smtClean="0"/>
              <a:t>2/13/2014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FF77-1486-40B6-B94E-C1E50A1A5E6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9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3FF77-1486-40B6-B94E-C1E50A1A5E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E2F9D-38DA-4D6F-8E02-326E69AF2943}" type="datetime1">
              <a:rPr lang="es-ES" smtClean="0"/>
              <a:t>13/02/2014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19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E1B6-4F57-4445-A278-A5087723B883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9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366B5-A022-408C-B6C4-577A2E9117A4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752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D524-B0FA-4292-AD14-EDC17503A51D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0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CECA-A66D-4047-8040-1EB238554101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DFE57-26CB-48BC-91AD-9E207F38B65C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6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9852-2065-40E2-8EB3-DADA6E88D2E4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21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9F70-6665-4FEA-B09D-F1DBBA1D2266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E45F-F48B-47F5-A680-8D9C3D769D00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360" y="116632"/>
            <a:ext cx="1449315" cy="58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8BA9-DB36-4996-99CF-7554617F1CC7}" type="datetime1">
              <a:rPr lang="es-ES" smtClean="0"/>
              <a:t>13/02/2014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9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4359-F0B4-4B76-BFCA-EDD95B71FCAC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46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34B84-D7F6-4436-97FD-521439A9BF19}" type="datetime1">
              <a:rPr lang="es-ES" smtClean="0"/>
              <a:t>13/02/2014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51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4476-9E3F-486C-BDC8-310F1AAD8AE6}" type="datetime1">
              <a:rPr lang="es-ES" smtClean="0"/>
              <a:t>13/02/2014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89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C774B-50AF-47D8-9EDF-9B6AFC85D210}" type="datetime1">
              <a:rPr lang="es-ES" smtClean="0"/>
              <a:t>13/02/2014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40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269D3-134E-48AB-AA12-FE4B7076A3FD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53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DCCE-F6CE-4BB5-ABD4-6B29C74F5768}" type="datetime1">
              <a:rPr lang="es-ES" smtClean="0"/>
              <a:t>13/02/2014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67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NUL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20DCD-2AE2-401E-BE39-52B8E760BC6B}" type="datetime1">
              <a:rPr lang="es-ES" smtClean="0"/>
              <a:t>13/02/2014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EE90C33-BF19-4C36-8633-00054130773A}" type="slidenum">
              <a:rPr lang="es-ES" smtClean="0"/>
              <a:t>‹Nº›</a:t>
            </a:fld>
            <a:endParaRPr lang="es-ES"/>
          </a:p>
        </p:txBody>
      </p:sp>
      <p:pic>
        <p:nvPicPr>
          <p:cNvPr id="34" name="Imagen 33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27" y="5990124"/>
            <a:ext cx="2837862" cy="652501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66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NULL"/><Relationship Id="rId4" Type="http://schemas.openxmlformats.org/officeDocument/2006/relationships/package" Target="../embeddings/Dibujo_de_Microsoft_Visio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NULL"/><Relationship Id="rId4" Type="http://schemas.openxmlformats.org/officeDocument/2006/relationships/package" Target="../embeddings/Dibujo_de_Microsoft_Visio2.vsd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github.com/GerardSoleCa/IOSharp-netmf-Linu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42416" y="1916832"/>
            <a:ext cx="6600451" cy="2262781"/>
          </a:xfrm>
        </p:spPr>
        <p:txBody>
          <a:bodyPr>
            <a:normAutofit fontScale="90000"/>
          </a:bodyPr>
          <a:lstStyle/>
          <a:p>
            <a:r>
              <a:rPr lang="es-ES" b="1" dirty="0" err="1" smtClean="0"/>
              <a:t>IOSharp</a:t>
            </a:r>
            <a:r>
              <a:rPr lang="es-ES" b="1" dirty="0" smtClean="0"/>
              <a:t>:</a:t>
            </a:r>
            <a:r>
              <a:rPr lang="es-ES" dirty="0" smtClean="0"/>
              <a:t> .NET Micro Framework </a:t>
            </a:r>
            <a:r>
              <a:rPr lang="en-US" dirty="0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AUTHOR: Gerard </a:t>
            </a:r>
            <a:r>
              <a:rPr lang="en-US" dirty="0" err="1" smtClean="0"/>
              <a:t>Solé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Castellví</a:t>
            </a:r>
            <a:endParaRPr lang="en-US" dirty="0" smtClean="0"/>
          </a:p>
          <a:p>
            <a:r>
              <a:rPr lang="en-US" dirty="0" smtClean="0"/>
              <a:t>DIRECTOR: Juan </a:t>
            </a:r>
            <a:r>
              <a:rPr lang="en-US" dirty="0" err="1" smtClean="0"/>
              <a:t>López</a:t>
            </a:r>
            <a:r>
              <a:rPr lang="en-US" dirty="0" smtClean="0"/>
              <a:t> </a:t>
            </a:r>
            <a:r>
              <a:rPr lang="en-US" dirty="0" err="1" smtClean="0"/>
              <a:t>Rúbio</a:t>
            </a:r>
            <a:endParaRPr lang="en-US" dirty="0" smtClean="0"/>
          </a:p>
          <a:p>
            <a:r>
              <a:rPr lang="es-ES" dirty="0" smtClean="0"/>
              <a:t>DEGREE: </a:t>
            </a:r>
            <a:r>
              <a:rPr lang="en-US" dirty="0"/>
              <a:t>Bachelor in Telematics Engineering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dirty="0" err="1" smtClean="0"/>
              <a:t>IOSharp</a:t>
            </a:r>
            <a:r>
              <a:rPr lang="es-ES" sz="1100" dirty="0" smtClean="0"/>
              <a:t>: .NET Micro Framework </a:t>
            </a:r>
            <a:r>
              <a:rPr lang="es-ES" sz="1100" dirty="0" err="1" smtClean="0"/>
              <a:t>on</a:t>
            </a:r>
            <a:r>
              <a:rPr lang="es-ES" sz="1100" dirty="0" smtClean="0"/>
              <a:t> Linux 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158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</a:t>
            </a:r>
            <a:r>
              <a:rPr lang="en-US" dirty="0" err="1" smtClean="0"/>
              <a:t>HomeSense</a:t>
            </a:r>
            <a:r>
              <a:rPr lang="en-US" dirty="0" smtClean="0"/>
              <a:t> Hardware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4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2.1.  GPIO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5936" y="1700808"/>
            <a:ext cx="6591985" cy="4248472"/>
          </a:xfrm>
        </p:spPr>
        <p:txBody>
          <a:bodyPr>
            <a:normAutofit/>
          </a:bodyPr>
          <a:lstStyle/>
          <a:p>
            <a:r>
              <a:rPr lang="en-US" dirty="0" smtClean="0"/>
              <a:t>Used to read or write simple High or Low States on a Pin</a:t>
            </a:r>
          </a:p>
          <a:p>
            <a:endParaRPr lang="en-US" dirty="0" smtClean="0"/>
          </a:p>
          <a:p>
            <a:r>
              <a:rPr lang="en-US" dirty="0" smtClean="0"/>
              <a:t>I/O Ports are controlled and enabled or disabled through the file system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SYSFS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/sys/class/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gpio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/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Direction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State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04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 Interrupts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Polling from a GPIO using the Poll function</a:t>
            </a:r>
          </a:p>
          <a:p>
            <a:r>
              <a:rPr lang="en-US" dirty="0" smtClean="0"/>
              <a:t>P/Invokes are required for cross-language calls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12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16056"/>
              </p:ext>
            </p:extLst>
          </p:nvPr>
        </p:nvGraphicFramePr>
        <p:xfrm>
          <a:off x="2184707" y="2562379"/>
          <a:ext cx="5231904" cy="344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Visio" r:id="rId4" imgW="10572660" imgH="6962865" progId="Visio.Drawing.15">
                  <p:embed/>
                </p:oleObj>
              </mc:Choice>
              <mc:Fallback>
                <p:oleObj name="Visio" r:id="rId4" imgW="10572660" imgH="696286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4707" y="2562379"/>
                        <a:ext cx="5231904" cy="344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7524329" y="4005064"/>
            <a:ext cx="1512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4: </a:t>
            </a:r>
            <a:r>
              <a:rPr lang="en-US" sz="1400" dirty="0" smtClean="0"/>
              <a:t>flow diagram for an Interrupt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9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2.3.  SPI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Implemented using the provided Linux Kernel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Included on </a:t>
            </a:r>
            <a:r>
              <a:rPr lang="en-US" dirty="0" err="1" smtClean="0"/>
              <a:t>IOSharp</a:t>
            </a:r>
            <a:r>
              <a:rPr lang="en-US" dirty="0" smtClean="0"/>
              <a:t>-C library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P/Invoked from C#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13</a:t>
            </a:fld>
            <a:endParaRPr lang="es-ES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27031"/>
              </p:ext>
            </p:extLst>
          </p:nvPr>
        </p:nvGraphicFramePr>
        <p:xfrm>
          <a:off x="3096674" y="3849655"/>
          <a:ext cx="42862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Visio" r:id="rId4" imgW="4286250" imgH="1628775" progId="Visio.Drawing.15">
                  <p:embed/>
                </p:oleObj>
              </mc:Choice>
              <mc:Fallback>
                <p:oleObj name="Visio" r:id="rId4" imgW="4286250" imgH="162877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6674" y="3849655"/>
                        <a:ext cx="4286250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3691627" y="5478430"/>
            <a:ext cx="3096344" cy="306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5: </a:t>
            </a:r>
            <a:r>
              <a:rPr lang="en-US" sz="1400" dirty="0" smtClean="0"/>
              <a:t>Master-Slave SPI example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526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2.4.  UART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14</a:t>
            </a:fld>
            <a:endParaRPr lang="es-ES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NETMF and .NET Framework where compared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System.IO.Ports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 smtClean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+mj-lt"/>
                <a:cs typeface="Consolas" panose="020B0609020204030204" pitchFamily="49" charset="0"/>
              </a:rPr>
              <a:t>Required methods for </a:t>
            </a:r>
            <a:r>
              <a:rPr lang="en-US" dirty="0" err="1" smtClean="0">
                <a:latin typeface="+mj-lt"/>
                <a:cs typeface="Consolas" panose="020B0609020204030204" pitchFamily="49" charset="0"/>
              </a:rPr>
              <a:t>HomeSense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in both implementations</a:t>
            </a:r>
          </a:p>
          <a:p>
            <a:pPr lvl="1"/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Avoided a new reimplementation.</a:t>
            </a:r>
          </a:p>
          <a:p>
            <a:pPr lvl="1"/>
            <a:r>
              <a:rPr lang="en-US" dirty="0" err="1" smtClean="0">
                <a:latin typeface="+mj-lt"/>
                <a:cs typeface="Consolas" panose="020B0609020204030204" pitchFamily="49" charset="0"/>
              </a:rPr>
              <a:t>IOSharp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relies on Mono Serial Port (UART)</a:t>
            </a:r>
            <a:endParaRPr lang="en-US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6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2.5.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HomeSense</a:t>
            </a:r>
            <a:r>
              <a:rPr lang="en-US" dirty="0" smtClean="0"/>
              <a:t> proves that the GPIO, SPI, UART and Interrupts are working on the </a:t>
            </a:r>
            <a:r>
              <a:rPr lang="en-US" dirty="0" err="1" smtClean="0"/>
              <a:t>IOSharp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First milestone is accomplished</a:t>
            </a:r>
          </a:p>
          <a:p>
            <a:endParaRPr lang="en-US" dirty="0"/>
          </a:p>
          <a:p>
            <a:r>
              <a:rPr lang="en-US" dirty="0" smtClean="0"/>
              <a:t>Video showing </a:t>
            </a:r>
            <a:r>
              <a:rPr lang="en-US" dirty="0" err="1" smtClean="0"/>
              <a:t>HomeSense</a:t>
            </a:r>
            <a:r>
              <a:rPr lang="en-US" dirty="0" smtClean="0"/>
              <a:t> on Raspberry Pi</a:t>
            </a:r>
          </a:p>
          <a:p>
            <a:endParaRPr lang="en-US" dirty="0"/>
          </a:p>
          <a:p>
            <a:r>
              <a:rPr lang="en-US" dirty="0" err="1"/>
              <a:t>IOSharp</a:t>
            </a:r>
            <a:r>
              <a:rPr lang="en-US" dirty="0"/>
              <a:t> requires one more transmission than NETMF</a:t>
            </a:r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047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47358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.  </a:t>
            </a:r>
            <a:r>
              <a:rPr lang="es-ES" dirty="0" err="1" smtClean="0"/>
              <a:t>AlterNative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160" y="4019883"/>
            <a:ext cx="6591300" cy="1569357"/>
          </a:xfr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16</a:t>
            </a:fld>
            <a:endParaRPr lang="es-ES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941730" y="1700808"/>
            <a:ext cx="6591985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 code translator written in C#</a:t>
            </a:r>
          </a:p>
          <a:p>
            <a:r>
              <a:rPr lang="en-US" dirty="0" smtClean="0"/>
              <a:t>Translate a .NET Assembly to native C++</a:t>
            </a:r>
          </a:p>
          <a:p>
            <a:r>
              <a:rPr lang="en-US" dirty="0" smtClean="0"/>
              <a:t>Use cases: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Cross-Platform development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3" t="4408" r="66537" b="54145"/>
          <a:stretch/>
        </p:blipFill>
        <p:spPr>
          <a:xfrm>
            <a:off x="6444208" y="2387735"/>
            <a:ext cx="1885721" cy="188572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392341" y="5607770"/>
            <a:ext cx="369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6: </a:t>
            </a:r>
            <a:r>
              <a:rPr lang="en-US" sz="1400" dirty="0" err="1" smtClean="0"/>
              <a:t>AlterNative</a:t>
            </a:r>
            <a:r>
              <a:rPr lang="en-US" sz="1400" dirty="0" smtClean="0"/>
              <a:t> translation process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32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3.1.  Contributions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Make </a:t>
            </a:r>
            <a:r>
              <a:rPr lang="en-US" dirty="0" err="1" smtClean="0"/>
              <a:t>AlterNative</a:t>
            </a:r>
            <a:r>
              <a:rPr lang="en-US" dirty="0" smtClean="0"/>
              <a:t> compatible with Linux and </a:t>
            </a:r>
            <a:r>
              <a:rPr lang="en-US" dirty="0" err="1" smtClean="0"/>
              <a:t>MacOSX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 parts of the proprietary library</a:t>
            </a:r>
          </a:p>
          <a:p>
            <a:pPr lvl="1"/>
            <a:r>
              <a:rPr lang="en-US" dirty="0" err="1" smtClean="0"/>
              <a:t>DateTime</a:t>
            </a:r>
            <a:endParaRPr lang="en-US" dirty="0" smtClean="0"/>
          </a:p>
          <a:p>
            <a:pPr lvl="1"/>
            <a:r>
              <a:rPr lang="en-US" dirty="0" err="1" smtClean="0"/>
              <a:t>TimeSpan</a:t>
            </a:r>
            <a:endParaRPr lang="en-US" dirty="0" smtClean="0"/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7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2259984"/>
            <a:ext cx="3528392" cy="2568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("Write a String");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/>
              <a:t>string line =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("Read line: " + line);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b="1" dirty="0" smtClean="0"/>
              <a:t>byte</a:t>
            </a:r>
            <a:r>
              <a:rPr lang="en-US" sz="1100" dirty="0" smtClean="0"/>
              <a:t>[] b = </a:t>
            </a:r>
            <a:r>
              <a:rPr lang="en-US" sz="1100" b="1" dirty="0" smtClean="0"/>
              <a:t>new</a:t>
            </a:r>
            <a:r>
              <a:rPr lang="en-US" sz="1100" dirty="0" smtClean="0"/>
              <a:t> </a:t>
            </a:r>
            <a:r>
              <a:rPr lang="en-US" sz="1100" b="1" dirty="0" smtClean="0"/>
              <a:t>byte</a:t>
            </a:r>
            <a:r>
              <a:rPr lang="en-US" sz="1100" dirty="0" smtClean="0"/>
              <a:t>[2];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/>
              <a:t>b[0] = 0;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/>
              <a:t>b[1] = 255;</a:t>
            </a:r>
            <a:br>
              <a:rPr lang="en-US" sz="1100" dirty="0" smtClean="0"/>
            </a:b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 smtClean="0"/>
              <a:t>Console.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(Encoding.UTF8.</a:t>
            </a:r>
            <a:r>
              <a:rPr lang="en-US" sz="1100" b="1" dirty="0" smtClean="0"/>
              <a:t>GetString</a:t>
            </a:r>
            <a:r>
              <a:rPr lang="en-US" sz="1100" dirty="0" smtClean="0"/>
              <a:t>(b));</a:t>
            </a:r>
            <a:endParaRPr lang="es-ES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246293" y="2295934"/>
            <a:ext cx="3758004" cy="25688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Console::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 </a:t>
            </a:r>
            <a:r>
              <a:rPr lang="en-US" sz="1100" b="1" dirty="0" smtClean="0"/>
              <a:t>String</a:t>
            </a:r>
            <a:r>
              <a:rPr lang="en-US" sz="1100" dirty="0" smtClean="0"/>
              <a:t>("Write a String"));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smtClean="0"/>
              <a:t>String* line = Console::</a:t>
            </a:r>
            <a:r>
              <a:rPr lang="en-US" sz="1100" b="1" dirty="0" err="1" smtClean="0"/>
              <a:t>ReadLine</a:t>
            </a:r>
            <a:r>
              <a:rPr lang="en-US" sz="1100" dirty="0" smtClean="0"/>
              <a:t>();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Console::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</a:t>
            </a:r>
            <a:r>
              <a:rPr lang="en-US" sz="1100" b="1" dirty="0" smtClean="0"/>
              <a:t>new</a:t>
            </a:r>
            <a:r>
              <a:rPr lang="en-US" sz="1100" dirty="0" smtClean="0"/>
              <a:t> </a:t>
            </a:r>
            <a:r>
              <a:rPr lang="en-US" sz="1100" b="1" dirty="0" smtClean="0"/>
              <a:t>String</a:t>
            </a:r>
            <a:r>
              <a:rPr lang="en-US" sz="1100" dirty="0" smtClean="0"/>
              <a:t>("Read line: ") + line);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Array&lt;char&gt;* b = </a:t>
            </a:r>
            <a:r>
              <a:rPr lang="en-US" sz="1100" b="1" dirty="0" smtClean="0"/>
              <a:t>new</a:t>
            </a:r>
            <a:r>
              <a:rPr lang="en-US" sz="1100" dirty="0" smtClean="0"/>
              <a:t> Array&lt;char&gt;(2);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b-&gt;</a:t>
            </a:r>
            <a:r>
              <a:rPr lang="en-US" sz="1100" b="1" dirty="0" err="1" smtClean="0"/>
              <a:t>SetData</a:t>
            </a:r>
            <a:r>
              <a:rPr lang="en-US" sz="1100" dirty="0" smtClean="0"/>
              <a:t>(0, 0);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b-&gt;</a:t>
            </a:r>
            <a:r>
              <a:rPr lang="en-US" sz="1100" b="1" dirty="0" err="1" smtClean="0"/>
              <a:t>SetData</a:t>
            </a:r>
            <a:r>
              <a:rPr lang="en-US" sz="1100" dirty="0" smtClean="0"/>
              <a:t>(1, 255);</a:t>
            </a:r>
            <a:br>
              <a:rPr lang="en-US" sz="1100" dirty="0" smtClean="0"/>
            </a:br>
            <a:r>
              <a:rPr lang="es-E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smtClean="0"/>
              <a:t>Console::</a:t>
            </a:r>
            <a:r>
              <a:rPr lang="en-US" sz="1100" b="1" dirty="0" err="1" smtClean="0"/>
              <a:t>WriteLine</a:t>
            </a:r>
            <a:r>
              <a:rPr lang="en-US" sz="1100" dirty="0" smtClean="0"/>
              <a:t>(Encoding::UTF8-&gt;</a:t>
            </a:r>
            <a:r>
              <a:rPr lang="en-US" sz="1100" b="1" dirty="0" err="1" smtClean="0"/>
              <a:t>GetString</a:t>
            </a:r>
            <a:r>
              <a:rPr lang="en-US" sz="1100" dirty="0" smtClean="0"/>
              <a:t>(b));</a:t>
            </a:r>
            <a:endParaRPr lang="es-ES" sz="11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7 Flecha abajo"/>
          <p:cNvSpPr/>
          <p:nvPr/>
        </p:nvSpPr>
        <p:spPr>
          <a:xfrm rot="16200000">
            <a:off x="4416775" y="3179742"/>
            <a:ext cx="624703" cy="80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8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 smtClean="0"/>
              <a:t>3.2.  </a:t>
            </a:r>
            <a:r>
              <a:rPr lang="en-US" dirty="0"/>
              <a:t>Translation</a:t>
            </a:r>
            <a:r>
              <a:rPr lang="es-ES" dirty="0"/>
              <a:t> </a:t>
            </a:r>
            <a:r>
              <a:rPr lang="en-US" dirty="0"/>
              <a:t>process II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19</a:t>
            </a:fld>
            <a:endParaRPr lang="es-ES"/>
          </a:p>
        </p:txBody>
      </p:sp>
      <p:sp>
        <p:nvSpPr>
          <p:cNvPr id="6" name="25 CuadroTexto"/>
          <p:cNvSpPr txBox="1"/>
          <p:nvPr/>
        </p:nvSpPr>
        <p:spPr>
          <a:xfrm>
            <a:off x="1475656" y="5593033"/>
            <a:ext cx="309107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26 CuadroTexto"/>
          <p:cNvSpPr txBox="1"/>
          <p:nvPr/>
        </p:nvSpPr>
        <p:spPr>
          <a:xfrm>
            <a:off x="5796136" y="5593033"/>
            <a:ext cx="314376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[]){}</a:t>
            </a:r>
            <a:endParaRPr lang="es-E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27 Flecha abajo"/>
          <p:cNvSpPr/>
          <p:nvPr/>
        </p:nvSpPr>
        <p:spPr>
          <a:xfrm rot="16200000">
            <a:off x="4936357" y="5353971"/>
            <a:ext cx="490153" cy="816676"/>
          </a:xfrm>
          <a:prstGeom prst="downArrow">
            <a:avLst>
              <a:gd name="adj1" fmla="val 43226"/>
              <a:gd name="adj2" fmla="val 51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3" name="23 Grupo"/>
          <p:cNvGrpSpPr/>
          <p:nvPr/>
        </p:nvGrpSpPr>
        <p:grpSpPr>
          <a:xfrm>
            <a:off x="5660197" y="3223542"/>
            <a:ext cx="1728192" cy="640929"/>
            <a:chOff x="5076056" y="3508151"/>
            <a:chExt cx="1728192" cy="640929"/>
          </a:xfrm>
        </p:grpSpPr>
        <p:pic>
          <p:nvPicPr>
            <p:cNvPr id="34" name="Picture 2" descr="C:\Users\Alex\Desktop\MDECL.pn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9399" t="55672" r="17608" b="29091"/>
            <a:stretch>
              <a:fillRect/>
            </a:stretch>
          </p:blipFill>
          <p:spPr bwMode="auto">
            <a:xfrm>
              <a:off x="5076056" y="3545632"/>
              <a:ext cx="1728192" cy="603448"/>
            </a:xfrm>
            <a:prstGeom prst="rect">
              <a:avLst/>
            </a:prstGeom>
            <a:noFill/>
          </p:spPr>
        </p:pic>
        <p:sp>
          <p:nvSpPr>
            <p:cNvPr id="35" name="22 Rectángulo"/>
            <p:cNvSpPr/>
            <p:nvPr/>
          </p:nvSpPr>
          <p:spPr>
            <a:xfrm>
              <a:off x="6129985" y="3508151"/>
              <a:ext cx="72008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36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490" t="71382" r="41559" b="2036"/>
          <a:stretch>
            <a:fillRect/>
          </a:stretch>
        </p:blipFill>
        <p:spPr bwMode="auto">
          <a:xfrm>
            <a:off x="3787989" y="3883122"/>
            <a:ext cx="1800200" cy="1052736"/>
          </a:xfrm>
          <a:prstGeom prst="rect">
            <a:avLst/>
          </a:prstGeom>
          <a:noFill/>
        </p:spPr>
      </p:pic>
      <p:cxnSp>
        <p:nvCxnSpPr>
          <p:cNvPr id="37" name="12 Conector recto"/>
          <p:cNvCxnSpPr/>
          <p:nvPr/>
        </p:nvCxnSpPr>
        <p:spPr>
          <a:xfrm flipH="1">
            <a:off x="3932005" y="4081288"/>
            <a:ext cx="1440160" cy="72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Alex\Desktop\MDECL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701" y="1056952"/>
            <a:ext cx="7516091" cy="3960440"/>
          </a:xfrm>
          <a:prstGeom prst="rect">
            <a:avLst/>
          </a:prstGeom>
          <a:noFill/>
        </p:spPr>
      </p:pic>
      <p:cxnSp>
        <p:nvCxnSpPr>
          <p:cNvPr id="39" name="13 Conector recto"/>
          <p:cNvCxnSpPr/>
          <p:nvPr/>
        </p:nvCxnSpPr>
        <p:spPr>
          <a:xfrm>
            <a:off x="4220037" y="4153296"/>
            <a:ext cx="1152128" cy="6480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flipH="1">
            <a:off x="6083241" y="3740874"/>
            <a:ext cx="297036" cy="1029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15 Elipse"/>
          <p:cNvSpPr/>
          <p:nvPr/>
        </p:nvSpPr>
        <p:spPr>
          <a:xfrm>
            <a:off x="5588189" y="3217192"/>
            <a:ext cx="180020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Composed</a:t>
            </a:r>
            <a:r>
              <a:rPr lang="es-E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  <a:cs typeface="Consolas" pitchFamily="49" charset="0"/>
              </a:rPr>
              <a:t>Identifier</a:t>
            </a:r>
            <a:endParaRPr lang="es-E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34 Conector recto de flecha"/>
          <p:cNvCxnSpPr/>
          <p:nvPr/>
        </p:nvCxnSpPr>
        <p:spPr>
          <a:xfrm flipH="1">
            <a:off x="2995901" y="2785144"/>
            <a:ext cx="3744416" cy="14401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302076" y="5229200"/>
            <a:ext cx="3758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7: </a:t>
            </a:r>
            <a:r>
              <a:rPr lang="en-US" sz="1400" dirty="0" smtClean="0"/>
              <a:t>AST conversions from C# to C++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568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0.29202 -0.038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19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1065 L -0.04722 0.2148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1127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>
            <a:norm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58872" y="2370136"/>
            <a:ext cx="5941953" cy="2808312"/>
          </a:xfrm>
        </p:spPr>
        <p:txBody>
          <a:bodyPr>
            <a:normAutofit/>
          </a:bodyPr>
          <a:lstStyle/>
          <a:p>
            <a:r>
              <a:rPr lang="en-US" noProof="1" smtClean="0"/>
              <a:t>1.  Introduction							3</a:t>
            </a:r>
          </a:p>
          <a:p>
            <a:r>
              <a:rPr lang="en-US" dirty="0" smtClean="0"/>
              <a:t>2.  </a:t>
            </a:r>
            <a:r>
              <a:rPr lang="en-US" dirty="0" err="1" smtClean="0"/>
              <a:t>IOSharp</a:t>
            </a:r>
            <a:r>
              <a:rPr lang="en-US" dirty="0" smtClean="0"/>
              <a:t>								6</a:t>
            </a:r>
          </a:p>
          <a:p>
            <a:r>
              <a:rPr lang="en-US" dirty="0" smtClean="0"/>
              <a:t>3.  </a:t>
            </a:r>
            <a:r>
              <a:rPr lang="en-US" dirty="0" err="1" smtClean="0"/>
              <a:t>AlterNative</a:t>
            </a:r>
            <a:r>
              <a:rPr lang="en-US" dirty="0" smtClean="0"/>
              <a:t>							13</a:t>
            </a:r>
          </a:p>
          <a:p>
            <a:r>
              <a:rPr lang="en-US" dirty="0" smtClean="0"/>
              <a:t>4.  Performance Test						19</a:t>
            </a:r>
          </a:p>
          <a:p>
            <a:r>
              <a:rPr lang="en-US" dirty="0" smtClean="0"/>
              <a:t>5.  Conclusions							21</a:t>
            </a:r>
            <a:endParaRPr lang="en-US" dirty="0"/>
          </a:p>
          <a:p>
            <a:r>
              <a:rPr lang="en-US" dirty="0" smtClean="0"/>
              <a:t>6.  Questions &amp; Answers					23</a:t>
            </a:r>
            <a:endParaRPr lang="es-ES" dirty="0" smtClean="0"/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624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n-US" dirty="0" smtClean="0"/>
              <a:t>3.3.  </a:t>
            </a:r>
            <a:r>
              <a:rPr lang="en-US" dirty="0" err="1" smtClean="0"/>
              <a:t>IOSharp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1655440"/>
          </a:xfrm>
        </p:spPr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is translated using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System Library replaces Mono runtime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20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4129854"/>
            <a:ext cx="2449347" cy="153139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55" y="3475735"/>
            <a:ext cx="2491643" cy="218551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58" y="3475736"/>
            <a:ext cx="2491643" cy="218551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935895" y="5744640"/>
            <a:ext cx="460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8: </a:t>
            </a:r>
            <a:r>
              <a:rPr lang="en-US" sz="1400" dirty="0" smtClean="0"/>
              <a:t>NETMF,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and </a:t>
            </a:r>
            <a:r>
              <a:rPr lang="en-US" sz="1400" dirty="0" err="1" smtClean="0"/>
              <a:t>IOSharp</a:t>
            </a:r>
            <a:r>
              <a:rPr lang="en-US" sz="1400" dirty="0"/>
              <a:t> </a:t>
            </a:r>
            <a:r>
              <a:rPr lang="en-US" sz="1400" dirty="0" smtClean="0"/>
              <a:t>C++ Stacks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28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3.4.  Example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with the </a:t>
            </a:r>
            <a:r>
              <a:rPr lang="en-US" dirty="0" err="1" smtClean="0"/>
              <a:t>ILSpy</a:t>
            </a:r>
            <a:r>
              <a:rPr lang="en-US" dirty="0" smtClean="0"/>
              <a:t> interface</a:t>
            </a:r>
          </a:p>
          <a:p>
            <a:endParaRPr lang="en-US" dirty="0"/>
          </a:p>
          <a:p>
            <a:r>
              <a:rPr lang="en-US" dirty="0" smtClean="0"/>
              <a:t>Translating the </a:t>
            </a:r>
            <a:r>
              <a:rPr lang="en-US" dirty="0" err="1" smtClean="0"/>
              <a:t>GPIOManager</a:t>
            </a:r>
            <a:r>
              <a:rPr lang="en-US" dirty="0" smtClean="0"/>
              <a:t> from </a:t>
            </a:r>
            <a:r>
              <a:rPr lang="en-US" dirty="0" err="1" smtClean="0"/>
              <a:t>IOSharp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59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 Performance Test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0040" y="2125113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Performance test using the10K GPIO iterations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082" y="3774177"/>
            <a:ext cx="7418578" cy="182078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499765" y="5682922"/>
            <a:ext cx="751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10: </a:t>
            </a:r>
            <a:r>
              <a:rPr lang="en-US" sz="1400" dirty="0" smtClean="0"/>
              <a:t>Time comparison between Mono and C++ in 10K iterations of an Output Port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1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19069"/>
          </a:xfrm>
        </p:spPr>
        <p:txBody>
          <a:bodyPr/>
          <a:lstStyle/>
          <a:p>
            <a:r>
              <a:rPr lang="en-US" dirty="0"/>
              <a:t>4.1. 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Evaluate the increased performance using </a:t>
            </a:r>
            <a:r>
              <a:rPr lang="en-US" dirty="0" err="1" smtClean="0"/>
              <a:t>AlterNative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23</a:t>
            </a:fld>
            <a:endParaRPr lang="es-E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286036"/>
            <a:ext cx="4249280" cy="335918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454572" y="3488575"/>
            <a:ext cx="2333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9: </a:t>
            </a:r>
            <a:r>
              <a:rPr lang="en-US" sz="1400" dirty="0" smtClean="0"/>
              <a:t>Graph showing the speedup of the C++ version in front of the Mono one. 62% of gain.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1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dirty="0"/>
              <a:t>5.  Conclusions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Deploy NETMF programs on Linux</a:t>
            </a:r>
          </a:p>
          <a:p>
            <a:pPr lvl="1"/>
            <a:r>
              <a:rPr lang="en-US" dirty="0" smtClean="0"/>
              <a:t>Provide hardware support for embedded systems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HomeSense</a:t>
            </a:r>
            <a:r>
              <a:rPr lang="en-US" dirty="0" smtClean="0"/>
              <a:t> gateway on Raspberry Pi</a:t>
            </a:r>
          </a:p>
          <a:p>
            <a:endParaRPr lang="en-US" dirty="0" smtClean="0"/>
          </a:p>
          <a:p>
            <a:r>
              <a:rPr lang="en-US" dirty="0" smtClean="0"/>
              <a:t>Performance improvement</a:t>
            </a:r>
          </a:p>
          <a:p>
            <a:pPr lvl="1"/>
            <a:r>
              <a:rPr lang="en-US" dirty="0" smtClean="0"/>
              <a:t>Provide Linux support for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pPr lvl="1"/>
            <a:r>
              <a:rPr lang="en-US" dirty="0" smtClean="0"/>
              <a:t>Develop missing libraries on the proprietary library</a:t>
            </a:r>
          </a:p>
          <a:p>
            <a:pPr lvl="1"/>
            <a:r>
              <a:rPr lang="en-US" dirty="0" smtClean="0"/>
              <a:t>Evaluate the performance improvement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4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IOSharp</a:t>
            </a:r>
            <a:r>
              <a:rPr lang="en-US" dirty="0" smtClean="0"/>
              <a:t> implementation supports</a:t>
            </a:r>
          </a:p>
          <a:p>
            <a:pPr lvl="1"/>
            <a:r>
              <a:rPr lang="en-US" dirty="0" smtClean="0"/>
              <a:t>GPIO with Interrupts</a:t>
            </a:r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UART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AlterNative</a:t>
            </a:r>
            <a:r>
              <a:rPr lang="en-US" dirty="0" smtClean="0"/>
              <a:t> part shows</a:t>
            </a:r>
          </a:p>
          <a:p>
            <a:pPr lvl="1"/>
            <a:r>
              <a:rPr lang="en-US" dirty="0" smtClean="0"/>
              <a:t>Performance improvement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Conclusions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Future Work</a:t>
                </a:r>
              </a:p>
              <a:p>
                <a:pPr lvl="1"/>
                <a:r>
                  <a:rPr lang="en-US" sz="2000" dirty="0" err="1" smtClean="0"/>
                  <a:t>IOSharp</a:t>
                </a:r>
                <a:r>
                  <a:rPr lang="en-US" sz="2000" dirty="0" smtClean="0"/>
                  <a:t>:</a:t>
                </a:r>
              </a:p>
              <a:p>
                <a:pPr lvl="2"/>
                <a:r>
                  <a:rPr lang="es-ES" sz="1800" dirty="0" smtClean="0"/>
                  <a:t>New </a:t>
                </a:r>
                <a:r>
                  <a:rPr lang="en-US" sz="1800" dirty="0" smtClean="0"/>
                  <a:t>protocols</a:t>
                </a:r>
                <a:r>
                  <a:rPr lang="es-ES" sz="1800" dirty="0" smtClean="0"/>
                  <a:t>, </a:t>
                </a:r>
                <a:r>
                  <a:rPr lang="en-US" sz="1800" dirty="0" smtClean="0"/>
                  <a:t>i.e.</a:t>
                </a:r>
                <a:r>
                  <a:rPr lang="es-E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s-ES" sz="1800" dirty="0" smtClean="0"/>
                  <a:t> and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𝑃𝑊𝑀</m:t>
                    </m:r>
                  </m:oMath>
                </a14:m>
                <a:endParaRPr lang="es-ES" sz="1800" dirty="0" smtClean="0"/>
              </a:p>
              <a:p>
                <a:pPr lvl="2"/>
                <a:r>
                  <a:rPr lang="en-US" sz="1800" dirty="0" smtClean="0"/>
                  <a:t>Performance optimization</a:t>
                </a:r>
              </a:p>
              <a:p>
                <a:pPr lvl="1"/>
                <a:endParaRPr lang="en-US" sz="2000" b="1" dirty="0"/>
              </a:p>
              <a:p>
                <a:pPr lvl="1"/>
                <a:r>
                  <a:rPr lang="en-US" sz="2000" dirty="0" err="1" smtClean="0"/>
                  <a:t>AlterNative</a:t>
                </a:r>
                <a:r>
                  <a:rPr lang="en-US" sz="2000" dirty="0" smtClean="0"/>
                  <a:t>:</a:t>
                </a:r>
              </a:p>
              <a:p>
                <a:pPr lvl="2"/>
                <a:r>
                  <a:rPr lang="en-US" sz="1800" dirty="0" smtClean="0"/>
                  <a:t>Garbage Collector</a:t>
                </a:r>
              </a:p>
              <a:p>
                <a:pPr lvl="2"/>
                <a:r>
                  <a:rPr lang="en-US" sz="1800" dirty="0" smtClean="0"/>
                  <a:t>Continuous Integration</a:t>
                </a:r>
              </a:p>
              <a:p>
                <a:pPr lvl="2"/>
                <a:r>
                  <a:rPr lang="en-US" sz="1800" dirty="0" smtClean="0"/>
                  <a:t>Extend C# language capabilities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67744" y="1905000"/>
                <a:ext cx="6591985" cy="3777622"/>
              </a:xfrm>
              <a:blipFill rotWithShape="0">
                <a:blip r:embed="rId2"/>
                <a:stretch>
                  <a:fillRect l="-740" t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 Questions</a:t>
            </a:r>
            <a:r>
              <a:rPr lang="es-ES" dirty="0" smtClean="0"/>
              <a:t> &amp; </a:t>
            </a:r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27</a:t>
            </a:fld>
            <a:endParaRPr lang="es-ES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Questions are guaranteed in life – Answers aren’t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9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79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  Introduction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Power increase from 8 to 32 bits on microprocessors</a:t>
            </a:r>
          </a:p>
          <a:p>
            <a:r>
              <a:rPr lang="en-US" dirty="0" smtClean="0"/>
              <a:t>Cost reduction on hardware production</a:t>
            </a:r>
          </a:p>
          <a:p>
            <a:r>
              <a:rPr lang="en-US" dirty="0" smtClean="0"/>
              <a:t>Increasing usage of Linux in embedded devices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3</a:t>
            </a:fld>
            <a:endParaRPr lang="es-ES"/>
          </a:p>
        </p:txBody>
      </p:sp>
      <p:pic>
        <p:nvPicPr>
          <p:cNvPr id="5122" name="Picture 2" descr="http://linuxemb.wdfiles.com/local--files/tesis-c1/embedded_OS_sourcing_tren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71382"/>
            <a:ext cx="3973346" cy="32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6433914" y="3933056"/>
            <a:ext cx="183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/>
              <a:t>Fig. 1:</a:t>
            </a:r>
            <a:r>
              <a:rPr lang="en-US" sz="1400" dirty="0" smtClean="0"/>
              <a:t> Linux growth between 2003 and 2007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3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16658"/>
          </a:xfrm>
        </p:spPr>
        <p:txBody>
          <a:bodyPr/>
          <a:lstStyle/>
          <a:p>
            <a:r>
              <a:rPr lang="en-US" dirty="0" smtClean="0"/>
              <a:t>1.1.  </a:t>
            </a:r>
            <a:r>
              <a:rPr lang="en-US" dirty="0" err="1" smtClean="0"/>
              <a:t>HomeSense</a:t>
            </a:r>
            <a:r>
              <a:rPr lang="en-US" dirty="0" smtClean="0"/>
              <a:t> devices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IOSharp: .NET Micro Framework on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4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319808"/>
            <a:ext cx="3925774" cy="47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 smtClean="0"/>
              <a:t>1.2. Objectives</a:t>
            </a:r>
            <a:endParaRPr lang="en-US" noProof="1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Objectives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Deploy NETMF programs on any Linux device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HomeSense</a:t>
            </a:r>
            <a:r>
              <a:rPr lang="en-US" dirty="0" smtClean="0"/>
              <a:t> gateway on Raspberry Pi</a:t>
            </a:r>
          </a:p>
          <a:p>
            <a:endParaRPr lang="en-US" dirty="0" smtClean="0"/>
          </a:p>
          <a:p>
            <a:r>
              <a:rPr lang="en-US" dirty="0" smtClean="0"/>
              <a:t>Performance increase using a translation tool called </a:t>
            </a:r>
            <a:r>
              <a:rPr lang="en-US" dirty="0" err="1" smtClean="0"/>
              <a:t>AlterNative</a:t>
            </a: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6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88666"/>
          </a:xfrm>
        </p:spPr>
        <p:txBody>
          <a:bodyPr/>
          <a:lstStyle/>
          <a:p>
            <a:r>
              <a:rPr lang="en-US" noProof="1"/>
              <a:t>1.2. Objectives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8"/>
            <a:ext cx="6591985" cy="3777622"/>
          </a:xfrm>
        </p:spPr>
        <p:txBody>
          <a:bodyPr/>
          <a:lstStyle/>
          <a:p>
            <a:r>
              <a:rPr lang="en-US" dirty="0" smtClean="0"/>
              <a:t>Deploy NETMF programs on Linux</a:t>
            </a:r>
          </a:p>
          <a:p>
            <a:pPr lvl="1"/>
            <a:r>
              <a:rPr lang="en-US" dirty="0" smtClean="0"/>
              <a:t>Provide hardware support for embedded systems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HomeSense</a:t>
            </a:r>
            <a:r>
              <a:rPr lang="en-US" dirty="0" smtClean="0"/>
              <a:t> gateway on Raspberry Pi</a:t>
            </a:r>
          </a:p>
          <a:p>
            <a:endParaRPr lang="en-US" dirty="0" smtClean="0"/>
          </a:p>
          <a:p>
            <a:r>
              <a:rPr lang="en-US" dirty="0" smtClean="0"/>
              <a:t>Performance improvement</a:t>
            </a:r>
          </a:p>
          <a:p>
            <a:pPr lvl="1"/>
            <a:r>
              <a:rPr lang="en-US" dirty="0" smtClean="0"/>
              <a:t>Provide Linux support for </a:t>
            </a:r>
            <a:r>
              <a:rPr lang="en-US" dirty="0" err="1" smtClean="0"/>
              <a:t>AlterNative</a:t>
            </a:r>
            <a:endParaRPr lang="en-US" dirty="0" smtClean="0"/>
          </a:p>
          <a:p>
            <a:pPr lvl="1"/>
            <a:r>
              <a:rPr lang="en-US" dirty="0" smtClean="0"/>
              <a:t>Develop missing libraries on the proprietary library</a:t>
            </a:r>
          </a:p>
          <a:p>
            <a:pPr lvl="1"/>
            <a:r>
              <a:rPr lang="en-US" dirty="0" smtClean="0"/>
              <a:t>Evaluate the performance improvement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60674"/>
          </a:xfrm>
        </p:spPr>
        <p:txBody>
          <a:bodyPr/>
          <a:lstStyle/>
          <a:p>
            <a:r>
              <a:rPr lang="es-ES" dirty="0" smtClean="0"/>
              <a:t>1.1.  .NET Micro Framework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2415" y="1700808"/>
            <a:ext cx="6591985" cy="3777622"/>
          </a:xfrm>
        </p:spPr>
        <p:txBody>
          <a:bodyPr/>
          <a:lstStyle/>
          <a:p>
            <a:r>
              <a:rPr lang="en-US" dirty="0" smtClean="0"/>
              <a:t>Virtual Machine running on the bare metal</a:t>
            </a:r>
          </a:p>
          <a:p>
            <a:endParaRPr lang="en-US" dirty="0"/>
          </a:p>
          <a:p>
            <a:r>
              <a:rPr lang="en-US" dirty="0" smtClean="0"/>
              <a:t>Designed for resource-constrained devices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Multiple I/O Ports and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7</a:t>
            </a:fld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3866673"/>
            <a:ext cx="5183560" cy="17945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94520" y="5644764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2: </a:t>
            </a:r>
            <a:r>
              <a:rPr lang="en-US" sz="1400" dirty="0" err="1" smtClean="0"/>
              <a:t>Netudino</a:t>
            </a:r>
            <a:r>
              <a:rPr lang="en-US" sz="1400" dirty="0" smtClean="0"/>
              <a:t> Plus, Mini and FEZ </a:t>
            </a:r>
            <a:r>
              <a:rPr lang="en-US" sz="1400" dirty="0" err="1" smtClean="0"/>
              <a:t>Cerbuino</a:t>
            </a:r>
            <a:r>
              <a:rPr lang="en-US" sz="1400" dirty="0" smtClean="0"/>
              <a:t>. Arduino form factor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83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3807" y="1700807"/>
            <a:ext cx="6591985" cy="4176465"/>
          </a:xfrm>
        </p:spPr>
        <p:txBody>
          <a:bodyPr/>
          <a:lstStyle/>
          <a:p>
            <a:r>
              <a:rPr lang="en-US" dirty="0" smtClean="0"/>
              <a:t>NETMF implementation on a High-Level basis</a:t>
            </a:r>
          </a:p>
          <a:p>
            <a:pPr lvl="1"/>
            <a:r>
              <a:rPr lang="en-US" dirty="0" smtClean="0"/>
              <a:t>C# with Mono on Linux</a:t>
            </a:r>
          </a:p>
          <a:p>
            <a:pPr lvl="1"/>
            <a:r>
              <a:rPr lang="en-US" dirty="0" smtClean="0"/>
              <a:t>C library for interfacing with communication protocols</a:t>
            </a:r>
          </a:p>
          <a:p>
            <a:endParaRPr lang="en-US" dirty="0"/>
          </a:p>
          <a:p>
            <a:r>
              <a:rPr lang="en-US" dirty="0" smtClean="0"/>
              <a:t>Cross-Platform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Board independent</a:t>
            </a:r>
          </a:p>
          <a:p>
            <a:endParaRPr lang="en-US" dirty="0"/>
          </a:p>
          <a:p>
            <a:r>
              <a:rPr lang="en-US" dirty="0" smtClean="0"/>
              <a:t>Requires an underlying Linux</a:t>
            </a:r>
          </a:p>
          <a:p>
            <a:endParaRPr lang="en-US" dirty="0"/>
          </a:p>
          <a:p>
            <a:r>
              <a:rPr lang="en-US" dirty="0"/>
              <a:t>Download at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https://github.com/GerardSoleCa/IOSharp-netmf-Linux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789040"/>
            <a:ext cx="1656184" cy="127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 </a:t>
            </a:r>
            <a:r>
              <a:rPr lang="es-ES" dirty="0" err="1" smtClean="0"/>
              <a:t>IOSharp</a:t>
            </a:r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 smtClean="0"/>
              <a:t>IOSharp</a:t>
            </a:r>
            <a:r>
              <a:rPr lang="es-ES" dirty="0" smtClean="0"/>
              <a:t>: .NET Micro Framework </a:t>
            </a:r>
            <a:r>
              <a:rPr lang="es-ES" dirty="0" err="1" smtClean="0"/>
              <a:t>on</a:t>
            </a:r>
            <a:r>
              <a:rPr lang="es-ES" dirty="0" smtClean="0"/>
              <a:t> Linux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90C33-BF19-4C36-8633-00054130773A}" type="slidenum">
              <a:rPr lang="es-ES" smtClean="0"/>
              <a:t>9</a:t>
            </a:fld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300594"/>
            <a:ext cx="3980168" cy="349964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05" y="3333344"/>
            <a:ext cx="3965178" cy="2448272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475656" y="5804824"/>
            <a:ext cx="5887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Fig. 3: </a:t>
            </a:r>
            <a:r>
              <a:rPr lang="en-US" sz="1400" dirty="0" smtClean="0"/>
              <a:t>Original NETMF stack compared with </a:t>
            </a:r>
            <a:r>
              <a:rPr lang="en-US" sz="1400" dirty="0" err="1" smtClean="0"/>
              <a:t>IOSharp</a:t>
            </a:r>
            <a:r>
              <a:rPr lang="en-US" sz="1400" dirty="0" smtClean="0"/>
              <a:t> stack</a:t>
            </a:r>
            <a:endParaRPr lang="en-US" sz="1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89204" y="1592113"/>
            <a:ext cx="3898819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NETMF implementation on a High-Level basis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C# with Mono on Linux</a:t>
            </a:r>
          </a:p>
          <a:p>
            <a:pPr marL="742950" lvl="1" indent="-28575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library for interfacing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communication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Marquesina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939</Words>
  <Application>Microsoft Office PowerPoint</Application>
  <PresentationFormat>Presentación en pantalla (4:3)</PresentationFormat>
  <Paragraphs>231</Paragraphs>
  <Slides>28</Slides>
  <Notes>3</Notes>
  <HiddenSlides>4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Century Gothic</vt:lpstr>
      <vt:lpstr>Consolas</vt:lpstr>
      <vt:lpstr>Wingdings</vt:lpstr>
      <vt:lpstr>Wingdings 3</vt:lpstr>
      <vt:lpstr>Espiral</vt:lpstr>
      <vt:lpstr>Visio</vt:lpstr>
      <vt:lpstr>IOSharp: .NET Micro Framework on Linux</vt:lpstr>
      <vt:lpstr>Index</vt:lpstr>
      <vt:lpstr>1.  Introduction</vt:lpstr>
      <vt:lpstr>1.1.  HomeSense devices</vt:lpstr>
      <vt:lpstr>1.2. Objectives</vt:lpstr>
      <vt:lpstr>1.2. Objectives</vt:lpstr>
      <vt:lpstr>1.1.  .NET Micro Framework</vt:lpstr>
      <vt:lpstr>2.  IOSharp</vt:lpstr>
      <vt:lpstr>2.  IOSharp</vt:lpstr>
      <vt:lpstr>2.1.  HomeSense Hardware</vt:lpstr>
      <vt:lpstr>2.1.  GPIO</vt:lpstr>
      <vt:lpstr>2.2.  Interrupts</vt:lpstr>
      <vt:lpstr>2.3.  SPI</vt:lpstr>
      <vt:lpstr>2.4.  UART</vt:lpstr>
      <vt:lpstr>2.5.  Example</vt:lpstr>
      <vt:lpstr>3.  AlterNative</vt:lpstr>
      <vt:lpstr>3.1.  Contributions</vt:lpstr>
      <vt:lpstr>3.2.  Translation process</vt:lpstr>
      <vt:lpstr>3.2.  Translation process II</vt:lpstr>
      <vt:lpstr>3.3.  IOSharp C++</vt:lpstr>
      <vt:lpstr>3.4.  Example</vt:lpstr>
      <vt:lpstr>4.  Performance Test</vt:lpstr>
      <vt:lpstr>4.1.  Results</vt:lpstr>
      <vt:lpstr>5.  Conclusions</vt:lpstr>
      <vt:lpstr>5.  Conclusions</vt:lpstr>
      <vt:lpstr>5.  Conclusions II</vt:lpstr>
      <vt:lpstr>6.  Questions &amp; Answers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IOSharp: .NET Micro Framework on Linux</dc:title>
  <dc:creator>Gerard</dc:creator>
  <cp:lastModifiedBy>Gerard</cp:lastModifiedBy>
  <cp:revision>190</cp:revision>
  <dcterms:created xsi:type="dcterms:W3CDTF">2014-01-30T20:32:35Z</dcterms:created>
  <dcterms:modified xsi:type="dcterms:W3CDTF">2014-02-13T10:40:55Z</dcterms:modified>
</cp:coreProperties>
</file>