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72" r:id="rId7"/>
    <p:sldId id="262" r:id="rId8"/>
    <p:sldId id="273" r:id="rId9"/>
    <p:sldId id="263" r:id="rId10"/>
    <p:sldId id="264" r:id="rId11"/>
    <p:sldId id="274" r:id="rId12"/>
    <p:sldId id="265" r:id="rId13"/>
    <p:sldId id="280" r:id="rId14"/>
    <p:sldId id="281" r:id="rId15"/>
    <p:sldId id="275" r:id="rId16"/>
    <p:sldId id="267" r:id="rId17"/>
    <p:sldId id="268" r:id="rId18"/>
    <p:sldId id="269" r:id="rId19"/>
    <p:sldId id="277" r:id="rId20"/>
    <p:sldId id="282" r:id="rId21"/>
    <p:sldId id="283" r:id="rId22"/>
    <p:sldId id="271" r:id="rId23"/>
    <p:sldId id="284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78840" autoAdjust="0"/>
  </p:normalViewPr>
  <p:slideViewPr>
    <p:cSldViewPr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D0EB-124A-4188-9A04-F78DFD96931D}" type="datetimeFigureOut">
              <a:rPr lang="en-US" smtClean="0"/>
              <a:t>11/02/14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FF77-1486-40B6-B94E-C1E50A1A5E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Molt </a:t>
            </a:r>
            <a:r>
              <a:rPr lang="en-US" dirty="0" err="1" smtClean="0"/>
              <a:t>bo</a:t>
            </a:r>
            <a:r>
              <a:rPr lang="en-US" dirty="0" smtClean="0"/>
              <a:t> el format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OK</a:t>
            </a:r>
          </a:p>
          <a:p>
            <a:endParaRPr lang="es-ES" dirty="0" smtClean="0"/>
          </a:p>
          <a:p>
            <a:r>
              <a:rPr lang="es-ES" dirty="0" smtClean="0"/>
              <a:t>(aquí</a:t>
            </a:r>
            <a:r>
              <a:rPr lang="es-ES" baseline="0" dirty="0" smtClean="0"/>
              <a:t> es </a:t>
            </a:r>
            <a:r>
              <a:rPr lang="es-ES" baseline="0" dirty="0" err="1" smtClean="0"/>
              <a:t>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començo</a:t>
            </a:r>
            <a:r>
              <a:rPr lang="es-ES" baseline="0" dirty="0" smtClean="0"/>
              <a:t> a “</a:t>
            </a:r>
            <a:r>
              <a:rPr lang="es-ES" baseline="0" dirty="0" err="1" smtClean="0"/>
              <a:t>demanar</a:t>
            </a:r>
            <a:r>
              <a:rPr lang="es-ES" baseline="0" dirty="0" smtClean="0"/>
              <a:t>” la 2º transparencia del </a:t>
            </a:r>
            <a:r>
              <a:rPr lang="es-ES" baseline="0" dirty="0" err="1" smtClean="0"/>
              <a:t>principi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</a:t>
            </a:r>
            <a:r>
              <a:rPr lang="es-ES" baseline="0" dirty="0" smtClean="0"/>
              <a:t> es </a:t>
            </a:r>
            <a:r>
              <a:rPr lang="es-ES" baseline="0" dirty="0" err="1" smtClean="0"/>
              <a:t>veien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els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objectius</a:t>
            </a:r>
            <a:r>
              <a:rPr lang="es-ES" baseline="0" dirty="0" smtClean="0"/>
              <a:t>… ara vas </a:t>
            </a:r>
            <a:r>
              <a:rPr lang="es-ES" baseline="0" dirty="0" err="1" smtClean="0"/>
              <a:t>tancant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els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diferents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ports</a:t>
            </a:r>
            <a:r>
              <a:rPr lang="es-ES" baseline="0" dirty="0" smtClean="0"/>
              <a:t> que formen </a:t>
            </a:r>
            <a:r>
              <a:rPr lang="es-ES" baseline="0" dirty="0" err="1" smtClean="0"/>
              <a:t>part</a:t>
            </a:r>
            <a:r>
              <a:rPr lang="es-ES" baseline="0" dirty="0" smtClean="0"/>
              <a:t> del primer “</a:t>
            </a:r>
            <a:r>
              <a:rPr lang="es-ES" baseline="0" dirty="0" err="1" smtClean="0"/>
              <a:t>objectiu</a:t>
            </a:r>
            <a:r>
              <a:rPr lang="es-ES" baseline="0" dirty="0" smtClean="0"/>
              <a:t> gran” de </a:t>
            </a:r>
            <a:r>
              <a:rPr lang="es-ES" baseline="0" dirty="0" err="1" smtClean="0"/>
              <a:t>fer</a:t>
            </a:r>
            <a:r>
              <a:rPr lang="es-ES" baseline="0" dirty="0" smtClean="0"/>
              <a:t> que </a:t>
            </a:r>
            <a:r>
              <a:rPr lang="es-ES" baseline="0" dirty="0" err="1" smtClean="0"/>
              <a:t>funcioni</a:t>
            </a:r>
            <a:r>
              <a:rPr lang="es-ES" baseline="0" dirty="0" smtClean="0"/>
              <a:t> .NETMF a .NET/Mono en Linux)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6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Ok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Com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dolents</a:t>
            </a:r>
            <a:r>
              <a:rPr lang="es-ES" baseline="0" dirty="0" smtClean="0"/>
              <a:t> son </a:t>
            </a:r>
            <a:r>
              <a:rPr lang="es-ES" baseline="0" dirty="0" err="1" smtClean="0"/>
              <a:t>els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resultats</a:t>
            </a:r>
            <a:r>
              <a:rPr lang="es-ES" baseline="0" dirty="0" smtClean="0"/>
              <a:t>?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Jo a uses</a:t>
            </a:r>
            <a:r>
              <a:rPr lang="es-ES" baseline="0" dirty="0" smtClean="0"/>
              <a:t> cases </a:t>
            </a:r>
            <a:r>
              <a:rPr lang="es-ES" baseline="0" dirty="0" err="1" smtClean="0"/>
              <a:t>canviaria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cross-platform</a:t>
            </a:r>
            <a:r>
              <a:rPr lang="es-ES" baseline="0" dirty="0" smtClean="0"/>
              <a:t> “</a:t>
            </a:r>
            <a:r>
              <a:rPr lang="es-ES" baseline="0" dirty="0" err="1" smtClean="0"/>
              <a:t>assemby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generation</a:t>
            </a:r>
            <a:r>
              <a:rPr lang="es-ES" baseline="0" dirty="0" smtClean="0"/>
              <a:t>” per </a:t>
            </a:r>
            <a:r>
              <a:rPr lang="es-ES" baseline="0" dirty="0" err="1" smtClean="0"/>
              <a:t>cross-platform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development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75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 smtClean="0"/>
              <a:t>Potser</a:t>
            </a:r>
            <a:r>
              <a:rPr lang="es-ES" dirty="0" smtClean="0"/>
              <a:t> </a:t>
            </a:r>
            <a:r>
              <a:rPr lang="es-ES" dirty="0" err="1" smtClean="0"/>
              <a:t>valdria</a:t>
            </a:r>
            <a:r>
              <a:rPr lang="es-ES" dirty="0" smtClean="0"/>
              <a:t> la pena posar un </a:t>
            </a:r>
            <a:r>
              <a:rPr lang="es-ES" dirty="0" err="1" smtClean="0"/>
              <a:t>tros</a:t>
            </a:r>
            <a:r>
              <a:rPr lang="es-ES" dirty="0" smtClean="0"/>
              <a:t> </a:t>
            </a:r>
            <a:r>
              <a:rPr lang="es-ES" dirty="0" err="1" smtClean="0"/>
              <a:t>d’exemple</a:t>
            </a:r>
            <a:r>
              <a:rPr lang="es-ES" dirty="0" smtClean="0"/>
              <a:t> mes</a:t>
            </a:r>
            <a:r>
              <a:rPr lang="es-ES" baseline="0" dirty="0" smtClean="0"/>
              <a:t> gran (5 o 6 </a:t>
            </a:r>
            <a:r>
              <a:rPr lang="es-ES" baseline="0" dirty="0" err="1" smtClean="0"/>
              <a:t>linies</a:t>
            </a:r>
            <a:r>
              <a:rPr lang="es-E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I </a:t>
            </a:r>
            <a:r>
              <a:rPr lang="es-ES" baseline="0" dirty="0" err="1" smtClean="0"/>
              <a:t>despres</a:t>
            </a:r>
            <a:r>
              <a:rPr lang="es-ES" baseline="0" dirty="0" smtClean="0"/>
              <a:t> marques la </a:t>
            </a:r>
            <a:r>
              <a:rPr lang="es-ES" baseline="0" dirty="0" err="1" smtClean="0"/>
              <a:t>linia</a:t>
            </a:r>
            <a:r>
              <a:rPr lang="es-ES" baseline="0" dirty="0" smtClean="0"/>
              <a:t> 1ª per explicar el </a:t>
            </a:r>
            <a:r>
              <a:rPr lang="es-ES" baseline="0" dirty="0" err="1" smtClean="0"/>
              <a:t>seu</a:t>
            </a:r>
            <a:r>
              <a:rPr lang="es-ES" baseline="0" dirty="0" smtClean="0"/>
              <a:t> AST mes a </a:t>
            </a:r>
            <a:r>
              <a:rPr lang="es-ES" baseline="0" dirty="0" err="1" smtClean="0"/>
              <a:t>fons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7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9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Ok!</a:t>
            </a:r>
          </a:p>
          <a:p>
            <a:endParaRPr lang="es-ES" dirty="0" smtClean="0"/>
          </a:p>
          <a:p>
            <a:r>
              <a:rPr lang="es-ES" dirty="0" smtClean="0"/>
              <a:t>- La figura</a:t>
            </a:r>
            <a:r>
              <a:rPr lang="es-ES" baseline="0" dirty="0" smtClean="0"/>
              <a:t> que no </a:t>
            </a:r>
            <a:r>
              <a:rPr lang="es-ES" baseline="0" dirty="0" err="1" smtClean="0"/>
              <a:t>m’agrada</a:t>
            </a:r>
            <a:r>
              <a:rPr lang="es-ES" baseline="0" dirty="0" smtClean="0"/>
              <a:t> al </a:t>
            </a:r>
            <a:r>
              <a:rPr lang="es-ES" baseline="0" dirty="0" err="1" smtClean="0"/>
              <a:t>principi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hauria</a:t>
            </a:r>
            <a:r>
              <a:rPr lang="es-ES" baseline="0" dirty="0" smtClean="0"/>
              <a:t> de ser un mix entre la que </a:t>
            </a:r>
            <a:r>
              <a:rPr lang="es-ES" baseline="0" dirty="0" err="1" smtClean="0"/>
              <a:t>ja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tens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alla</a:t>
            </a:r>
            <a:r>
              <a:rPr lang="es-ES" baseline="0" dirty="0" smtClean="0"/>
              <a:t> i les </a:t>
            </a:r>
            <a:r>
              <a:rPr lang="es-ES" baseline="0" dirty="0" err="1" smtClean="0"/>
              <a:t>dues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l’esquerra</a:t>
            </a:r>
            <a:r>
              <a:rPr lang="es-ES" baseline="0" dirty="0" smtClean="0"/>
              <a:t> aquí.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7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smtClean="0"/>
              <a:t>Ho faras en </a:t>
            </a:r>
            <a:r>
              <a:rPr lang="es-ES" dirty="0" err="1" smtClean="0"/>
              <a:t>temps</a:t>
            </a:r>
            <a:r>
              <a:rPr lang="es-ES" dirty="0" smtClean="0"/>
              <a:t> real?</a:t>
            </a:r>
          </a:p>
          <a:p>
            <a:pPr marL="171450" indent="-171450">
              <a:buFontTx/>
              <a:buChar char="-"/>
            </a:pPr>
            <a:endParaRPr lang="es-ES" dirty="0" smtClean="0"/>
          </a:p>
          <a:p>
            <a:pPr marL="171450" indent="-171450">
              <a:buFontTx/>
              <a:buChar char="-"/>
            </a:pPr>
            <a:r>
              <a:rPr lang="es-ES" dirty="0" smtClean="0"/>
              <a:t>En </a:t>
            </a:r>
            <a:r>
              <a:rPr lang="es-ES" dirty="0" err="1" smtClean="0"/>
              <a:t>algun</a:t>
            </a:r>
            <a:r>
              <a:rPr lang="es-ES" dirty="0" smtClean="0"/>
              <a:t> </a:t>
            </a:r>
            <a:r>
              <a:rPr lang="es-ES" dirty="0" err="1" smtClean="0"/>
              <a:t>punt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estaria</a:t>
            </a:r>
            <a:r>
              <a:rPr lang="es-ES" baseline="0" dirty="0" smtClean="0"/>
              <a:t> be, remarcar que has </a:t>
            </a:r>
            <a:r>
              <a:rPr lang="es-ES" baseline="0" dirty="0" err="1" smtClean="0"/>
              <a:t>fet</a:t>
            </a:r>
            <a:r>
              <a:rPr lang="es-ES" baseline="0" dirty="0" smtClean="0"/>
              <a:t> TU </a:t>
            </a:r>
            <a:r>
              <a:rPr lang="es-ES" baseline="0" dirty="0" err="1" smtClean="0"/>
              <a:t>d’AlterNative</a:t>
            </a:r>
            <a:r>
              <a:rPr lang="es-ES" baseline="0" dirty="0" smtClean="0"/>
              <a:t> (igual que a la memoria)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7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 </a:t>
            </a:r>
            <a:r>
              <a:rPr lang="es-ES" dirty="0" err="1" smtClean="0"/>
              <a:t>Quin</a:t>
            </a:r>
            <a:r>
              <a:rPr lang="es-ES" dirty="0" smtClean="0"/>
              <a:t> %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speedup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conseguim</a:t>
            </a:r>
            <a:r>
              <a:rPr lang="es-ES" baseline="0" dirty="0" smtClean="0"/>
              <a:t>?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9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 Ho faras en </a:t>
            </a:r>
            <a:r>
              <a:rPr lang="es-ES" dirty="0" err="1" smtClean="0"/>
              <a:t>temps</a:t>
            </a:r>
            <a:r>
              <a:rPr lang="es-ES" dirty="0" smtClean="0"/>
              <a:t> real o val la pena posar alguna</a:t>
            </a:r>
            <a:r>
              <a:rPr lang="es-ES" baseline="0" dirty="0" smtClean="0"/>
              <a:t> foto?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1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smtClean="0"/>
              <a:t>Si fas la </a:t>
            </a:r>
            <a:r>
              <a:rPr lang="es-ES" dirty="0" err="1" smtClean="0"/>
              <a:t>llista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d’objectius</a:t>
            </a:r>
            <a:r>
              <a:rPr lang="es-ES" baseline="0" dirty="0" smtClean="0"/>
              <a:t> al </a:t>
            </a:r>
            <a:r>
              <a:rPr lang="es-ES" baseline="0" dirty="0" err="1" smtClean="0"/>
              <a:t>principi</a:t>
            </a:r>
            <a:r>
              <a:rPr lang="es-ES" baseline="0" dirty="0" smtClean="0"/>
              <a:t> (</a:t>
            </a:r>
            <a:r>
              <a:rPr lang="es-ES" baseline="0" dirty="0" err="1" smtClean="0"/>
              <a:t>com</a:t>
            </a:r>
            <a:r>
              <a:rPr lang="es-ES" baseline="0" dirty="0" smtClean="0"/>
              <a:t> la de la memoria) la </a:t>
            </a:r>
            <a:r>
              <a:rPr lang="es-ES" baseline="0" dirty="0" err="1" smtClean="0"/>
              <a:t>podries</a:t>
            </a:r>
            <a:r>
              <a:rPr lang="es-ES" baseline="0" dirty="0" smtClean="0"/>
              <a:t> posar aquí “ampliada” es a </a:t>
            </a:r>
            <a:r>
              <a:rPr lang="es-ES" baseline="0" dirty="0" err="1" smtClean="0"/>
              <a:t>dir</a:t>
            </a:r>
            <a:r>
              <a:rPr lang="es-ES" baseline="0" dirty="0" smtClean="0"/>
              <a:t> posar una </a:t>
            </a:r>
            <a:r>
              <a:rPr lang="es-ES" baseline="0" dirty="0" err="1" smtClean="0"/>
              <a:t>linia</a:t>
            </a:r>
            <a:r>
              <a:rPr lang="es-ES" baseline="0" dirty="0" smtClean="0"/>
              <a:t> mes a cada </a:t>
            </a:r>
            <a:r>
              <a:rPr lang="es-ES" baseline="0" dirty="0" err="1" smtClean="0"/>
              <a:t>punt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dient</a:t>
            </a:r>
            <a:r>
              <a:rPr lang="es-ES" baseline="0" dirty="0" smtClean="0"/>
              <a:t> que </a:t>
            </a:r>
            <a:r>
              <a:rPr lang="es-ES" baseline="0" dirty="0" err="1" smtClean="0"/>
              <a:t>s’ha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fet</a:t>
            </a:r>
            <a:r>
              <a:rPr lang="es-ES" baseline="0" dirty="0" smtClean="0"/>
              <a:t> en el </a:t>
            </a:r>
            <a:r>
              <a:rPr lang="es-ES" baseline="0" dirty="0" err="1" smtClean="0"/>
              <a:t>punt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concret</a:t>
            </a:r>
            <a:r>
              <a:rPr lang="es-ES" baseline="0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6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 smtClean="0"/>
              <a:t>Canviara</a:t>
            </a:r>
            <a:r>
              <a:rPr lang="es-ES" baseline="0" dirty="0" smtClean="0"/>
              <a:t> “new </a:t>
            </a:r>
            <a:r>
              <a:rPr lang="es-ES" baseline="0" dirty="0" err="1" smtClean="0"/>
              <a:t>protocols</a:t>
            </a:r>
            <a:r>
              <a:rPr lang="es-ES" baseline="0" dirty="0" smtClean="0"/>
              <a:t>” per “new serial </a:t>
            </a:r>
            <a:r>
              <a:rPr lang="es-ES" baseline="0" dirty="0" err="1" smtClean="0"/>
              <a:t>port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protocols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ie</a:t>
            </a:r>
            <a:r>
              <a:rPr lang="es-ES" baseline="0" dirty="0" smtClean="0"/>
              <a:t>. I2c</a:t>
            </a:r>
          </a:p>
          <a:p>
            <a:pPr marL="171450" indent="-171450">
              <a:buFontTx/>
              <a:buChar char="-"/>
            </a:pPr>
            <a:r>
              <a:rPr lang="es-ES" baseline="0" dirty="0" err="1" smtClean="0"/>
              <a:t>Canviara</a:t>
            </a:r>
            <a:r>
              <a:rPr lang="es-ES" baseline="0" dirty="0" smtClean="0"/>
              <a:t> “</a:t>
            </a:r>
            <a:r>
              <a:rPr lang="es-ES" baseline="0" dirty="0" err="1" smtClean="0"/>
              <a:t>extend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capabilities</a:t>
            </a:r>
            <a:r>
              <a:rPr lang="es-ES" baseline="0" dirty="0" smtClean="0"/>
              <a:t>” per “</a:t>
            </a:r>
            <a:r>
              <a:rPr lang="es-ES" baseline="0" dirty="0" err="1" smtClean="0"/>
              <a:t>extend</a:t>
            </a:r>
            <a:r>
              <a:rPr lang="es-ES" baseline="0" dirty="0" smtClean="0"/>
              <a:t> C# </a:t>
            </a:r>
            <a:r>
              <a:rPr lang="es-ES" baseline="0" dirty="0" err="1" smtClean="0"/>
              <a:t>language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capabilities</a:t>
            </a:r>
            <a:r>
              <a:rPr lang="es-ES" baseline="0" dirty="0" smtClean="0"/>
              <a:t>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8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 se si te </a:t>
            </a:r>
            <a:r>
              <a:rPr lang="es-ES" dirty="0" err="1" smtClean="0"/>
              <a:t>sentit</a:t>
            </a:r>
            <a:r>
              <a:rPr lang="es-ES" dirty="0" smtClean="0"/>
              <a:t> dedicar una </a:t>
            </a:r>
            <a:r>
              <a:rPr lang="es-ES" dirty="0" err="1" smtClean="0"/>
              <a:t>sencera</a:t>
            </a:r>
            <a:r>
              <a:rPr lang="es-ES" dirty="0" smtClean="0"/>
              <a:t> al </a:t>
            </a:r>
            <a:r>
              <a:rPr lang="es-ES" dirty="0" err="1" smtClean="0"/>
              <a:t>environmental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impact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1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Ho </a:t>
            </a:r>
            <a:r>
              <a:rPr lang="es-ES" dirty="0" err="1" smtClean="0"/>
              <a:t>separaria</a:t>
            </a:r>
            <a:r>
              <a:rPr lang="es-ES" baseline="0" dirty="0" smtClean="0"/>
              <a:t> en 2 :</a:t>
            </a:r>
          </a:p>
          <a:p>
            <a:endParaRPr lang="es-ES" baseline="0" dirty="0" smtClean="0"/>
          </a:p>
          <a:p>
            <a:r>
              <a:rPr lang="es-ES" baseline="0" dirty="0" smtClean="0"/>
              <a:t>1- </a:t>
            </a:r>
            <a:r>
              <a:rPr lang="es-ES" baseline="0" dirty="0" err="1" smtClean="0"/>
              <a:t>Els</a:t>
            </a:r>
            <a:r>
              <a:rPr lang="es-ES" baseline="0" dirty="0" smtClean="0"/>
              <a:t> 3 </a:t>
            </a:r>
            <a:r>
              <a:rPr lang="es-ES" baseline="0" dirty="0" err="1" smtClean="0"/>
              <a:t>primers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punts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amb</a:t>
            </a:r>
            <a:r>
              <a:rPr lang="es-ES" baseline="0" dirty="0" smtClean="0"/>
              <a:t> una grafica de nombre </a:t>
            </a:r>
            <a:r>
              <a:rPr lang="es-ES" baseline="0" dirty="0" err="1" smtClean="0"/>
              <a:t>d’embedded</a:t>
            </a:r>
            <a:r>
              <a:rPr lang="es-ES" baseline="0" dirty="0" smtClean="0"/>
              <a:t> per </a:t>
            </a:r>
            <a:r>
              <a:rPr lang="es-ES" baseline="0" dirty="0" err="1" smtClean="0"/>
              <a:t>any</a:t>
            </a:r>
            <a:r>
              <a:rPr lang="es-ES" baseline="0" dirty="0" smtClean="0"/>
              <a:t> o similar -&gt; per justificar que cada vegada </a:t>
            </a:r>
            <a:r>
              <a:rPr lang="es-ES" baseline="0" dirty="0" err="1" smtClean="0"/>
              <a:t>els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embedded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tenen</a:t>
            </a:r>
            <a:r>
              <a:rPr lang="es-ES" baseline="0" dirty="0" smtClean="0"/>
              <a:t> mes potencia. =&gt; </a:t>
            </a:r>
            <a:r>
              <a:rPr lang="es-ES" baseline="0" dirty="0" err="1" smtClean="0"/>
              <a:t>Exemple</a:t>
            </a:r>
            <a:r>
              <a:rPr lang="es-ES" baseline="0" dirty="0" smtClean="0"/>
              <a:t>: Cas real: Gateway </a:t>
            </a:r>
            <a:r>
              <a:rPr lang="es-ES" baseline="0" dirty="0" err="1" smtClean="0"/>
              <a:t>HomeSense</a:t>
            </a:r>
            <a:r>
              <a:rPr lang="es-ES" baseline="0" dirty="0" smtClean="0"/>
              <a:t> =&gt; Gateway </a:t>
            </a:r>
            <a:r>
              <a:rPr lang="es-ES" baseline="0" dirty="0" err="1" smtClean="0"/>
              <a:t>HomeSense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amb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Raspberry</a:t>
            </a:r>
            <a:r>
              <a:rPr lang="es-ES" baseline="0" dirty="0" smtClean="0"/>
              <a:t> PI ( i poso les </a:t>
            </a:r>
            <a:r>
              <a:rPr lang="es-ES" baseline="0" dirty="0" err="1" smtClean="0"/>
              <a:t>dues</a:t>
            </a:r>
            <a:r>
              <a:rPr lang="es-ES" baseline="0" dirty="0" smtClean="0"/>
              <a:t> fotos)</a:t>
            </a:r>
          </a:p>
          <a:p>
            <a:endParaRPr lang="es-ES" baseline="0" dirty="0" smtClean="0"/>
          </a:p>
          <a:p>
            <a:r>
              <a:rPr lang="es-ES" baseline="0" dirty="0" smtClean="0"/>
              <a:t>2 – </a:t>
            </a:r>
            <a:r>
              <a:rPr lang="es-ES" baseline="0" dirty="0" err="1" smtClean="0"/>
              <a:t>Objectius</a:t>
            </a:r>
            <a:r>
              <a:rPr lang="es-ES" baseline="0" dirty="0" smtClean="0"/>
              <a:t> del </a:t>
            </a:r>
            <a:r>
              <a:rPr lang="es-ES" baseline="0" dirty="0" err="1" smtClean="0"/>
              <a:t>projecte</a:t>
            </a:r>
            <a:endParaRPr lang="es-ES" baseline="0" dirty="0" smtClean="0"/>
          </a:p>
          <a:p>
            <a:r>
              <a:rPr lang="es-ES" baseline="0" dirty="0" smtClean="0"/>
              <a:t>	- </a:t>
            </a:r>
            <a:r>
              <a:rPr lang="es-ES" baseline="0" dirty="0" err="1" smtClean="0"/>
              <a:t>Aqui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anirien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els</a:t>
            </a:r>
            <a:r>
              <a:rPr lang="es-ES" baseline="0" dirty="0" smtClean="0"/>
              <a:t> 2 </a:t>
            </a:r>
            <a:r>
              <a:rPr lang="es-ES" baseline="0" dirty="0" err="1" smtClean="0"/>
              <a:t>punts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seg</a:t>
            </a:r>
            <a:r>
              <a:rPr lang="es-ES" baseline="0" dirty="0" err="1" smtClean="0"/>
              <a:t>üents</a:t>
            </a:r>
            <a:r>
              <a:rPr lang="es-ES" baseline="0" dirty="0" smtClean="0"/>
              <a:t>.</a:t>
            </a:r>
            <a:endParaRPr lang="es-ES" baseline="0" dirty="0" smtClean="0"/>
          </a:p>
          <a:p>
            <a:r>
              <a:rPr lang="es-ES" baseline="0" dirty="0" smtClean="0"/>
              <a:t>	- Que </a:t>
            </a:r>
            <a:r>
              <a:rPr lang="es-ES" baseline="0" dirty="0" err="1" smtClean="0"/>
              <a:t>vols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fer</a:t>
            </a:r>
            <a:r>
              <a:rPr lang="es-ES" baseline="0" dirty="0" smtClean="0"/>
              <a:t> al </a:t>
            </a:r>
            <a:r>
              <a:rPr lang="es-ES" baseline="0" dirty="0" err="1" smtClean="0"/>
              <a:t>projecte</a:t>
            </a:r>
            <a:r>
              <a:rPr lang="es-ES" baseline="0" dirty="0" smtClean="0"/>
              <a:t>? </a:t>
            </a:r>
            <a:r>
              <a:rPr lang="es-ES" baseline="0" dirty="0" err="1" smtClean="0"/>
              <a:t>Potser</a:t>
            </a:r>
            <a:r>
              <a:rPr lang="es-ES" baseline="0" dirty="0" smtClean="0"/>
              <a:t> la </a:t>
            </a:r>
            <a:r>
              <a:rPr lang="es-ES" baseline="0" dirty="0" err="1" smtClean="0"/>
              <a:t>mateixa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llista</a:t>
            </a:r>
            <a:r>
              <a:rPr lang="es-ES" baseline="0" dirty="0" smtClean="0"/>
              <a:t> de la memoria. Per </a:t>
            </a:r>
            <a:r>
              <a:rPr lang="es-ES" baseline="0" dirty="0" err="1" smtClean="0"/>
              <a:t>basicament</a:t>
            </a:r>
            <a:r>
              <a:rPr lang="es-ES" baseline="0" dirty="0" smtClean="0"/>
              <a:t> son 2 coses:</a:t>
            </a:r>
          </a:p>
          <a:p>
            <a:r>
              <a:rPr lang="es-ES" baseline="0" dirty="0" smtClean="0"/>
              <a:t>		- poder </a:t>
            </a:r>
            <a:r>
              <a:rPr lang="es-ES" baseline="0" dirty="0" err="1" smtClean="0"/>
              <a:t>fer</a:t>
            </a:r>
            <a:r>
              <a:rPr lang="es-ES" baseline="0" dirty="0" smtClean="0"/>
              <a:t> servir el </a:t>
            </a:r>
            <a:r>
              <a:rPr lang="es-ES" baseline="0" dirty="0" err="1" smtClean="0"/>
              <a:t>codi</a:t>
            </a:r>
            <a:r>
              <a:rPr lang="es-ES" baseline="0" dirty="0" smtClean="0"/>
              <a:t> .NETMF de </a:t>
            </a:r>
            <a:r>
              <a:rPr lang="es-ES" baseline="0" dirty="0" err="1" smtClean="0"/>
              <a:t>baix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nivell</a:t>
            </a:r>
            <a:r>
              <a:rPr lang="es-ES" baseline="0" dirty="0" smtClean="0"/>
              <a:t> (</a:t>
            </a:r>
            <a:r>
              <a:rPr lang="es-ES" baseline="0" dirty="0" err="1" smtClean="0"/>
              <a:t>ports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d’IO</a:t>
            </a:r>
            <a:r>
              <a:rPr lang="es-ES" baseline="0" dirty="0" smtClean="0"/>
              <a:t>) en un </a:t>
            </a:r>
            <a:r>
              <a:rPr lang="es-ES" baseline="0" dirty="0" err="1" smtClean="0"/>
              <a:t>embedded</a:t>
            </a:r>
            <a:r>
              <a:rPr lang="es-ES" baseline="0" dirty="0" smtClean="0"/>
              <a:t> Linux</a:t>
            </a:r>
          </a:p>
          <a:p>
            <a:r>
              <a:rPr lang="es-ES" baseline="0" dirty="0" smtClean="0"/>
              <a:t>		- </a:t>
            </a:r>
            <a:r>
              <a:rPr lang="es-ES" baseline="0" dirty="0" err="1" smtClean="0"/>
              <a:t>optimitzar</a:t>
            </a:r>
            <a:r>
              <a:rPr lang="es-ES" baseline="0" dirty="0" smtClean="0"/>
              <a:t> el </a:t>
            </a:r>
            <a:r>
              <a:rPr lang="es-ES" baseline="0" dirty="0" err="1" smtClean="0"/>
              <a:t>codi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resultant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amb</a:t>
            </a:r>
            <a:r>
              <a:rPr lang="es-ES" baseline="0" dirty="0" smtClean="0"/>
              <a:t> un </a:t>
            </a:r>
            <a:r>
              <a:rPr lang="es-ES" baseline="0" dirty="0" err="1" smtClean="0"/>
              <a:t>mecanisme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traduccio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codi</a:t>
            </a:r>
            <a:r>
              <a:rPr lang="es-ES" baseline="0" dirty="0" smtClean="0"/>
              <a:t> per </a:t>
            </a:r>
            <a:r>
              <a:rPr lang="es-ES" baseline="0" dirty="0" err="1" smtClean="0"/>
              <a:t>millorar</a:t>
            </a:r>
            <a:r>
              <a:rPr lang="es-ES" baseline="0" dirty="0" smtClean="0"/>
              <a:t> el </a:t>
            </a:r>
            <a:r>
              <a:rPr lang="es-ES" baseline="0" dirty="0" err="1" smtClean="0"/>
              <a:t>rendiment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Ok. </a:t>
            </a:r>
          </a:p>
          <a:p>
            <a:r>
              <a:rPr lang="es-ES" dirty="0" smtClean="0"/>
              <a:t>- </a:t>
            </a:r>
            <a:r>
              <a:rPr lang="es-ES" dirty="0" err="1" smtClean="0"/>
              <a:t>Potser</a:t>
            </a:r>
            <a:r>
              <a:rPr lang="es-ES" dirty="0" smtClean="0"/>
              <a:t> </a:t>
            </a:r>
            <a:r>
              <a:rPr lang="es-ES" dirty="0" err="1" smtClean="0"/>
              <a:t>afegiria</a:t>
            </a:r>
            <a:r>
              <a:rPr lang="es-ES" baseline="0" dirty="0" smtClean="0"/>
              <a:t> que fan servir el </a:t>
            </a:r>
            <a:r>
              <a:rPr lang="es-ES" baseline="0" dirty="0" err="1" smtClean="0"/>
              <a:t>mateix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form</a:t>
            </a:r>
            <a:r>
              <a:rPr lang="es-ES" baseline="0" dirty="0" smtClean="0"/>
              <a:t> factor que </a:t>
            </a:r>
            <a:r>
              <a:rPr lang="es-ES" baseline="0" dirty="0" err="1" smtClean="0"/>
              <a:t>Arduino</a:t>
            </a:r>
            <a:r>
              <a:rPr lang="es-ES" baseline="0" dirty="0" smtClean="0"/>
              <a:t> (o </a:t>
            </a:r>
            <a:r>
              <a:rPr lang="es-ES" baseline="0" dirty="0" err="1" smtClean="0"/>
              <a:t>ho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diria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paraula</a:t>
            </a:r>
            <a:r>
              <a:rPr lang="es-ES" baseline="0" dirty="0" smtClean="0"/>
              <a:t>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7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 smtClean="0"/>
              <a:t>Aquesta</a:t>
            </a:r>
            <a:r>
              <a:rPr lang="es-ES" dirty="0" smtClean="0"/>
              <a:t> aquí</a:t>
            </a:r>
            <a:r>
              <a:rPr lang="es-ES" baseline="0" dirty="0" smtClean="0"/>
              <a:t> no la </a:t>
            </a:r>
            <a:r>
              <a:rPr lang="es-ES" baseline="0" dirty="0" err="1" smtClean="0"/>
              <a:t>veig</a:t>
            </a:r>
            <a:r>
              <a:rPr lang="es-ES" baseline="0" dirty="0" smtClean="0"/>
              <a:t> clara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Si </a:t>
            </a:r>
            <a:r>
              <a:rPr lang="es-ES" baseline="0" dirty="0" err="1" smtClean="0"/>
              <a:t>vols</a:t>
            </a:r>
            <a:r>
              <a:rPr lang="es-ES" baseline="0" dirty="0" smtClean="0"/>
              <a:t> justificar el </a:t>
            </a:r>
            <a:r>
              <a:rPr lang="es-ES" baseline="0" dirty="0" err="1" smtClean="0"/>
              <a:t>perque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d’IO</a:t>
            </a:r>
            <a:r>
              <a:rPr lang="es-ES" baseline="0" dirty="0" smtClean="0"/>
              <a:t># </a:t>
            </a:r>
            <a:r>
              <a:rPr lang="es-ES" baseline="0" dirty="0" err="1" smtClean="0"/>
              <a:t>potser</a:t>
            </a:r>
            <a:r>
              <a:rPr lang="es-ES" baseline="0" dirty="0" smtClean="0"/>
              <a:t> es </a:t>
            </a:r>
            <a:r>
              <a:rPr lang="es-ES" baseline="0" dirty="0" err="1" smtClean="0"/>
              <a:t>millor</a:t>
            </a:r>
            <a:r>
              <a:rPr lang="es-ES" baseline="0" dirty="0" smtClean="0"/>
              <a:t> el diagrama de blocs </a:t>
            </a:r>
            <a:r>
              <a:rPr lang="es-ES" baseline="0" dirty="0" err="1" smtClean="0"/>
              <a:t>on</a:t>
            </a:r>
            <a:r>
              <a:rPr lang="es-ES" baseline="0" dirty="0" smtClean="0"/>
              <a:t> es </a:t>
            </a:r>
            <a:r>
              <a:rPr lang="es-ES" baseline="0" dirty="0" err="1" smtClean="0"/>
              <a:t>vegi</a:t>
            </a:r>
            <a:r>
              <a:rPr lang="es-ES" baseline="0" dirty="0" smtClean="0"/>
              <a:t> que coses te NETMF i </a:t>
            </a:r>
            <a:r>
              <a:rPr lang="es-ES" baseline="0" dirty="0" err="1" smtClean="0"/>
              <a:t>quines</a:t>
            </a:r>
            <a:r>
              <a:rPr lang="es-ES" baseline="0" dirty="0" smtClean="0"/>
              <a:t> fa NET/Mono i </a:t>
            </a:r>
            <a:r>
              <a:rPr lang="es-ES" baseline="0" dirty="0" err="1" smtClean="0"/>
              <a:t>veure</a:t>
            </a:r>
            <a:r>
              <a:rPr lang="es-ES" baseline="0" dirty="0" smtClean="0"/>
              <a:t> les peces que tu </a:t>
            </a:r>
            <a:r>
              <a:rPr lang="es-ES" baseline="0" dirty="0" err="1" smtClean="0"/>
              <a:t>afegeixes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2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Aquí el que et </a:t>
            </a:r>
            <a:r>
              <a:rPr lang="es-ES" dirty="0" err="1" smtClean="0"/>
              <a:t>deia</a:t>
            </a:r>
            <a:r>
              <a:rPr lang="es-ES" dirty="0" smtClean="0"/>
              <a:t>, 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aquesta</a:t>
            </a:r>
            <a:r>
              <a:rPr lang="es-ES" baseline="0" dirty="0" smtClean="0"/>
              <a:t> es bona pero </a:t>
            </a:r>
            <a:r>
              <a:rPr lang="es-ES" baseline="0" dirty="0" err="1" smtClean="0"/>
              <a:t>posaria</a:t>
            </a:r>
            <a:r>
              <a:rPr lang="es-ES" baseline="0" dirty="0" smtClean="0"/>
              <a:t> al </a:t>
            </a:r>
            <a:r>
              <a:rPr lang="es-ES" baseline="0" dirty="0" err="1" smtClean="0"/>
              <a:t>costat</a:t>
            </a:r>
            <a:r>
              <a:rPr lang="es-ES" baseline="0" dirty="0" smtClean="0"/>
              <a:t> quina pinta fa al NETMF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6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smtClean="0"/>
              <a:t>Que es un </a:t>
            </a:r>
            <a:r>
              <a:rPr lang="es-ES" dirty="0" err="1" smtClean="0"/>
              <a:t>port</a:t>
            </a:r>
            <a:r>
              <a:rPr lang="es-ES" dirty="0" smtClean="0"/>
              <a:t> de GPIO?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2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Ok!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2F9D-38DA-4D6F-8E02-326E69AF2943}" type="datetime1">
              <a:rPr lang="es-ES" smtClean="0"/>
              <a:t>11/02/14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19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1B6-4F57-4445-A278-A5087723B883}" type="datetime1">
              <a:rPr lang="es-ES" smtClean="0"/>
              <a:t>11/02/14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9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6B5-A022-408C-B6C4-577A2E9117A4}" type="datetime1">
              <a:rPr lang="es-ES" smtClean="0"/>
              <a:t>11/02/14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5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D524-B0FA-4292-AD14-EDC17503A51D}" type="datetime1">
              <a:rPr lang="es-ES" smtClean="0"/>
              <a:t>11/02/14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9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CECA-A66D-4047-8040-1EB238554101}" type="datetime1">
              <a:rPr lang="es-ES" smtClean="0"/>
              <a:t>11/02/14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5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FE57-26CB-48BC-91AD-9E207F38B65C}" type="datetime1">
              <a:rPr lang="es-ES" smtClean="0"/>
              <a:t>11/02/14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6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9852-2065-40E2-8EB3-DADA6E88D2E4}" type="datetime1">
              <a:rPr lang="es-ES" smtClean="0"/>
              <a:t>11/02/14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22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9F70-6665-4FEA-B09D-F1DBBA1D2266}" type="datetime1">
              <a:rPr lang="es-ES" smtClean="0"/>
              <a:t>11/02/14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E45F-F48B-47F5-A680-8D9C3D769D00}" type="datetime1">
              <a:rPr lang="es-ES" smtClean="0"/>
              <a:t>11/02/14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8BA9-DB36-4996-99CF-7554617F1CC7}" type="datetime1">
              <a:rPr lang="es-ES" smtClean="0"/>
              <a:t>11/02/14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359-F0B4-4B76-BFCA-EDD95B71FCAC}" type="datetime1">
              <a:rPr lang="es-ES" smtClean="0"/>
              <a:t>11/02/14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4B84-D7F6-4436-97FD-521439A9BF19}" type="datetime1">
              <a:rPr lang="es-ES" smtClean="0"/>
              <a:t>11/02/14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5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4476-9E3F-486C-BDC8-310F1AAD8AE6}" type="datetime1">
              <a:rPr lang="es-ES" smtClean="0"/>
              <a:t>11/02/14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8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4B-50AF-47D8-9EDF-9B6AFC85D210}" type="datetime1">
              <a:rPr lang="es-ES" smtClean="0"/>
              <a:t>11/02/14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0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9D3-134E-48AB-AA12-FE4B7076A3FD}" type="datetime1">
              <a:rPr lang="es-ES" smtClean="0"/>
              <a:t>11/02/14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5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DCCE-F6CE-4BB5-ABD4-6B29C74F5768}" type="datetime1">
              <a:rPr lang="es-ES" smtClean="0"/>
              <a:t>11/02/14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6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0DCD-2AE2-401E-BE39-52B8E760BC6B}" type="datetime1">
              <a:rPr lang="es-ES" smtClean="0"/>
              <a:t>11/02/14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E90C33-BF19-4C36-8633-00054130773A}" type="slidenum">
              <a:rPr lang="es-ES" smtClean="0"/>
              <a:t>‹Nr.›</a:t>
            </a:fld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27" y="5990124"/>
            <a:ext cx="2837862" cy="65250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66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ardSoleCa/IOSharp-netmf-Linux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package" Target="../embeddings/Dibujo_de_Microsoft_Visio11.vsdx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package" Target="../embeddings/Dibujo_de_Microsoft_Visio22.vsdx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98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42416" y="1916832"/>
            <a:ext cx="6600451" cy="2262781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IOSharp</a:t>
            </a:r>
            <a:r>
              <a:rPr lang="es-ES" b="1" dirty="0" smtClean="0"/>
              <a:t>:</a:t>
            </a:r>
            <a:r>
              <a:rPr lang="es-ES" dirty="0" smtClean="0"/>
              <a:t> .NET Micro Framework </a:t>
            </a:r>
            <a:r>
              <a:rPr lang="en-US" dirty="0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AUTHOR: Gerard </a:t>
            </a:r>
            <a:r>
              <a:rPr lang="en-US" dirty="0" err="1" smtClean="0"/>
              <a:t>Solé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Castellví</a:t>
            </a:r>
            <a:endParaRPr lang="en-US" dirty="0" smtClean="0"/>
          </a:p>
          <a:p>
            <a:r>
              <a:rPr lang="en-US" dirty="0" smtClean="0"/>
              <a:t>DIRECTOR: </a:t>
            </a:r>
            <a:r>
              <a:rPr lang="en-US" dirty="0"/>
              <a:t>Jua</a:t>
            </a:r>
            <a:r>
              <a:rPr lang="en-US" dirty="0" smtClean="0"/>
              <a:t>n </a:t>
            </a:r>
            <a:r>
              <a:rPr lang="en-US" dirty="0" err="1" smtClean="0"/>
              <a:t>López</a:t>
            </a:r>
            <a:r>
              <a:rPr lang="en-US" dirty="0" smtClean="0"/>
              <a:t> </a:t>
            </a:r>
            <a:r>
              <a:rPr lang="en-US" dirty="0" err="1" smtClean="0"/>
              <a:t>Rúbio</a:t>
            </a:r>
            <a:endParaRPr lang="en-US" dirty="0" smtClean="0"/>
          </a:p>
          <a:p>
            <a:r>
              <a:rPr lang="es-ES" dirty="0" smtClean="0"/>
              <a:t>DEGREE: </a:t>
            </a:r>
            <a:r>
              <a:rPr lang="en-US" dirty="0"/>
              <a:t>Bachelor in Telematics Engineering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100" dirty="0" err="1" smtClean="0"/>
              <a:t>IOSharp</a:t>
            </a:r>
            <a:r>
              <a:rPr lang="es-ES" sz="1100" dirty="0" smtClean="0"/>
              <a:t>: .NET Micro Framework </a:t>
            </a:r>
            <a:r>
              <a:rPr lang="es-ES" sz="1100" dirty="0" err="1" smtClean="0"/>
              <a:t>on</a:t>
            </a:r>
            <a:r>
              <a:rPr lang="es-ES" sz="1100" dirty="0" smtClean="0"/>
              <a:t> Linux 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15816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2.4.  UART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10</a:t>
            </a:fld>
            <a:endParaRPr lang="es-ES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NETMF and .NET Framework where compared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Same namespace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System.IO.Ports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Required methods for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HomeSense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in both implementations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Avoided a new reimplementation.</a:t>
            </a:r>
          </a:p>
          <a:p>
            <a:pPr lvl="1"/>
            <a:r>
              <a:rPr lang="en-US" dirty="0" err="1" smtClean="0">
                <a:latin typeface="+mj-lt"/>
                <a:cs typeface="Consolas" panose="020B0609020204030204" pitchFamily="49" charset="0"/>
              </a:rPr>
              <a:t>IOSharp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relays on Mono Serial Port (UART)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6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Video showing </a:t>
            </a:r>
            <a:r>
              <a:rPr lang="en-US" dirty="0" err="1" smtClean="0"/>
              <a:t>HomeSense</a:t>
            </a:r>
            <a:r>
              <a:rPr lang="en-US" dirty="0" smtClean="0"/>
              <a:t> on Raspberry Pi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47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47358"/>
          </a:xfrm>
        </p:spPr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 </a:t>
            </a:r>
            <a:r>
              <a:rPr lang="es-ES" dirty="0" err="1" smtClean="0"/>
              <a:t>AlterNative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15" y="4437112"/>
            <a:ext cx="6591300" cy="156935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12</a:t>
            </a:fld>
            <a:endParaRPr lang="es-ES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941730" y="1700808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 translator written in C#</a:t>
            </a:r>
          </a:p>
          <a:p>
            <a:r>
              <a:rPr lang="en-US" dirty="0" smtClean="0"/>
              <a:t>Translate a .NET Assembly to native C++</a:t>
            </a:r>
          </a:p>
          <a:p>
            <a:endParaRPr lang="en-US" dirty="0" smtClean="0"/>
          </a:p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Cross-Platform assembly generator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4408" r="66537" b="54145"/>
          <a:stretch/>
        </p:blipFill>
        <p:spPr>
          <a:xfrm>
            <a:off x="6444208" y="2387735"/>
            <a:ext cx="1885721" cy="18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7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n-US" dirty="0"/>
              <a:t>3.1.  Translation</a:t>
            </a:r>
            <a:r>
              <a:rPr lang="es-ES" dirty="0"/>
              <a:t> </a:t>
            </a:r>
            <a:r>
              <a:rPr lang="en-US" dirty="0"/>
              <a:t>process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13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060782" y="2231078"/>
            <a:ext cx="34797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24778" y="4183443"/>
            <a:ext cx="35517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[]){}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Flecha abajo"/>
          <p:cNvSpPr/>
          <p:nvPr/>
        </p:nvSpPr>
        <p:spPr>
          <a:xfrm>
            <a:off x="4260599" y="2780928"/>
            <a:ext cx="1080120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8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dirty="0"/>
              <a:t>3.1.  Translation</a:t>
            </a:r>
            <a:r>
              <a:rPr lang="es-ES" dirty="0"/>
              <a:t> </a:t>
            </a:r>
            <a:r>
              <a:rPr lang="en-US" dirty="0"/>
              <a:t>process II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14</a:t>
            </a:fld>
            <a:endParaRPr lang="es-ES"/>
          </a:p>
        </p:txBody>
      </p:sp>
      <p:sp>
        <p:nvSpPr>
          <p:cNvPr id="6" name="25 CuadroTexto"/>
          <p:cNvSpPr txBox="1"/>
          <p:nvPr/>
        </p:nvSpPr>
        <p:spPr>
          <a:xfrm>
            <a:off x="1475656" y="5445224"/>
            <a:ext cx="309107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26 CuadroTexto"/>
          <p:cNvSpPr txBox="1"/>
          <p:nvPr/>
        </p:nvSpPr>
        <p:spPr>
          <a:xfrm>
            <a:off x="5796136" y="5445224"/>
            <a:ext cx="314376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[]){}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27 Flecha abajo"/>
          <p:cNvSpPr/>
          <p:nvPr/>
        </p:nvSpPr>
        <p:spPr>
          <a:xfrm rot="16200000">
            <a:off x="4936357" y="5206162"/>
            <a:ext cx="490153" cy="816676"/>
          </a:xfrm>
          <a:prstGeom prst="downArrow">
            <a:avLst>
              <a:gd name="adj1" fmla="val 43226"/>
              <a:gd name="adj2" fmla="val 5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23 Grupo"/>
          <p:cNvGrpSpPr/>
          <p:nvPr/>
        </p:nvGrpSpPr>
        <p:grpSpPr>
          <a:xfrm>
            <a:off x="5660197" y="3223542"/>
            <a:ext cx="1728192" cy="640929"/>
            <a:chOff x="5076056" y="3508151"/>
            <a:chExt cx="1728192" cy="640929"/>
          </a:xfrm>
        </p:grpSpPr>
        <p:pic>
          <p:nvPicPr>
            <p:cNvPr id="34" name="Picture 2" descr="C:\Users\Alex\Desktop\MDECL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399" t="55672" r="17608" b="29091"/>
            <a:stretch>
              <a:fillRect/>
            </a:stretch>
          </p:blipFill>
          <p:spPr bwMode="auto">
            <a:xfrm>
              <a:off x="5076056" y="3545632"/>
              <a:ext cx="1728192" cy="603448"/>
            </a:xfrm>
            <a:prstGeom prst="rect">
              <a:avLst/>
            </a:prstGeom>
            <a:noFill/>
          </p:spPr>
        </p:pic>
        <p:sp>
          <p:nvSpPr>
            <p:cNvPr id="35" name="22 Rectángulo"/>
            <p:cNvSpPr/>
            <p:nvPr/>
          </p:nvSpPr>
          <p:spPr>
            <a:xfrm>
              <a:off x="6129985" y="3508151"/>
              <a:ext cx="72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36" name="Picture 2" descr="C:\Users\Alex\Desktop\MDECL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490" t="71382" r="41559" b="2036"/>
          <a:stretch>
            <a:fillRect/>
          </a:stretch>
        </p:blipFill>
        <p:spPr bwMode="auto">
          <a:xfrm>
            <a:off x="3787989" y="3883122"/>
            <a:ext cx="1800200" cy="1052736"/>
          </a:xfrm>
          <a:prstGeom prst="rect">
            <a:avLst/>
          </a:prstGeom>
          <a:noFill/>
        </p:spPr>
      </p:pic>
      <p:cxnSp>
        <p:nvCxnSpPr>
          <p:cNvPr id="37" name="12 Conector recto"/>
          <p:cNvCxnSpPr/>
          <p:nvPr/>
        </p:nvCxnSpPr>
        <p:spPr>
          <a:xfrm flipH="1">
            <a:off x="3932005" y="4081288"/>
            <a:ext cx="1440160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Alex\Desktop\MDECL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701" y="1056952"/>
            <a:ext cx="7516091" cy="3960440"/>
          </a:xfrm>
          <a:prstGeom prst="rect">
            <a:avLst/>
          </a:prstGeom>
          <a:noFill/>
        </p:spPr>
      </p:pic>
      <p:cxnSp>
        <p:nvCxnSpPr>
          <p:cNvPr id="39" name="13 Conector recto"/>
          <p:cNvCxnSpPr/>
          <p:nvPr/>
        </p:nvCxnSpPr>
        <p:spPr>
          <a:xfrm>
            <a:off x="4220037" y="4153296"/>
            <a:ext cx="1152128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7 Conector recto de flecha"/>
          <p:cNvCxnSpPr/>
          <p:nvPr/>
        </p:nvCxnSpPr>
        <p:spPr>
          <a:xfrm flipH="1">
            <a:off x="6083241" y="3740874"/>
            <a:ext cx="297036" cy="102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5 Elipse"/>
          <p:cNvSpPr/>
          <p:nvPr/>
        </p:nvSpPr>
        <p:spPr>
          <a:xfrm>
            <a:off x="5588189" y="3217192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Composed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Identifier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34 Conector recto de flecha"/>
          <p:cNvCxnSpPr/>
          <p:nvPr/>
        </p:nvCxnSpPr>
        <p:spPr>
          <a:xfrm flipH="1">
            <a:off x="2995901" y="2785144"/>
            <a:ext cx="3744416" cy="1440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8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0.29202 -0.03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1" y="-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1065 L -0.04722 0.2148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1127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n-US" dirty="0" smtClean="0"/>
              <a:t>3.2.  </a:t>
            </a:r>
            <a:r>
              <a:rPr lang="en-US" dirty="0" err="1" smtClean="0"/>
              <a:t>IOSharp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1655440"/>
          </a:xfrm>
        </p:spPr>
        <p:txBody>
          <a:bodyPr/>
          <a:lstStyle/>
          <a:p>
            <a:r>
              <a:rPr lang="en-US" dirty="0" err="1" smtClean="0"/>
              <a:t>IOSharp</a:t>
            </a:r>
            <a:r>
              <a:rPr lang="en-US" dirty="0" smtClean="0"/>
              <a:t> is translated using </a:t>
            </a:r>
            <a:r>
              <a:rPr lang="en-US" dirty="0" err="1" smtClean="0"/>
              <a:t>AlterNative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System Library replaces Mono runtime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129854"/>
            <a:ext cx="2449347" cy="15313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55" y="3475735"/>
            <a:ext cx="2491643" cy="21855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758" y="3475736"/>
            <a:ext cx="2491643" cy="21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6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with the </a:t>
            </a:r>
            <a:r>
              <a:rPr lang="en-US" dirty="0" err="1" smtClean="0"/>
              <a:t>ILSpy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r>
              <a:rPr lang="en-US" dirty="0" smtClean="0"/>
              <a:t>Translating the </a:t>
            </a:r>
            <a:r>
              <a:rPr lang="en-US" dirty="0" err="1" smtClean="0"/>
              <a:t>GPIOManager</a:t>
            </a:r>
            <a:r>
              <a:rPr lang="en-US" dirty="0" smtClean="0"/>
              <a:t> from </a:t>
            </a:r>
            <a:r>
              <a:rPr lang="en-US" dirty="0" err="1" smtClean="0"/>
              <a:t>IOSharp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99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19069"/>
          </a:xfrm>
        </p:spPr>
        <p:txBody>
          <a:bodyPr/>
          <a:lstStyle/>
          <a:p>
            <a:r>
              <a:rPr lang="es-ES" dirty="0" smtClean="0"/>
              <a:t>4.  Performance Test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Evaluate the increased performance using </a:t>
            </a:r>
            <a:r>
              <a:rPr lang="en-US" dirty="0" err="1" smtClean="0"/>
              <a:t>AlterNative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17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767" y="2292714"/>
            <a:ext cx="4249280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Performance test using the10K GPIO iterations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51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IOSharp</a:t>
            </a:r>
            <a:r>
              <a:rPr lang="en-US" dirty="0" smtClean="0"/>
              <a:t> implementation supports</a:t>
            </a:r>
          </a:p>
          <a:p>
            <a:pPr lvl="1"/>
            <a:r>
              <a:rPr lang="en-US" dirty="0" smtClean="0"/>
              <a:t>GPIO with Interrupts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part shows</a:t>
            </a:r>
          </a:p>
          <a:p>
            <a:pPr lvl="1"/>
            <a:r>
              <a:rPr lang="en-US" dirty="0" smtClean="0"/>
              <a:t>Improvement on </a:t>
            </a:r>
            <a:r>
              <a:rPr lang="en-US" dirty="0" err="1" smtClean="0"/>
              <a:t>IOSharp</a:t>
            </a:r>
            <a:r>
              <a:rPr lang="en-US" dirty="0" smtClean="0"/>
              <a:t> performance</a:t>
            </a:r>
          </a:p>
          <a:p>
            <a:pPr lvl="1"/>
            <a:r>
              <a:rPr lang="en-US" dirty="0" smtClean="0"/>
              <a:t>Cross-Platform with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412776"/>
            <a:ext cx="6591985" cy="4536504"/>
          </a:xfrm>
        </p:spPr>
        <p:txBody>
          <a:bodyPr>
            <a:normAutofit fontScale="77500" lnSpcReduction="20000"/>
          </a:bodyPr>
          <a:lstStyle/>
          <a:p>
            <a:r>
              <a:rPr lang="en-US" noProof="1" smtClean="0"/>
              <a:t>1.  Introduction							3</a:t>
            </a:r>
          </a:p>
          <a:p>
            <a:pPr lvl="1"/>
            <a:r>
              <a:rPr lang="en-US" dirty="0" smtClean="0"/>
              <a:t>1.1.  .NET Micro Framework					4</a:t>
            </a:r>
          </a:p>
          <a:p>
            <a:r>
              <a:rPr lang="en-US" dirty="0" smtClean="0"/>
              <a:t>2.  </a:t>
            </a:r>
            <a:r>
              <a:rPr lang="en-US" dirty="0" err="1" smtClean="0"/>
              <a:t>IOSharp</a:t>
            </a:r>
            <a:r>
              <a:rPr lang="en-US" dirty="0" smtClean="0"/>
              <a:t>								5</a:t>
            </a:r>
          </a:p>
          <a:p>
            <a:pPr lvl="1"/>
            <a:r>
              <a:rPr lang="en-US" dirty="0" smtClean="0"/>
              <a:t>2.1.  GPIO							7</a:t>
            </a:r>
          </a:p>
          <a:p>
            <a:pPr lvl="1"/>
            <a:r>
              <a:rPr lang="en-US" dirty="0" smtClean="0"/>
              <a:t>2.2.  Interrupts							8</a:t>
            </a:r>
          </a:p>
          <a:p>
            <a:pPr lvl="1"/>
            <a:r>
              <a:rPr lang="en-US" dirty="0" smtClean="0"/>
              <a:t>2.3.  SPI								9</a:t>
            </a:r>
          </a:p>
          <a:p>
            <a:pPr lvl="1"/>
            <a:r>
              <a:rPr lang="en-US" dirty="0" smtClean="0"/>
              <a:t>2.4.  UART							10</a:t>
            </a:r>
          </a:p>
          <a:p>
            <a:pPr lvl="1"/>
            <a:r>
              <a:rPr lang="en-US" dirty="0" smtClean="0"/>
              <a:t>2.5.  Example							11</a:t>
            </a:r>
          </a:p>
          <a:p>
            <a:r>
              <a:rPr lang="en-US" dirty="0" smtClean="0"/>
              <a:t>3.  </a:t>
            </a:r>
            <a:r>
              <a:rPr lang="en-US" dirty="0" err="1" smtClean="0"/>
              <a:t>AlterNative</a:t>
            </a:r>
            <a:r>
              <a:rPr lang="en-US" dirty="0" smtClean="0"/>
              <a:t>							12</a:t>
            </a:r>
          </a:p>
          <a:p>
            <a:pPr lvl="1"/>
            <a:r>
              <a:rPr lang="en-US" dirty="0" smtClean="0"/>
              <a:t>3.1.  Translation process					13</a:t>
            </a:r>
          </a:p>
          <a:p>
            <a:pPr lvl="1"/>
            <a:r>
              <a:rPr lang="en-US" dirty="0" smtClean="0"/>
              <a:t>3.2.  </a:t>
            </a:r>
            <a:r>
              <a:rPr lang="en-US" dirty="0" err="1" smtClean="0"/>
              <a:t>IOSharp</a:t>
            </a:r>
            <a:r>
              <a:rPr lang="en-US" dirty="0" smtClean="0"/>
              <a:t> C++						15</a:t>
            </a:r>
          </a:p>
          <a:p>
            <a:pPr lvl="1"/>
            <a:r>
              <a:rPr lang="en-US" dirty="0" smtClean="0"/>
              <a:t>3.3.  Example							16</a:t>
            </a:r>
          </a:p>
          <a:p>
            <a:r>
              <a:rPr lang="en-US" dirty="0" smtClean="0"/>
              <a:t>4.  Performance Test						17</a:t>
            </a:r>
          </a:p>
          <a:p>
            <a:pPr lvl="1"/>
            <a:r>
              <a:rPr lang="en-US" dirty="0" smtClean="0"/>
              <a:t>4.1.  Example							18</a:t>
            </a:r>
          </a:p>
          <a:p>
            <a:r>
              <a:rPr lang="en-US" dirty="0" smtClean="0"/>
              <a:t>5.  Conclusions							19</a:t>
            </a:r>
            <a:endParaRPr lang="en-US" dirty="0"/>
          </a:p>
          <a:p>
            <a:r>
              <a:rPr lang="en-US" dirty="0" smtClean="0"/>
              <a:t>6.  Questions &amp; Answers					22</a:t>
            </a:r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24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 II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67744" y="1905000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Future Work</a:t>
            </a:r>
          </a:p>
          <a:p>
            <a:pPr lvl="2"/>
            <a:r>
              <a:rPr lang="en-US" sz="1800" dirty="0" err="1" smtClean="0"/>
              <a:t>IOSharp</a:t>
            </a:r>
            <a:r>
              <a:rPr lang="en-US" sz="1800" dirty="0" smtClean="0"/>
              <a:t>:</a:t>
            </a:r>
          </a:p>
          <a:p>
            <a:pPr lvl="3"/>
            <a:r>
              <a:rPr lang="en-US" sz="1600" dirty="0" smtClean="0"/>
              <a:t>Add new protocols</a:t>
            </a:r>
          </a:p>
          <a:p>
            <a:pPr lvl="3"/>
            <a:r>
              <a:rPr lang="en-US" sz="1600" dirty="0" smtClean="0"/>
              <a:t>Performance optimization</a:t>
            </a:r>
          </a:p>
          <a:p>
            <a:pPr lvl="2"/>
            <a:endParaRPr lang="en-US" sz="1800" b="1" dirty="0"/>
          </a:p>
          <a:p>
            <a:pPr lvl="2"/>
            <a:r>
              <a:rPr lang="en-US" sz="1800" dirty="0" err="1" smtClean="0"/>
              <a:t>AlterNative</a:t>
            </a:r>
            <a:r>
              <a:rPr lang="en-US" sz="1800" dirty="0" smtClean="0"/>
              <a:t>:</a:t>
            </a:r>
          </a:p>
          <a:p>
            <a:pPr lvl="3"/>
            <a:r>
              <a:rPr lang="en-US" sz="1600" dirty="0" smtClean="0"/>
              <a:t>Garbage Collector</a:t>
            </a:r>
          </a:p>
          <a:p>
            <a:pPr lvl="3"/>
            <a:r>
              <a:rPr lang="en-US" sz="1600" dirty="0" smtClean="0"/>
              <a:t>Continuous Integration</a:t>
            </a:r>
          </a:p>
          <a:p>
            <a:pPr lvl="3"/>
            <a:r>
              <a:rPr lang="en-US" sz="1600" dirty="0" smtClean="0"/>
              <a:t>Extend capabilities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 III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67744" y="1905000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Environmental Impact</a:t>
            </a:r>
            <a:endParaRPr lang="en-US" b="1" dirty="0" smtClean="0"/>
          </a:p>
          <a:p>
            <a:pPr lvl="2"/>
            <a:r>
              <a:rPr lang="en-US" sz="1800" dirty="0" err="1" smtClean="0"/>
              <a:t>IOSharp</a:t>
            </a:r>
            <a:r>
              <a:rPr lang="en-US" sz="1800" dirty="0" smtClean="0"/>
              <a:t>:</a:t>
            </a:r>
          </a:p>
          <a:p>
            <a:pPr lvl="3"/>
            <a:r>
              <a:rPr lang="en-US" sz="1600" dirty="0" smtClean="0"/>
              <a:t>Add new protocols</a:t>
            </a:r>
          </a:p>
          <a:p>
            <a:pPr lvl="3"/>
            <a:r>
              <a:rPr lang="en-US" sz="1600" dirty="0" smtClean="0"/>
              <a:t>Performance optimization</a:t>
            </a:r>
          </a:p>
          <a:p>
            <a:pPr lvl="2"/>
            <a:endParaRPr lang="en-US" sz="1800" b="1" dirty="0"/>
          </a:p>
          <a:p>
            <a:pPr lvl="2"/>
            <a:r>
              <a:rPr lang="en-US" sz="1800" dirty="0" err="1" smtClean="0"/>
              <a:t>AlterNative</a:t>
            </a:r>
            <a:r>
              <a:rPr lang="en-US" sz="1800" dirty="0" smtClean="0"/>
              <a:t>:</a:t>
            </a:r>
          </a:p>
          <a:p>
            <a:pPr lvl="3"/>
            <a:r>
              <a:rPr lang="en-US" sz="1600" dirty="0" smtClean="0"/>
              <a:t>Garbage Collector</a:t>
            </a:r>
          </a:p>
          <a:p>
            <a:pPr lvl="3"/>
            <a:r>
              <a:rPr lang="en-US" sz="1600" dirty="0" smtClean="0"/>
              <a:t>Continuous Integration</a:t>
            </a:r>
          </a:p>
          <a:p>
            <a:pPr lvl="3"/>
            <a:r>
              <a:rPr lang="en-US" sz="1600" dirty="0" smtClean="0"/>
              <a:t>Extend capabilities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03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 Questions</a:t>
            </a:r>
            <a:r>
              <a:rPr lang="es-ES" dirty="0" smtClean="0"/>
              <a:t> 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22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 are guaranteed in life – Answers aren’t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9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794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noProof="1" smtClean="0"/>
              <a:t>1.  Introduction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Power increase from 8 to 32 bits on microprocessors</a:t>
            </a:r>
          </a:p>
          <a:p>
            <a:endParaRPr lang="en-US" dirty="0" smtClean="0"/>
          </a:p>
          <a:p>
            <a:r>
              <a:rPr lang="en-US" dirty="0" smtClean="0"/>
              <a:t>Cost reduction on hardware production</a:t>
            </a:r>
          </a:p>
          <a:p>
            <a:endParaRPr lang="en-US" dirty="0" smtClean="0"/>
          </a:p>
          <a:p>
            <a:r>
              <a:rPr lang="en-US" dirty="0" smtClean="0"/>
              <a:t>Increasing usage of Linux in embedded devices</a:t>
            </a:r>
          </a:p>
          <a:p>
            <a:endParaRPr lang="en-US" dirty="0"/>
          </a:p>
          <a:p>
            <a:r>
              <a:rPr lang="en-US" dirty="0" smtClean="0"/>
              <a:t>Cross-Platform source code generation</a:t>
            </a:r>
          </a:p>
          <a:p>
            <a:endParaRPr lang="en-US" dirty="0" smtClean="0"/>
          </a:p>
          <a:p>
            <a:r>
              <a:rPr lang="en-US" dirty="0" smtClean="0"/>
              <a:t>Performance increase on translation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03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s-ES" dirty="0" smtClean="0"/>
              <a:t>1.1.  .NET Micro 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Virtual Machine running on the bare metal</a:t>
            </a:r>
          </a:p>
          <a:p>
            <a:endParaRPr lang="en-US" dirty="0"/>
          </a:p>
          <a:p>
            <a:r>
              <a:rPr lang="en-US" dirty="0" smtClean="0"/>
              <a:t>Designed for resource-constrained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Multiple I/O Ports and Protocols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4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7" y="3866673"/>
            <a:ext cx="5183560" cy="17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5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7"/>
            <a:ext cx="6591985" cy="4176465"/>
          </a:xfrm>
        </p:spPr>
        <p:txBody>
          <a:bodyPr/>
          <a:lstStyle/>
          <a:p>
            <a:r>
              <a:rPr lang="en-US" dirty="0" smtClean="0"/>
              <a:t>NETMF implementation on a High-Level basis</a:t>
            </a:r>
          </a:p>
          <a:p>
            <a:pPr lvl="1"/>
            <a:r>
              <a:rPr lang="en-US" dirty="0" smtClean="0"/>
              <a:t>C# with Mono on Linux</a:t>
            </a:r>
          </a:p>
          <a:p>
            <a:pPr lvl="1"/>
            <a:r>
              <a:rPr lang="en-US" dirty="0" smtClean="0"/>
              <a:t>C library for interfacing with communication protocols</a:t>
            </a:r>
          </a:p>
          <a:p>
            <a:endParaRPr lang="en-US" dirty="0"/>
          </a:p>
          <a:p>
            <a:r>
              <a:rPr lang="en-US" dirty="0" smtClean="0"/>
              <a:t>Cross-Platform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Board independent</a:t>
            </a:r>
          </a:p>
          <a:p>
            <a:endParaRPr lang="en-US" dirty="0"/>
          </a:p>
          <a:p>
            <a:r>
              <a:rPr lang="en-US" dirty="0" smtClean="0"/>
              <a:t>Required an underlying Linux</a:t>
            </a:r>
          </a:p>
          <a:p>
            <a:endParaRPr lang="en-US" dirty="0"/>
          </a:p>
          <a:p>
            <a:r>
              <a:rPr lang="en-US" dirty="0"/>
              <a:t>Download 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3"/>
              </a:rPr>
              <a:t>https://github.com/GerardSoleCa/IOSharp-netmf-Linux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5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789040"/>
            <a:ext cx="1656184" cy="12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r>
              <a:rPr lang="es-ES" dirty="0" smtClean="0"/>
              <a:t> II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6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65" y="2060848"/>
            <a:ext cx="536966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 GPIO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5936" y="1700808"/>
            <a:ext cx="6591985" cy="377762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I/O Ports are controlled and enabled or disabled through the file system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SYSFS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/sys/class/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gpio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Direction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0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 Interrupts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Polling from a GPIO using the Poll function</a:t>
            </a:r>
          </a:p>
          <a:p>
            <a:r>
              <a:rPr lang="en-US" dirty="0" smtClean="0"/>
              <a:t>P/Invokes are required for cross-language calls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3356"/>
              </p:ext>
            </p:extLst>
          </p:nvPr>
        </p:nvGraphicFramePr>
        <p:xfrm>
          <a:off x="2622455" y="2562379"/>
          <a:ext cx="5231904" cy="344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Visio" r:id="rId4" imgW="10572660" imgH="6962865" progId="Visio.Drawing.15">
                  <p:embed/>
                </p:oleObj>
              </mc:Choice>
              <mc:Fallback>
                <p:oleObj name="Visio" r:id="rId4" imgW="10572660" imgH="69628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2455" y="2562379"/>
                        <a:ext cx="5231904" cy="344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7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2.3.  SPI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Implemented using the provided Linux Kernel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Included on </a:t>
            </a:r>
            <a:r>
              <a:rPr lang="en-US" dirty="0" err="1" smtClean="0"/>
              <a:t>IOSharp</a:t>
            </a:r>
            <a:r>
              <a:rPr lang="en-US" dirty="0" smtClean="0"/>
              <a:t>-C library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P/Invoked from C#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9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27031"/>
              </p:ext>
            </p:extLst>
          </p:nvPr>
        </p:nvGraphicFramePr>
        <p:xfrm>
          <a:off x="3096674" y="3849655"/>
          <a:ext cx="42862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Visio" r:id="rId4" imgW="4286250" imgH="1628775" progId="Visio.Drawing.15">
                  <p:embed/>
                </p:oleObj>
              </mc:Choice>
              <mc:Fallback>
                <p:oleObj name="Visio" r:id="rId4" imgW="4286250" imgH="162877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6674" y="3849655"/>
                        <a:ext cx="4286250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26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Words>1108</Words>
  <Application>Microsoft Macintosh PowerPoint</Application>
  <PresentationFormat>Presentación en pantalla (4:3)</PresentationFormat>
  <Paragraphs>253</Paragraphs>
  <Slides>23</Slides>
  <Notes>22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Espiral</vt:lpstr>
      <vt:lpstr>Visio</vt:lpstr>
      <vt:lpstr>IOSharp: .NET Micro Framework on Linux</vt:lpstr>
      <vt:lpstr>Index</vt:lpstr>
      <vt:lpstr>1.  Introduction</vt:lpstr>
      <vt:lpstr>1.1.  .NET Micro Framework</vt:lpstr>
      <vt:lpstr>2.  IOSharp</vt:lpstr>
      <vt:lpstr>2.  IOSharp II</vt:lpstr>
      <vt:lpstr>2.1.  GPIO</vt:lpstr>
      <vt:lpstr>2.2.  Interrupts</vt:lpstr>
      <vt:lpstr>2.3.  SPI</vt:lpstr>
      <vt:lpstr>2.4.  UART</vt:lpstr>
      <vt:lpstr>2.5.  Example</vt:lpstr>
      <vt:lpstr>3.  AlterNative</vt:lpstr>
      <vt:lpstr>3.1.  Translation process</vt:lpstr>
      <vt:lpstr>3.1.  Translation process II</vt:lpstr>
      <vt:lpstr>3.2.  IOSharp C++</vt:lpstr>
      <vt:lpstr>3.3.  Example</vt:lpstr>
      <vt:lpstr>4.  Performance Test</vt:lpstr>
      <vt:lpstr>4.1.  Example</vt:lpstr>
      <vt:lpstr>5.  Conclusions</vt:lpstr>
      <vt:lpstr>5.  Conclusions II</vt:lpstr>
      <vt:lpstr>5.  Conclusions III</vt:lpstr>
      <vt:lpstr>6.  Questions &amp; Answers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IOSharp: .NET Micro Framework on Linux</dc:title>
  <dc:creator>Gerard</dc:creator>
  <cp:lastModifiedBy>Juan López</cp:lastModifiedBy>
  <cp:revision>126</cp:revision>
  <dcterms:created xsi:type="dcterms:W3CDTF">2014-01-30T20:32:35Z</dcterms:created>
  <dcterms:modified xsi:type="dcterms:W3CDTF">2014-02-11T02:13:02Z</dcterms:modified>
</cp:coreProperties>
</file>