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6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4.png" ContentType="image/png"/>
  <Override PartName="/ppt/media/image2.wmf" ContentType="image/x-wmf"/>
  <Override PartName="/ppt/media/image4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6977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2400" spc="-1" strike="noStrike">
                <a:solidFill>
                  <a:srgbClr val="000000"/>
                </a:solidFill>
                <a:latin typeface="Frutiger LT Com 55 Roman"/>
              </a:rPr>
              <a:t>Click to move the slide</a:t>
            </a:r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ZA" sz="2000" spc="-1" strike="noStrike">
                <a:latin typeface="Arial"/>
              </a:rPr>
              <a:t>Click to edit the notes format</a:t>
            </a:r>
            <a:endParaRPr b="0" lang="en-ZA" sz="20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ZA" sz="1400" spc="-1" strike="noStrike">
                <a:latin typeface="Times New Roman"/>
              </a:rPr>
              <a:t>&lt;header&gt;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ZA" sz="1400" spc="-1" strike="noStrike">
                <a:latin typeface="Times New Roman"/>
              </a:rPr>
              <a:t>&lt;footer&gt;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DB81657-EAAD-4917-BCCA-CB002BE24A15}" type="slidenum">
              <a:rPr b="0" lang="en-ZA" sz="1400" spc="-1" strike="noStrike">
                <a:latin typeface="Times New Roman"/>
              </a:rPr>
              <a:t>&lt;number&gt;</a:t>
            </a:fld>
            <a:endParaRPr b="0" lang="en-Z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387360" y="685800"/>
            <a:ext cx="6082920" cy="342864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ZA" sz="2000" spc="-1" strike="noStrike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D7B2119-5D6A-4C1D-B828-1EB92690665D}" type="slidenum">
              <a:rPr b="0" lang="en-ZA" sz="1200" spc="-1" strike="noStrike">
                <a:latin typeface="Arial"/>
              </a:rPr>
              <a:t>&lt;number&gt;</a:t>
            </a:fld>
            <a:endParaRPr b="0" lang="en-ZA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387360" y="685800"/>
            <a:ext cx="6082920" cy="342864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ZA" sz="2000" spc="-1" strike="noStrike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057F94C-2F19-4A62-845C-44EBC8B52A8B}" type="slidenum">
              <a:rPr b="0" lang="en-ZA" sz="1200" spc="-1" strike="noStrike">
                <a:latin typeface="Arial"/>
              </a:rPr>
              <a:t>&lt;number&gt;</a:t>
            </a:fld>
            <a:endParaRPr b="0" lang="en-ZA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387360" y="685800"/>
            <a:ext cx="6082920" cy="342864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ZA" sz="2000" spc="-1" strike="noStrike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CBA15DA-4313-48E2-B8FD-2E80B091D8EE}" type="slidenum">
              <a:rPr b="0" lang="en-ZA" sz="1200" spc="-1" strike="noStrike">
                <a:latin typeface="Arial"/>
              </a:rPr>
              <a:t>&lt;number&gt;</a:t>
            </a:fld>
            <a:endParaRPr b="0" lang="en-ZA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387360" y="685800"/>
            <a:ext cx="6082920" cy="342864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ZA" sz="2000" spc="-1" strike="noStrike"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1A05A11-7CAA-4C26-8E15-70912BAB98AE}" type="slidenum">
              <a:rPr b="0" lang="en-ZA" sz="1200" spc="-1" strike="noStrike">
                <a:latin typeface="Arial"/>
              </a:rPr>
              <a:t>&lt;number&gt;</a:t>
            </a:fld>
            <a:endParaRPr b="0" lang="en-ZA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387360" y="685800"/>
            <a:ext cx="6082920" cy="342864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ZA" sz="2000" spc="-1" strike="noStrike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14568CB-2C21-4BDC-A03D-02E8623ED7C4}" type="slidenum">
              <a:rPr b="0" lang="en-ZA" sz="1200" spc="-1" strike="noStrike">
                <a:latin typeface="Arial"/>
              </a:rPr>
              <a:t>&lt;number&gt;</a:t>
            </a:fld>
            <a:endParaRPr b="0" lang="en-ZA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387360" y="685800"/>
            <a:ext cx="6082920" cy="342864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ZA" sz="20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F6E61D7-94F7-4DEB-8B2C-05266BBF772D}" type="slidenum">
              <a:rPr b="0" lang="en-ZA" sz="1200" spc="-1" strike="noStrike">
                <a:latin typeface="Arial"/>
              </a:rPr>
              <a:t>&lt;number&gt;</a:t>
            </a:fld>
            <a:endParaRPr b="0" lang="en-ZA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1000" y="334800"/>
            <a:ext cx="1092384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1000" y="1774800"/>
            <a:ext cx="1092384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1000" y="3993840"/>
            <a:ext cx="1092384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1000" y="334800"/>
            <a:ext cx="1092384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1000" y="1774800"/>
            <a:ext cx="533052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18280" y="1774800"/>
            <a:ext cx="533052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1000" y="3993840"/>
            <a:ext cx="533052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18280" y="3993840"/>
            <a:ext cx="533052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1000" y="334800"/>
            <a:ext cx="1092384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21000" y="1774800"/>
            <a:ext cx="351720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4600" y="1774800"/>
            <a:ext cx="351720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07840" y="1774800"/>
            <a:ext cx="351720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21000" y="3993840"/>
            <a:ext cx="351720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4600" y="3993840"/>
            <a:ext cx="351720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07840" y="3993840"/>
            <a:ext cx="351720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1000" y="334800"/>
            <a:ext cx="1092384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21000" y="1774800"/>
            <a:ext cx="10923840" cy="42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1000" y="334800"/>
            <a:ext cx="1092384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1000" y="1774800"/>
            <a:ext cx="10923840" cy="42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1000" y="334800"/>
            <a:ext cx="1092384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21000" y="1774800"/>
            <a:ext cx="5330520" cy="42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18280" y="1774800"/>
            <a:ext cx="5330520" cy="42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21000" y="334800"/>
            <a:ext cx="1092384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21000" y="334800"/>
            <a:ext cx="10923840" cy="530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21000" y="334800"/>
            <a:ext cx="1092384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21000" y="1774800"/>
            <a:ext cx="533052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18280" y="1774800"/>
            <a:ext cx="5330520" cy="42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1000" y="3993840"/>
            <a:ext cx="533052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21000" y="334800"/>
            <a:ext cx="1092384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21000" y="1774800"/>
            <a:ext cx="10923840" cy="42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21000" y="334800"/>
            <a:ext cx="1092384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21000" y="1774800"/>
            <a:ext cx="5330520" cy="42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18280" y="1774800"/>
            <a:ext cx="533052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18280" y="3993840"/>
            <a:ext cx="533052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1000" y="334800"/>
            <a:ext cx="1092384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1000" y="1774800"/>
            <a:ext cx="533052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18280" y="1774800"/>
            <a:ext cx="533052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1000" y="3993840"/>
            <a:ext cx="1092384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21000" y="334800"/>
            <a:ext cx="1092384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21000" y="1774800"/>
            <a:ext cx="1092384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1000" y="3993840"/>
            <a:ext cx="1092384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1000" y="334800"/>
            <a:ext cx="1092384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21000" y="1774800"/>
            <a:ext cx="533052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18280" y="1774800"/>
            <a:ext cx="533052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1000" y="3993840"/>
            <a:ext cx="533052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18280" y="3993840"/>
            <a:ext cx="533052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21000" y="334800"/>
            <a:ext cx="1092384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21000" y="1774800"/>
            <a:ext cx="351720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4600" y="1774800"/>
            <a:ext cx="351720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07840" y="1774800"/>
            <a:ext cx="351720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1000" y="3993840"/>
            <a:ext cx="351720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4600" y="3993840"/>
            <a:ext cx="351720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07840" y="3993840"/>
            <a:ext cx="351720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1000" y="334800"/>
            <a:ext cx="1092384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21000" y="1774800"/>
            <a:ext cx="10923840" cy="42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1000" y="334800"/>
            <a:ext cx="1092384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1000" y="1774800"/>
            <a:ext cx="5330520" cy="42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18280" y="1774800"/>
            <a:ext cx="5330520" cy="42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21000" y="334800"/>
            <a:ext cx="1092384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21000" y="334800"/>
            <a:ext cx="10923840" cy="530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1000" y="334800"/>
            <a:ext cx="1092384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21000" y="1774800"/>
            <a:ext cx="533052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18280" y="1774800"/>
            <a:ext cx="5330520" cy="42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1000" y="3993840"/>
            <a:ext cx="533052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1000" y="334800"/>
            <a:ext cx="1092384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21000" y="1774800"/>
            <a:ext cx="5330520" cy="42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18280" y="1774800"/>
            <a:ext cx="533052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18280" y="3993840"/>
            <a:ext cx="533052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1000" y="334800"/>
            <a:ext cx="10923840" cy="114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21000" y="1774800"/>
            <a:ext cx="533052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18280" y="1774800"/>
            <a:ext cx="533052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1000" y="3993840"/>
            <a:ext cx="10923840" cy="202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624240" y="6165360"/>
            <a:ext cx="10924200" cy="360"/>
          </a:xfrm>
          <a:prstGeom prst="line">
            <a:avLst/>
          </a:prstGeom>
          <a:ln w="3168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22080" y="6308640"/>
            <a:ext cx="119772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ZA" sz="800" spc="-1" strike="noStrike">
                <a:solidFill>
                  <a:srgbClr val="a8afaf"/>
                </a:solidFill>
                <a:latin typeface="Frutiger LT Com 55 Roman"/>
              </a:rPr>
              <a:t>© Fraunhofer IWU</a:t>
            </a:r>
            <a:endParaRPr b="0" lang="en-ZA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fld id="{459C055A-92DD-4B43-A7F5-2022305F4482}" type="slidenum">
              <a:rPr b="0" lang="en-ZA" sz="800" spc="-1" strike="noStrike">
                <a:solidFill>
                  <a:srgbClr val="a8afaf"/>
                </a:solidFill>
                <a:latin typeface="Frutiger LT Com 45 Light"/>
              </a:rPr>
              <a:t>&lt;number&gt;</a:t>
            </a:fld>
            <a:endParaRPr b="0" lang="en-ZA" sz="800" spc="-1" strike="noStrike">
              <a:latin typeface="Arial"/>
            </a:endParaRPr>
          </a:p>
        </p:txBody>
      </p:sp>
      <p:pic>
        <p:nvPicPr>
          <p:cNvPr id="2" name="Picture 7" descr=""/>
          <p:cNvPicPr/>
          <p:nvPr/>
        </p:nvPicPr>
        <p:blipFill>
          <a:blip r:embed="rId2"/>
          <a:stretch/>
        </p:blipFill>
        <p:spPr>
          <a:xfrm>
            <a:off x="10131480" y="6284880"/>
            <a:ext cx="1417320" cy="401400"/>
          </a:xfrm>
          <a:prstGeom prst="rect">
            <a:avLst/>
          </a:prstGeom>
          <a:ln>
            <a:noFill/>
          </a:ln>
        </p:spPr>
      </p:pic>
      <p:sp>
        <p:nvSpPr>
          <p:cNvPr id="3" name="Line 3"/>
          <p:cNvSpPr/>
          <p:nvPr/>
        </p:nvSpPr>
        <p:spPr>
          <a:xfrm>
            <a:off x="621000" y="406800"/>
            <a:ext cx="10924200" cy="360"/>
          </a:xfrm>
          <a:prstGeom prst="line">
            <a:avLst/>
          </a:prstGeom>
          <a:ln w="5076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4"/>
          <p:cNvSpPr/>
          <p:nvPr/>
        </p:nvSpPr>
        <p:spPr>
          <a:xfrm>
            <a:off x="621000" y="2492640"/>
            <a:ext cx="10924200" cy="36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5"/>
          <p:cNvSpPr/>
          <p:nvPr/>
        </p:nvSpPr>
        <p:spPr>
          <a:xfrm>
            <a:off x="624240" y="6165360"/>
            <a:ext cx="10924200" cy="360"/>
          </a:xfrm>
          <a:prstGeom prst="line">
            <a:avLst/>
          </a:prstGeom>
          <a:ln w="3168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21000" y="477000"/>
            <a:ext cx="10923840" cy="1007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200" spc="-1" strike="noStrike" cap="all">
                <a:solidFill>
                  <a:srgbClr val="000000"/>
                </a:solidFill>
                <a:latin typeface="Frutiger LT Com 45 Light"/>
              </a:rPr>
              <a:t>Titelmasterformat durch Klicken bearbeiten</a:t>
            </a:r>
            <a:endParaRPr b="0" lang="de-DE" sz="32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pic>
        <p:nvPicPr>
          <p:cNvPr id="7" name="Grafik 10" descr=""/>
          <p:cNvPicPr/>
          <p:nvPr/>
        </p:nvPicPr>
        <p:blipFill>
          <a:blip r:embed="rId3"/>
          <a:stretch/>
        </p:blipFill>
        <p:spPr>
          <a:xfrm>
            <a:off x="3924720" y="3429000"/>
            <a:ext cx="4320360" cy="118260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8942400" y="6195600"/>
            <a:ext cx="2773800" cy="57600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8400" y="1604520"/>
            <a:ext cx="10952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Frutiger LT Com 55 Roman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Frutiger LT Com 55 Roman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Frutiger LT Com 55 Roman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Frutiger LT Com 55 Roman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Frutiger LT Com 55 Roman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Frutiger LT Com 55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Frutiger LT Com 55 Roman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Frutiger LT Com 55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Frutiger LT Com 55 Roman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Frutiger LT Com 55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>
            <a:off x="624240" y="6165360"/>
            <a:ext cx="10924200" cy="360"/>
          </a:xfrm>
          <a:prstGeom prst="line">
            <a:avLst/>
          </a:prstGeom>
          <a:ln w="3168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622080" y="6308640"/>
            <a:ext cx="119772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ZA" sz="800" spc="-1" strike="noStrike">
                <a:solidFill>
                  <a:srgbClr val="a8afaf"/>
                </a:solidFill>
                <a:latin typeface="Frutiger LT Com 55 Roman"/>
              </a:rPr>
              <a:t>© Fraunhofer IWU</a:t>
            </a:r>
            <a:endParaRPr b="0" lang="en-ZA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fld id="{5AB94BB3-E973-4B58-918D-8CC72ABA95EC}" type="slidenum">
              <a:rPr b="0" lang="en-ZA" sz="800" spc="-1" strike="noStrike">
                <a:solidFill>
                  <a:srgbClr val="a8afaf"/>
                </a:solidFill>
                <a:latin typeface="Frutiger LT Com 45 Light"/>
              </a:rPr>
              <a:t>&lt;number&gt;</a:t>
            </a:fld>
            <a:endParaRPr b="0" lang="en-ZA" sz="800" spc="-1" strike="noStrike">
              <a:latin typeface="Arial"/>
            </a:endParaRPr>
          </a:p>
        </p:txBody>
      </p:sp>
      <p:pic>
        <p:nvPicPr>
          <p:cNvPr id="48" name="Picture 7" descr=""/>
          <p:cNvPicPr/>
          <p:nvPr/>
        </p:nvPicPr>
        <p:blipFill>
          <a:blip r:embed="rId2"/>
          <a:stretch/>
        </p:blipFill>
        <p:spPr>
          <a:xfrm>
            <a:off x="10131480" y="6284880"/>
            <a:ext cx="1417320" cy="401400"/>
          </a:xfrm>
          <a:prstGeom prst="rect">
            <a:avLst/>
          </a:prstGeom>
          <a:ln>
            <a:noFill/>
          </a:ln>
        </p:spPr>
      </p:pic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621000" y="334800"/>
            <a:ext cx="10923840" cy="1145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Frutiger LT Com 45 Light"/>
              </a:rPr>
              <a:t>Titelmasterformat durch Klicken bearbeiten</a:t>
            </a:r>
            <a:br/>
            <a:r>
              <a:rPr b="1" lang="de-DE" sz="2400" spc="-1" strike="noStrike">
                <a:solidFill>
                  <a:srgbClr val="000000"/>
                </a:solidFill>
                <a:latin typeface="Frutiger LT Com 45 Light"/>
              </a:rPr>
              <a:t>zweizeilig</a:t>
            </a:r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1000" y="1774800"/>
            <a:ext cx="10923840" cy="4247640"/>
          </a:xfrm>
          <a:prstGeom prst="rect">
            <a:avLst/>
          </a:prstGeom>
        </p:spPr>
        <p:txBody>
          <a:bodyPr lIns="0" rIns="0" tIns="0" bIns="0"/>
          <a:p>
            <a:pPr marL="360000" indent="-35964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b="0" lang="de-DE" sz="1800" spc="-1" strike="noStrike">
                <a:solidFill>
                  <a:srgbClr val="000000"/>
                </a:solidFill>
                <a:latin typeface="Frutiger LT Com 55 Roman"/>
              </a:rPr>
              <a:t>Textmasterformat bearbeiten</a:t>
            </a:r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de-DE" sz="1800" spc="-1" strike="noStrike">
                <a:solidFill>
                  <a:srgbClr val="000000"/>
                </a:solidFill>
                <a:latin typeface="Frutiger LT Com 55 Roman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  <a:p>
            <a:pPr lvl="2" marL="108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de-DE" sz="1800" spc="-1" strike="noStrike">
                <a:solidFill>
                  <a:srgbClr val="000000"/>
                </a:solidFill>
                <a:latin typeface="Frutiger LT Com 55 Roman"/>
              </a:rPr>
              <a:t>Dritte Ebene</a:t>
            </a:r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  <a:p>
            <a:pPr lvl="3" marL="144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de-DE" sz="1800" spc="-1" strike="noStrike">
                <a:solidFill>
                  <a:srgbClr val="000000"/>
                </a:solidFill>
                <a:latin typeface="Frutiger LT Com 55 Roman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  <a:p>
            <a:pPr lvl="4" marL="180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de-DE" sz="1800" spc="-1" strike="noStrike">
                <a:solidFill>
                  <a:srgbClr val="000000"/>
                </a:solidFill>
                <a:latin typeface="Frutiger LT Com 55 Roman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Frutiger LT Com 55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slideLayout" Target="../slideLayouts/slideLayout13.xml"/><Relationship Id="rId1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33600" y="896400"/>
            <a:ext cx="10923840" cy="10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de-DE" sz="3200" spc="-1" strike="noStrike" cap="all">
                <a:solidFill>
                  <a:srgbClr val="000000"/>
                </a:solidFill>
                <a:latin typeface="Frutiger LT Com 45 Light"/>
              </a:rPr>
              <a:t>Containerization &amp; version control</a:t>
            </a:r>
            <a:endParaRPr b="0" lang="de-DE" sz="32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12360" y="1340640"/>
            <a:ext cx="10923840" cy="107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901"/>
              </a:spcAft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	</a:t>
            </a: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	</a:t>
            </a: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	</a:t>
            </a: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	</a:t>
            </a: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	</a:t>
            </a: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	</a:t>
            </a: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	</a:t>
            </a: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	</a:t>
            </a: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	</a:t>
            </a: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	</a:t>
            </a: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	</a:t>
            </a:r>
            <a:endParaRPr b="0" lang="en-ZA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21000" y="334800"/>
            <a:ext cx="1092384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Frutiger LT Com 45 Light"/>
              </a:rPr>
              <a:t>Problem: version control and deployment</a:t>
            </a:r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pic>
        <p:nvPicPr>
          <p:cNvPr id="96" name="Picture 4" descr=""/>
          <p:cNvPicPr/>
          <p:nvPr/>
        </p:nvPicPr>
        <p:blipFill>
          <a:blip r:embed="rId1"/>
          <a:stretch/>
        </p:blipFill>
        <p:spPr>
          <a:xfrm>
            <a:off x="2539440" y="1317240"/>
            <a:ext cx="1279800" cy="1279800"/>
          </a:xfrm>
          <a:prstGeom prst="rect">
            <a:avLst/>
          </a:prstGeom>
          <a:ln>
            <a:noFill/>
          </a:ln>
        </p:spPr>
      </p:pic>
      <p:pic>
        <p:nvPicPr>
          <p:cNvPr id="97" name="Picture 5" descr=""/>
          <p:cNvPicPr/>
          <p:nvPr/>
        </p:nvPicPr>
        <p:blipFill>
          <a:blip r:embed="rId2"/>
          <a:stretch/>
        </p:blipFill>
        <p:spPr>
          <a:xfrm>
            <a:off x="4212720" y="1268640"/>
            <a:ext cx="1960920" cy="1188360"/>
          </a:xfrm>
          <a:prstGeom prst="rect">
            <a:avLst/>
          </a:prstGeom>
          <a:ln>
            <a:noFill/>
          </a:ln>
        </p:spPr>
      </p:pic>
      <p:pic>
        <p:nvPicPr>
          <p:cNvPr id="98" name="Picture 6" descr=""/>
          <p:cNvPicPr/>
          <p:nvPr/>
        </p:nvPicPr>
        <p:blipFill>
          <a:blip r:embed="rId3"/>
          <a:stretch/>
        </p:blipFill>
        <p:spPr>
          <a:xfrm>
            <a:off x="6015600" y="1285920"/>
            <a:ext cx="1279800" cy="1279800"/>
          </a:xfrm>
          <a:prstGeom prst="rect">
            <a:avLst/>
          </a:prstGeom>
          <a:ln>
            <a:noFill/>
          </a:ln>
        </p:spPr>
      </p:pic>
      <p:pic>
        <p:nvPicPr>
          <p:cNvPr id="99" name="Picture 7" descr=""/>
          <p:cNvPicPr/>
          <p:nvPr/>
        </p:nvPicPr>
        <p:blipFill>
          <a:blip r:embed="rId4"/>
          <a:srcRect l="0" t="0" r="56496" b="0"/>
          <a:stretch/>
        </p:blipFill>
        <p:spPr>
          <a:xfrm>
            <a:off x="7148160" y="2237040"/>
            <a:ext cx="1181520" cy="1079280"/>
          </a:xfrm>
          <a:prstGeom prst="rect">
            <a:avLst/>
          </a:prstGeom>
          <a:ln>
            <a:noFill/>
          </a:ln>
        </p:spPr>
      </p:pic>
      <p:pic>
        <p:nvPicPr>
          <p:cNvPr id="100" name="Picture 8" descr=""/>
          <p:cNvPicPr/>
          <p:nvPr/>
        </p:nvPicPr>
        <p:blipFill>
          <a:blip r:embed="rId5"/>
          <a:stretch/>
        </p:blipFill>
        <p:spPr>
          <a:xfrm>
            <a:off x="7597080" y="3953520"/>
            <a:ext cx="3272760" cy="1935360"/>
          </a:xfrm>
          <a:prstGeom prst="rect">
            <a:avLst/>
          </a:prstGeom>
          <a:ln>
            <a:noFill/>
          </a:ln>
        </p:spPr>
      </p:pic>
      <p:pic>
        <p:nvPicPr>
          <p:cNvPr id="101" name="Picture 9" descr=""/>
          <p:cNvPicPr/>
          <p:nvPr/>
        </p:nvPicPr>
        <p:blipFill>
          <a:blip r:embed="rId6"/>
          <a:stretch/>
        </p:blipFill>
        <p:spPr>
          <a:xfrm>
            <a:off x="1750320" y="3574800"/>
            <a:ext cx="2251080" cy="147204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4292640" y="4034880"/>
            <a:ext cx="308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ZA" sz="1800" spc="-1" strike="noStrike">
                <a:latin typeface="Arial"/>
                <a:ea typeface="Noto Sans CJK SC Regular"/>
              </a:rPr>
              <a:t>+</a:t>
            </a:r>
            <a:endParaRPr b="0" lang="en-ZA" sz="1800" spc="-1" strike="noStrike">
              <a:latin typeface="Arial"/>
            </a:endParaRPr>
          </a:p>
        </p:txBody>
      </p:sp>
      <p:pic>
        <p:nvPicPr>
          <p:cNvPr id="103" name="Picture 11" descr=""/>
          <p:cNvPicPr/>
          <p:nvPr/>
        </p:nvPicPr>
        <p:blipFill>
          <a:blip r:embed="rId7"/>
          <a:stretch/>
        </p:blipFill>
        <p:spPr>
          <a:xfrm>
            <a:off x="4917600" y="3602520"/>
            <a:ext cx="1005480" cy="1005480"/>
          </a:xfrm>
          <a:prstGeom prst="rect">
            <a:avLst/>
          </a:prstGeom>
          <a:ln>
            <a:noFill/>
          </a:ln>
        </p:spPr>
      </p:pic>
      <p:pic>
        <p:nvPicPr>
          <p:cNvPr id="104" name="Graphic 12" descr=""/>
          <p:cNvPicPr/>
          <p:nvPr/>
        </p:nvPicPr>
        <p:blipFill>
          <a:blip r:embed="rId8"/>
          <a:stretch/>
        </p:blipFill>
        <p:spPr>
          <a:xfrm rot="18885600">
            <a:off x="6226200" y="3354480"/>
            <a:ext cx="999000" cy="239760"/>
          </a:xfrm>
          <a:prstGeom prst="rect">
            <a:avLst/>
          </a:prstGeom>
          <a:ln>
            <a:noFill/>
          </a:ln>
        </p:spPr>
      </p:pic>
      <p:pic>
        <p:nvPicPr>
          <p:cNvPr id="105" name="Graphic 13" descr=""/>
          <p:cNvPicPr/>
          <p:nvPr/>
        </p:nvPicPr>
        <p:blipFill>
          <a:blip r:embed="rId9"/>
          <a:stretch/>
        </p:blipFill>
        <p:spPr>
          <a:xfrm rot="13977000">
            <a:off x="3454920" y="2983680"/>
            <a:ext cx="999000" cy="239760"/>
          </a:xfrm>
          <a:prstGeom prst="rect">
            <a:avLst/>
          </a:prstGeom>
          <a:ln>
            <a:noFill/>
          </a:ln>
        </p:spPr>
      </p:pic>
      <p:pic>
        <p:nvPicPr>
          <p:cNvPr id="106" name="Graphic 14" descr=""/>
          <p:cNvPicPr/>
          <p:nvPr/>
        </p:nvPicPr>
        <p:blipFill>
          <a:blip r:embed="rId10"/>
          <a:stretch/>
        </p:blipFill>
        <p:spPr>
          <a:xfrm rot="15714600">
            <a:off x="4817880" y="2743920"/>
            <a:ext cx="828000" cy="239760"/>
          </a:xfrm>
          <a:prstGeom prst="rect">
            <a:avLst/>
          </a:prstGeom>
          <a:ln>
            <a:noFill/>
          </a:ln>
        </p:spPr>
      </p:pic>
      <p:pic>
        <p:nvPicPr>
          <p:cNvPr id="107" name="Graphic 15" descr=""/>
          <p:cNvPicPr/>
          <p:nvPr/>
        </p:nvPicPr>
        <p:blipFill>
          <a:blip r:embed="rId11"/>
          <a:stretch/>
        </p:blipFill>
        <p:spPr>
          <a:xfrm rot="17616600">
            <a:off x="5583600" y="2814480"/>
            <a:ext cx="999000" cy="239760"/>
          </a:xfrm>
          <a:prstGeom prst="rect">
            <a:avLst/>
          </a:prstGeom>
          <a:ln>
            <a:noFill/>
          </a:ln>
        </p:spPr>
      </p:pic>
      <p:pic>
        <p:nvPicPr>
          <p:cNvPr id="108" name="Graphic 16" descr=""/>
          <p:cNvPicPr/>
          <p:nvPr/>
        </p:nvPicPr>
        <p:blipFill>
          <a:blip r:embed="rId12"/>
          <a:stretch/>
        </p:blipFill>
        <p:spPr>
          <a:xfrm rot="12893400">
            <a:off x="6185160" y="4737600"/>
            <a:ext cx="999000" cy="23976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3315600" y="2846880"/>
            <a:ext cx="498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ZA" sz="1800" spc="-1" strike="noStrike">
                <a:latin typeface="Arial"/>
                <a:ea typeface="Noto Sans CJK SC Regular"/>
              </a:rPr>
              <a:t>1.8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4448880" y="2690640"/>
            <a:ext cx="498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ZA" sz="1800" spc="-1" strike="noStrike">
                <a:latin typeface="Arial"/>
                <a:ea typeface="Noto Sans CJK SC Regular"/>
              </a:rPr>
              <a:t>9.3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5404320" y="2661120"/>
            <a:ext cx="548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ZA" sz="1800" spc="-1" strike="noStrike">
                <a:latin typeface="Arial"/>
                <a:ea typeface="Noto Sans CJK SC Regular"/>
              </a:rPr>
              <a:t>3.5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6316920" y="2811600"/>
            <a:ext cx="706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ZA" sz="1800" spc="-1" strike="noStrike">
                <a:latin typeface="Arial"/>
                <a:ea typeface="Noto Sans CJK SC Regular"/>
              </a:rPr>
              <a:t>1.0.9</a:t>
            </a:r>
            <a:endParaRPr b="0" lang="en-ZA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21000" y="334800"/>
            <a:ext cx="1092384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Frutiger LT Com 45 Light"/>
              </a:rPr>
              <a:t>Problem </a:t>
            </a:r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89720" y="908640"/>
            <a:ext cx="11583360" cy="49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964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Testing of algorithms is a complicated process</a:t>
            </a: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Requires extensive installation/building from source - time consuming/problematic</a:t>
            </a:r>
            <a:endParaRPr b="0" lang="en-ZA" sz="1800" spc="-1" strike="noStrike">
              <a:latin typeface="Arial"/>
            </a:endParaRPr>
          </a:p>
          <a:p>
            <a:pPr lvl="2" marL="108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Also problematic due to multiple version of same package on testing computer causing issues</a:t>
            </a: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Once environment has been built and algorithm tested -&gt; to utilize on another computer process must be repeated</a:t>
            </a:r>
            <a:endParaRPr b="0" lang="en-ZA" sz="1800" spc="-1" strike="noStrike">
              <a:latin typeface="Arial"/>
            </a:endParaRPr>
          </a:p>
          <a:p>
            <a:pPr lvl="2" marL="108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Error prone</a:t>
            </a:r>
            <a:endParaRPr b="0" lang="en-ZA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901"/>
              </a:spcAft>
            </a:pP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Documenting an installation process only useful when instructions/dependencies remain current</a:t>
            </a:r>
            <a:endParaRPr b="0" lang="en-ZA" sz="1800" spc="-1" strike="noStrike">
              <a:latin typeface="Arial"/>
            </a:endParaRPr>
          </a:p>
          <a:p>
            <a:pPr lvl="2" marL="108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Interdependencies change vastly</a:t>
            </a:r>
            <a:endParaRPr b="0" lang="en-ZA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901"/>
              </a:spcAft>
            </a:pPr>
            <a:endParaRPr b="0" lang="en-ZA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21000" y="334800"/>
            <a:ext cx="1092384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Frutiger LT Com 45 Light"/>
              </a:rPr>
              <a:t>Docker </a:t>
            </a:r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pic>
        <p:nvPicPr>
          <p:cNvPr id="116" name="Content Placeholder 5" descr=""/>
          <p:cNvPicPr/>
          <p:nvPr/>
        </p:nvPicPr>
        <p:blipFill>
          <a:blip r:embed="rId1"/>
          <a:srcRect l="5034" t="10446" r="8516" b="3013"/>
          <a:stretch/>
        </p:blipFill>
        <p:spPr>
          <a:xfrm>
            <a:off x="4579200" y="1772640"/>
            <a:ext cx="7416360" cy="417600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189720" y="908640"/>
            <a:ext cx="8579160" cy="38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964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Containerized</a:t>
            </a: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Self-contained (libraries, packages etc) – no further installation required</a:t>
            </a: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Enables robust deployment</a:t>
            </a: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Lightweight compared to VM</a:t>
            </a:r>
            <a:endParaRPr b="0" lang="en-ZA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901"/>
              </a:spcAft>
            </a:pPr>
            <a:endParaRPr b="0" lang="en-ZA" sz="1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OS independent</a:t>
            </a: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Only requires Docker engine on host</a:t>
            </a: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(&amp; NVIDIA driver for GPU acceleration)</a:t>
            </a: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Enables deployment flexibility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endParaRPr b="0" lang="en-ZA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21000" y="334800"/>
            <a:ext cx="1092384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Frutiger LT Com 45 Light"/>
              </a:rPr>
              <a:t>Docker </a:t>
            </a:r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89720" y="908640"/>
            <a:ext cx="11583360" cy="49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964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Allows rapid testing of algorithms</a:t>
            </a: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‘</a:t>
            </a: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Pull’ prebuilt images with required packages &amp; deploy algorithm in scenario of interest</a:t>
            </a: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Keeps testing computer clean, minimizes clutter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endParaRPr b="0" lang="en-ZA" sz="1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Containerized</a:t>
            </a: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Once ‘image’ is built, can be deployed as a ‘container’ indefinitely – no maintenance </a:t>
            </a: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Can deploy many instances of the same image on one or many hosts </a:t>
            </a: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Can build independent system components with individual defined behaviour </a:t>
            </a:r>
            <a:endParaRPr b="0" lang="en-ZA" sz="1800" spc="-1" strike="noStrike">
              <a:latin typeface="Arial"/>
            </a:endParaRPr>
          </a:p>
          <a:p>
            <a:pPr lvl="2" marL="108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Perception system: Independent subsystems &amp; individual outputs interpreted by high-level management system</a:t>
            </a:r>
            <a:endParaRPr b="0" lang="en-ZA" sz="1800" spc="-1" strike="noStrike">
              <a:latin typeface="Arial"/>
            </a:endParaRPr>
          </a:p>
          <a:p>
            <a:pPr lvl="3" marL="144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Detection system</a:t>
            </a:r>
            <a:endParaRPr b="0" lang="en-ZA" sz="1800" spc="-1" strike="noStrike">
              <a:latin typeface="Arial"/>
            </a:endParaRPr>
          </a:p>
          <a:p>
            <a:pPr lvl="3" marL="144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Tracking system and localization system</a:t>
            </a:r>
            <a:endParaRPr b="0" lang="en-ZA" sz="1800" spc="-1" strike="noStrike">
              <a:latin typeface="Arial"/>
            </a:endParaRPr>
          </a:p>
          <a:p>
            <a:pPr lvl="3" marL="144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Pose estimation system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endParaRPr b="0" lang="en-ZA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21000" y="334800"/>
            <a:ext cx="1092384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Frutiger LT Com 45 Light"/>
              </a:rPr>
              <a:t>Docker </a:t>
            </a:r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89720" y="908640"/>
            <a:ext cx="11583360" cy="49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964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Host interaction</a:t>
            </a: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Access sensors </a:t>
            </a:r>
            <a:endParaRPr b="0" lang="en-ZA" sz="1800" spc="-1" strike="noStrike">
              <a:latin typeface="Arial"/>
            </a:endParaRPr>
          </a:p>
          <a:p>
            <a:pPr lvl="2" marL="108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1" lang="en-ZA" sz="1800" spc="-1" strike="noStrike">
                <a:solidFill>
                  <a:srgbClr val="000000"/>
                </a:solidFill>
                <a:latin typeface="Frutiger LT Com 55 Roman"/>
              </a:rPr>
              <a:t>‘</a:t>
            </a:r>
            <a:r>
              <a:rPr b="1" lang="en-ZA" sz="1800" spc="-1" strike="noStrike">
                <a:solidFill>
                  <a:srgbClr val="000000"/>
                </a:solidFill>
                <a:latin typeface="Frutiger LT Com 55 Roman"/>
              </a:rPr>
              <a:t>--device</a:t>
            </a: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=/dev/video0’ – passes default video capturing device to docker container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File system</a:t>
            </a:r>
            <a:endParaRPr b="0" lang="en-ZA" sz="1800" spc="-1" strike="noStrike">
              <a:latin typeface="Arial"/>
            </a:endParaRPr>
          </a:p>
          <a:p>
            <a:pPr lvl="2" marL="108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Volumes: Defines directory shared between host and container, or between containers</a:t>
            </a:r>
            <a:endParaRPr b="0" lang="en-ZA" sz="1800" spc="-1" strike="noStrike">
              <a:latin typeface="Arial"/>
            </a:endParaRPr>
          </a:p>
          <a:p>
            <a:pPr lvl="3" marL="144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1" lang="en-ZA" sz="1800" spc="-1" strike="noStrike">
                <a:solidFill>
                  <a:srgbClr val="000000"/>
                </a:solidFill>
                <a:latin typeface="Frutiger LT Com 55 Roman"/>
              </a:rPr>
              <a:t>-v </a:t>
            </a: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/home/user/directoryOnHost</a:t>
            </a:r>
            <a:r>
              <a:rPr b="1" lang="en-ZA" sz="1800" spc="-1" strike="noStrike">
                <a:solidFill>
                  <a:srgbClr val="000000"/>
                </a:solidFill>
                <a:latin typeface="Frutiger LT Com 55 Roman"/>
              </a:rPr>
              <a:t>:/</a:t>
            </a: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directoryInContainer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Container can either deployed/function in many ways</a:t>
            </a:r>
            <a:endParaRPr b="0" lang="en-ZA" sz="1800" spc="-1" strike="noStrike">
              <a:latin typeface="Arial"/>
            </a:endParaRPr>
          </a:p>
          <a:p>
            <a:pPr lvl="2" marL="108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CLI</a:t>
            </a:r>
            <a:endParaRPr b="0" lang="en-ZA" sz="1800" spc="-1" strike="noStrike">
              <a:latin typeface="Arial"/>
            </a:endParaRPr>
          </a:p>
          <a:p>
            <a:pPr lvl="2" marL="108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Having fixed functionality: using ‘CMD’ in Dockerfile, i.e. captures sensor data, processes data and returns output on deployment </a:t>
            </a:r>
            <a:endParaRPr b="0" lang="en-ZA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901"/>
              </a:spcAft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endParaRPr b="0" lang="en-ZA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21000" y="334800"/>
            <a:ext cx="1092384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Frutiger LT Com 45 Light"/>
              </a:rPr>
              <a:t>Docker </a:t>
            </a:r>
            <a:endParaRPr b="0" lang="de-DE" sz="2400" spc="-1" strike="noStrik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89720" y="908640"/>
            <a:ext cx="11583360" cy="49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964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Example implementation</a:t>
            </a: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Pull lightweight </a:t>
            </a:r>
            <a:r>
              <a:rPr b="1" lang="en-ZA" sz="1800" spc="-1" strike="noStrike">
                <a:solidFill>
                  <a:srgbClr val="000000"/>
                </a:solidFill>
                <a:latin typeface="Frutiger LT Com 55 Roman"/>
              </a:rPr>
              <a:t>Ubuntu</a:t>
            </a: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 16.04 OS base image</a:t>
            </a: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Add </a:t>
            </a:r>
            <a:r>
              <a:rPr b="1" lang="en-ZA" sz="1800" spc="-1" strike="noStrike">
                <a:solidFill>
                  <a:srgbClr val="000000"/>
                </a:solidFill>
                <a:latin typeface="Frutiger LT Com 55 Roman"/>
              </a:rPr>
              <a:t>packages</a:t>
            </a: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 for video codecs, I/O &amp; compiling tools with standard packet manager (apt-get)</a:t>
            </a: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1" lang="en-ZA" sz="1800" spc="-1" strike="noStrike">
                <a:solidFill>
                  <a:srgbClr val="000000"/>
                </a:solidFill>
                <a:latin typeface="Frutiger LT Com 55 Roman"/>
              </a:rPr>
              <a:t>Build</a:t>
            </a: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 OpenCV (3.4) with Cmake</a:t>
            </a: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Clone a repository and compile object detection application (using g++ )</a:t>
            </a:r>
            <a:endParaRPr b="0" lang="en-ZA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901"/>
              </a:spcAft>
            </a:pP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Run container with a volume mounted </a:t>
            </a:r>
            <a:endParaRPr b="0" lang="en-ZA" sz="1800" spc="-1" strike="noStrike">
              <a:latin typeface="Arial"/>
            </a:endParaRPr>
          </a:p>
          <a:p>
            <a:pPr lvl="2" marL="108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When container is launched, container searches host for specific directory with images to classify. Output is saved to host </a:t>
            </a: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	</a:t>
            </a:r>
            <a:endParaRPr b="0" lang="en-ZA" sz="1800" spc="-1" strike="noStrike">
              <a:latin typeface="Arial"/>
            </a:endParaRPr>
          </a:p>
          <a:p>
            <a:pPr marL="720000" algn="ctr">
              <a:lnSpc>
                <a:spcPct val="100000"/>
              </a:lnSpc>
              <a:spcAft>
                <a:spcPts val="901"/>
              </a:spcAft>
            </a:pPr>
            <a:r>
              <a:rPr b="1" lang="en-ZA" sz="1800" spc="-1" strike="noStrike">
                <a:solidFill>
                  <a:srgbClr val="000000"/>
                </a:solidFill>
                <a:latin typeface="Frutiger LT Com 55 Roman"/>
              </a:rPr>
              <a:t>Or</a:t>
            </a:r>
            <a:endParaRPr b="0" lang="en-ZA" sz="1800" spc="-1" strike="noStrike">
              <a:latin typeface="Arial"/>
            </a:endParaRPr>
          </a:p>
          <a:p>
            <a:pPr lvl="1" marL="72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Run container with a volume mounted &amp; video input</a:t>
            </a:r>
            <a:endParaRPr b="0" lang="en-ZA" sz="1800" spc="-1" strike="noStrike">
              <a:latin typeface="Arial"/>
            </a:endParaRPr>
          </a:p>
          <a:p>
            <a:pPr lvl="2" marL="1080000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When container is launched, video input is classified and alert is made when certain detection is made and saved to host</a:t>
            </a:r>
            <a:endParaRPr b="0" lang="en-ZA" sz="1800" spc="-1" strike="noStrike">
              <a:latin typeface="Arial"/>
            </a:endParaRPr>
          </a:p>
          <a:p>
            <a:pPr marL="720000" algn="ctr">
              <a:lnSpc>
                <a:spcPct val="100000"/>
              </a:lnSpc>
              <a:spcAft>
                <a:spcPts val="901"/>
              </a:spcAft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endParaRPr b="0" lang="en-ZA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9563040" y="1197720"/>
            <a:ext cx="431640" cy="1656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>
            <a:off x="10010160" y="1841400"/>
            <a:ext cx="22100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Defined in Dockerfile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800" spc="-1" strike="noStrike">
                <a:solidFill>
                  <a:srgbClr val="000000"/>
                </a:solidFill>
                <a:latin typeface="Frutiger LT Com 55 Roman"/>
              </a:rPr>
              <a:t>used to build image</a:t>
            </a:r>
            <a:endParaRPr b="0" lang="en-ZA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Master_IWU_16zu9</Template>
  <TotalTime>199</TotalTime>
  <Application>LibreOffice/6.0.7.3$Linux_X86_64 LibreOffice_project/00m0$Build-3</Application>
  <Words>387</Words>
  <Paragraphs>72</Paragraphs>
  <Company>FhG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2017-11-15T11:26:34Z</dcterms:created>
  <dc:creator>Pfeifer, Marko</dc:creator>
  <dc:description/>
  <dc:language>en-ZA</dc:language>
  <cp:lastModifiedBy/>
  <dcterms:modified xsi:type="dcterms:W3CDTF">2020-01-03T10:48:53Z</dcterms:modified>
  <cp:revision>94</cp:revision>
  <dc:subject>[flexibel + präzise]2010</dc:subject>
  <dc:title>Robotik in der Produktion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FhG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