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7"/>
  </p:notesMasterIdLst>
  <p:sldIdLst>
    <p:sldId id="256" r:id="rId2"/>
    <p:sldId id="257" r:id="rId3"/>
    <p:sldId id="258" r:id="rId4"/>
    <p:sldId id="301" r:id="rId5"/>
    <p:sldId id="321" r:id="rId6"/>
    <p:sldId id="322" r:id="rId7"/>
    <p:sldId id="300" r:id="rId8"/>
    <p:sldId id="323" r:id="rId9"/>
    <p:sldId id="326" r:id="rId10"/>
    <p:sldId id="263" r:id="rId11"/>
    <p:sldId id="265" r:id="rId12"/>
    <p:sldId id="325" r:id="rId13"/>
    <p:sldId id="327" r:id="rId14"/>
    <p:sldId id="328" r:id="rId15"/>
    <p:sldId id="329" r:id="rId16"/>
    <p:sldId id="330" r:id="rId17"/>
    <p:sldId id="312" r:id="rId18"/>
    <p:sldId id="331" r:id="rId19"/>
    <p:sldId id="332" r:id="rId20"/>
    <p:sldId id="333" r:id="rId21"/>
    <p:sldId id="334" r:id="rId22"/>
    <p:sldId id="335" r:id="rId23"/>
    <p:sldId id="314" r:id="rId24"/>
    <p:sldId id="315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ED2"/>
    <a:srgbClr val="FFFFFF"/>
    <a:srgbClr val="002060"/>
    <a:srgbClr val="E78DDA"/>
    <a:srgbClr val="AC2499"/>
    <a:srgbClr val="00FFFF"/>
    <a:srgbClr val="393730"/>
    <a:srgbClr val="FBFCFE"/>
    <a:srgbClr val="EAEFF7"/>
    <a:srgbClr val="FF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1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91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7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75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1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4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72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1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6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3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3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0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3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1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7ED4346C-58F1-4035-91B4-6A65B8843E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16AE94B-CE14-47F7-B2FF-B3775EC11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n-US" sz="2000"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Like a dog .... food ... food 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8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30370"/>
            <a:ext cx="1108197" cy="59868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64548C-631E-442E-914E-253B9A411938}"/>
              </a:ext>
            </a:extLst>
          </p:cNvPr>
          <p:cNvSpPr txBox="1">
            <a:spLocks/>
          </p:cNvSpPr>
          <p:nvPr userDrawn="1"/>
        </p:nvSpPr>
        <p:spPr>
          <a:xfrm>
            <a:off x="1665991" y="6147148"/>
            <a:ext cx="12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7E865-1B19-4B3A-BA2D-AC4CEDEE91B9}" type="datetime1">
              <a:rPr lang="en-US" sz="1400" b="1" smtClean="0">
                <a:solidFill>
                  <a:srgbClr val="409ED2"/>
                </a:solidFill>
              </a:rPr>
              <a:pPr/>
              <a:t>6/6/2020</a:t>
            </a:fld>
            <a:endParaRPr lang="en-US" sz="1400" b="1" dirty="0">
              <a:solidFill>
                <a:srgbClr val="409ED2"/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EB4EFDF-DAD8-4CAA-8224-0E7AED8A01A4}"/>
              </a:ext>
            </a:extLst>
          </p:cNvPr>
          <p:cNvSpPr txBox="1">
            <a:spLocks/>
          </p:cNvSpPr>
          <p:nvPr userDrawn="1"/>
        </p:nvSpPr>
        <p:spPr>
          <a:xfrm>
            <a:off x="4863756" y="6147148"/>
            <a:ext cx="276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4DCDB9-126F-4CE1-A747-A2827BE4503F}" type="slidenum">
              <a:rPr lang="en-US" sz="1400" b="1" kern="1200" smtClean="0">
                <a:solidFill>
                  <a:srgbClr val="409ED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b="1" kern="1200" dirty="0">
              <a:solidFill>
                <a:srgbClr val="409ED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80" y="2165908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-3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FOUNDATION</a:t>
            </a: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508F2A0-87D6-4FAD-927A-041D146DD9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46350" y="958850"/>
            <a:ext cx="9645650" cy="996950"/>
          </a:xfr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</a:rPr>
              <a:t>Syntax/ Keyword </a:t>
            </a:r>
            <a:r>
              <a:rPr lang="en-US" sz="3200" dirty="0"/>
              <a:t>specific to the language</a:t>
            </a:r>
          </a:p>
          <a:p>
            <a:pPr marL="0" indent="0">
              <a:buNone/>
            </a:pPr>
            <a:r>
              <a:rPr lang="en-US" sz="2400" dirty="0"/>
              <a:t>You can not use </a:t>
            </a:r>
            <a:r>
              <a:rPr lang="en-US" sz="2400" b="1" dirty="0">
                <a:solidFill>
                  <a:srgbClr val="0070C0"/>
                </a:solidFill>
              </a:rPr>
              <a:t>reserved words </a:t>
            </a:r>
            <a:r>
              <a:rPr lang="en-US" sz="2400" dirty="0"/>
              <a:t>as variable names / identifiers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52245C1-2EDF-48EC-9CD3-037DDE14F5F7}"/>
              </a:ext>
            </a:extLst>
          </p:cNvPr>
          <p:cNvSpPr>
            <a:spLocks/>
          </p:cNvSpPr>
          <p:nvPr/>
        </p:nvSpPr>
        <p:spPr bwMode="auto">
          <a:xfrm>
            <a:off x="2218699" y="2722045"/>
            <a:ext cx="8645946" cy="3046988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300" b="1" dirty="0">
                <a:solidFill>
                  <a:schemeClr val="bg1"/>
                </a:solidFill>
              </a:rPr>
              <a:t>and   del   for   is   raise </a:t>
            </a:r>
          </a:p>
          <a:p>
            <a:pPr eaLnBrk="1" hangingPunct="1"/>
            <a:r>
              <a:rPr lang="en-US" altLang="en-US" sz="3300" b="1" dirty="0">
                <a:solidFill>
                  <a:schemeClr val="bg1"/>
                </a:solidFill>
              </a:rPr>
              <a:t>assert   </a:t>
            </a:r>
            <a:r>
              <a:rPr lang="en-US" altLang="en-US" sz="3300" b="1" dirty="0" err="1">
                <a:solidFill>
                  <a:schemeClr val="bg1"/>
                </a:solidFill>
              </a:rPr>
              <a:t>elif</a:t>
            </a:r>
            <a:r>
              <a:rPr lang="en-US" altLang="en-US" sz="3300" b="1" dirty="0">
                <a:solidFill>
                  <a:schemeClr val="bg1"/>
                </a:solidFill>
              </a:rPr>
              <a:t>   from   lambda   return </a:t>
            </a:r>
          </a:p>
          <a:p>
            <a:pPr eaLnBrk="1" hangingPunct="1"/>
            <a:r>
              <a:rPr lang="en-US" altLang="en-US" sz="3300" b="1" dirty="0">
                <a:solidFill>
                  <a:schemeClr val="bg1"/>
                </a:solidFill>
              </a:rPr>
              <a:t>break   else   global   not   try </a:t>
            </a:r>
          </a:p>
          <a:p>
            <a:pPr eaLnBrk="1" hangingPunct="1"/>
            <a:r>
              <a:rPr lang="en-US" altLang="en-US" sz="3300" b="1" dirty="0">
                <a:solidFill>
                  <a:schemeClr val="bg1"/>
                </a:solidFill>
              </a:rPr>
              <a:t>class   except   if   or   while </a:t>
            </a:r>
          </a:p>
          <a:p>
            <a:pPr eaLnBrk="1" hangingPunct="1"/>
            <a:r>
              <a:rPr lang="en-US" altLang="en-US" sz="3300" b="1" dirty="0">
                <a:solidFill>
                  <a:schemeClr val="bg1"/>
                </a:solidFill>
              </a:rPr>
              <a:t>continue   exec   import   pass   yield </a:t>
            </a:r>
          </a:p>
          <a:p>
            <a:pPr eaLnBrk="1" hangingPunct="1"/>
            <a:r>
              <a:rPr lang="en-US" altLang="en-US" sz="3300" b="1" dirty="0">
                <a:solidFill>
                  <a:schemeClr val="bg1"/>
                </a:solidFill>
              </a:rPr>
              <a:t>def   ﬁnally   in   print </a:t>
            </a:r>
            <a:endParaRPr lang="en-US" altLang="en-US" sz="3150" b="1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Title 59">
            <a:extLst>
              <a:ext uri="{FF2B5EF4-FFF2-40B4-BE49-F238E27FC236}">
                <a16:creationId xmlns:a16="http://schemas.microsoft.com/office/drawing/2014/main" id="{4B2B51B2-DFCF-43B1-95B8-4337CE72826A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Reserved Words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B76FA-FA9E-4B43-9B31-348D4C1092D1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85585F8A-5F80-4304-9A2B-D1080EB8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728956" y="1187852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74DC276-A8FE-49E7-9970-B59E9357AF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6825"/>
            <a:ext cx="10448925" cy="2238375"/>
          </a:xfrm>
        </p:spPr>
        <p:txBody>
          <a:bodyPr/>
          <a:lstStyle/>
          <a:p>
            <a:pPr marL="561975">
              <a:defRPr/>
            </a:pPr>
            <a:r>
              <a:rPr lang="en-US" dirty="0"/>
              <a:t>Assigning a value to a variable using the </a:t>
            </a:r>
            <a:r>
              <a:rPr lang="en-US" dirty="0">
                <a:solidFill>
                  <a:srgbClr val="FF7F00"/>
                </a:solidFill>
              </a:rPr>
              <a:t>assignment</a:t>
            </a:r>
            <a:r>
              <a:rPr lang="en-US" dirty="0"/>
              <a:t> statement (=)</a:t>
            </a:r>
          </a:p>
          <a:p>
            <a:pPr marL="561975">
              <a:defRPr/>
            </a:pPr>
            <a:r>
              <a:rPr lang="en-US" dirty="0"/>
              <a:t>An </a:t>
            </a:r>
            <a:r>
              <a:rPr lang="en-US" dirty="0">
                <a:solidFill>
                  <a:srgbClr val="FF7F00"/>
                </a:solidFill>
              </a:rPr>
              <a:t>assignment statement</a:t>
            </a:r>
            <a:r>
              <a:rPr lang="en-US" dirty="0"/>
              <a:t> consists of an </a:t>
            </a:r>
            <a:r>
              <a:rPr lang="en-US" dirty="0">
                <a:solidFill>
                  <a:srgbClr val="0070C0"/>
                </a:solidFill>
              </a:rPr>
              <a:t>expression on the right hand side </a:t>
            </a:r>
            <a:r>
              <a:rPr lang="en-US" dirty="0"/>
              <a:t>and  a </a:t>
            </a:r>
            <a:r>
              <a:rPr lang="en-US" dirty="0">
                <a:solidFill>
                  <a:srgbClr val="00FF00"/>
                </a:solidFill>
              </a:rPr>
              <a:t>variable</a:t>
            </a:r>
            <a:r>
              <a:rPr lang="en-US" dirty="0"/>
              <a:t> to store the result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FE5DA3D-12BE-439A-A7AA-8BFB3C204F39}"/>
              </a:ext>
            </a:extLst>
          </p:cNvPr>
          <p:cNvSpPr>
            <a:spLocks/>
          </p:cNvSpPr>
          <p:nvPr/>
        </p:nvSpPr>
        <p:spPr bwMode="auto">
          <a:xfrm>
            <a:off x="2889454" y="3429000"/>
            <a:ext cx="470000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3200" dirty="0">
                <a:solidFill>
                  <a:srgbClr val="00FF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42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4800" b="1" dirty="0">
                <a:solidFill>
                  <a:schemeClr val="tx1"/>
                </a:solidFill>
                <a:ea typeface="MS PGothic" panose="020B0600070205080204" pitchFamily="34" charset="-128"/>
              </a:rPr>
              <a:t>=</a:t>
            </a:r>
            <a:r>
              <a:rPr lang="en-US" altLang="en-US" sz="42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3.9   </a:t>
            </a:r>
            <a:r>
              <a:rPr lang="en-US" altLang="en-US" sz="3200" dirty="0">
                <a:solidFill>
                  <a:srgbClr val="00FFFF"/>
                </a:solidFill>
                <a:ea typeface="MS PGothic" panose="020B0600070205080204" pitchFamily="34" charset="-128"/>
              </a:rPr>
              <a:t>*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  </a:t>
            </a:r>
            <a:r>
              <a:rPr lang="en-US" altLang="en-US" sz="3200" dirty="0">
                <a:solidFill>
                  <a:srgbClr val="00FF00"/>
                </a:solidFill>
                <a:ea typeface="MS PGothic" panose="020B0600070205080204" pitchFamily="34" charset="-128"/>
              </a:rPr>
              <a:t>x 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FFFF"/>
                </a:solidFill>
                <a:ea typeface="MS PGothic" panose="020B0600070205080204" pitchFamily="34" charset="-128"/>
              </a:rPr>
              <a:t> *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  (  1   </a:t>
            </a:r>
            <a:r>
              <a:rPr lang="en-US" altLang="en-US" sz="3200" dirty="0">
                <a:solidFill>
                  <a:srgbClr val="00FFFF"/>
                </a:solidFill>
                <a:ea typeface="MS PGothic" panose="020B0600070205080204" pitchFamily="34" charset="-128"/>
              </a:rPr>
              <a:t>-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 </a:t>
            </a:r>
            <a:r>
              <a:rPr lang="en-US" altLang="en-US" sz="3200" dirty="0">
                <a:solidFill>
                  <a:srgbClr val="00FF00"/>
                </a:solidFill>
                <a:ea typeface="MS PGothic" panose="020B0600070205080204" pitchFamily="34" charset="-128"/>
              </a:rPr>
              <a:t> x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 )</a:t>
            </a:r>
            <a:endParaRPr lang="en-US" altLang="en-US" sz="42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CEE7012A-E9C2-419B-99BC-6D2ACCB979E3}"/>
              </a:ext>
            </a:extLst>
          </p:cNvPr>
          <p:cNvSpPr>
            <a:spLocks/>
          </p:cNvSpPr>
          <p:nvPr/>
        </p:nvSpPr>
        <p:spPr bwMode="auto">
          <a:xfrm>
            <a:off x="3559277" y="3505199"/>
            <a:ext cx="6063123" cy="666065"/>
          </a:xfrm>
          <a:prstGeom prst="rect">
            <a:avLst/>
          </a:prstGeom>
          <a:noFill/>
          <a:ln w="508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en-US" altLang="en-US" sz="2700"/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C36B6331-A8B9-4B62-AA20-AF7BC92E49E8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Assignment Statement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543341-F61B-4CAF-8C87-E352C1B5375D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D18063FD-EE96-4998-8105-175AD02E69E1}"/>
              </a:ext>
            </a:extLst>
          </p:cNvPr>
          <p:cNvSpPr>
            <a:spLocks/>
          </p:cNvSpPr>
          <p:nvPr/>
        </p:nvSpPr>
        <p:spPr bwMode="auto">
          <a:xfrm>
            <a:off x="1021557" y="5076565"/>
            <a:ext cx="1333635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150">
                <a:solidFill>
                  <a:srgbClr val="00FF00"/>
                </a:solidFill>
                <a:ea typeface="MS PGothic" panose="020B0600070205080204" pitchFamily="34" charset="-128"/>
              </a:rPr>
              <a:t>Variable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ACA6D04-CF81-423F-A6A4-8925A1CC8C76}"/>
              </a:ext>
            </a:extLst>
          </p:cNvPr>
          <p:cNvSpPr>
            <a:spLocks/>
          </p:cNvSpPr>
          <p:nvPr/>
        </p:nvSpPr>
        <p:spPr bwMode="auto">
          <a:xfrm>
            <a:off x="3274219" y="5076565"/>
            <a:ext cx="1487651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150">
                <a:solidFill>
                  <a:srgbClr val="00FFFF"/>
                </a:solidFill>
                <a:ea typeface="MS PGothic" panose="020B0600070205080204" pitchFamily="34" charset="-128"/>
              </a:rPr>
              <a:t>Operator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8593CE5B-62C8-46A2-BB8E-C3694B8BD5C6}"/>
              </a:ext>
            </a:extLst>
          </p:cNvPr>
          <p:cNvSpPr>
            <a:spLocks/>
          </p:cNvSpPr>
          <p:nvPr/>
        </p:nvSpPr>
        <p:spPr bwMode="auto">
          <a:xfrm>
            <a:off x="5812632" y="5000365"/>
            <a:ext cx="1459951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150">
                <a:solidFill>
                  <a:srgbClr val="FF7F00"/>
                </a:solidFill>
                <a:ea typeface="MS PGothic" panose="020B0600070205080204" pitchFamily="34" charset="-128"/>
              </a:rPr>
              <a:t>Constant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D49BCBDF-0C56-4E6F-90D5-3C2C4F8AF319}"/>
              </a:ext>
            </a:extLst>
          </p:cNvPr>
          <p:cNvSpPr>
            <a:spLocks/>
          </p:cNvSpPr>
          <p:nvPr/>
        </p:nvSpPr>
        <p:spPr bwMode="auto">
          <a:xfrm>
            <a:off x="8662987" y="5000365"/>
            <a:ext cx="2501262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3150" dirty="0">
                <a:solidFill>
                  <a:srgbClr val="0070C0"/>
                </a:solidFill>
                <a:ea typeface="MS PGothic" panose="020B0600070205080204" pitchFamily="34" charset="-128"/>
              </a:rPr>
              <a:t>Reserved Word</a:t>
            </a:r>
          </a:p>
        </p:txBody>
      </p:sp>
      <p:sp>
        <p:nvSpPr>
          <p:cNvPr id="12" name="Title 59">
            <a:extLst>
              <a:ext uri="{FF2B5EF4-FFF2-40B4-BE49-F238E27FC236}">
                <a16:creationId xmlns:a16="http://schemas.microsoft.com/office/drawing/2014/main" id="{E4E1EC2E-2C9C-42CC-9442-C992DBBFC6A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Sentences / Lines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DB6934-F14B-4578-AD0B-4B1299CC33C5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316B29-E26A-4E23-A409-E86E53062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86019"/>
              </p:ext>
            </p:extLst>
          </p:nvPr>
        </p:nvGraphicFramePr>
        <p:xfrm>
          <a:off x="2032000" y="1615261"/>
          <a:ext cx="8128000" cy="2828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97964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406383"/>
                    </a:ext>
                  </a:extLst>
                </a:gridCol>
              </a:tblGrid>
              <a:tr h="433366">
                <a:tc>
                  <a:txBody>
                    <a:bodyPr/>
                    <a:lstStyle/>
                    <a:p>
                      <a:r>
                        <a:rPr lang="en-US" dirty="0"/>
                        <a:t>Sentences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632274"/>
                  </a:ext>
                </a:extLst>
              </a:tr>
              <a:tr h="758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FF00"/>
                          </a:solidFill>
                          <a:ea typeface="MS PGothic" panose="020B0600070205080204" pitchFamily="34" charset="-128"/>
                        </a:rPr>
                        <a:t>x</a:t>
                      </a:r>
                      <a:r>
                        <a:rPr lang="en-US" altLang="en-US" sz="1800" dirty="0">
                          <a:solidFill>
                            <a:srgbClr val="FF7F00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=</a:t>
                      </a:r>
                      <a:r>
                        <a:rPr lang="en-US" altLang="en-US" sz="1800" dirty="0">
                          <a:solidFill>
                            <a:srgbClr val="FF7F00"/>
                          </a:solidFill>
                          <a:ea typeface="MS PGothic" panose="020B0600070205080204" pitchFamily="34" charset="-128"/>
                        </a:rPr>
                        <a:t> 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0704"/>
                  </a:ext>
                </a:extLst>
              </a:tr>
              <a:tr h="758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solidFill>
                            <a:srgbClr val="00FF00"/>
                          </a:solidFill>
                          <a:ea typeface="MS PGothic" panose="020B0600070205080204" pitchFamily="34" charset="-128"/>
                        </a:rPr>
                        <a:t>x</a:t>
                      </a:r>
                      <a:r>
                        <a:rPr lang="en-US" altLang="en-US" sz="1800" dirty="0">
                          <a:solidFill>
                            <a:srgbClr val="FF7F00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=</a:t>
                      </a:r>
                      <a:r>
                        <a:rPr lang="en-US" altLang="en-US" sz="1800" dirty="0">
                          <a:solidFill>
                            <a:srgbClr val="FF7F00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FF00"/>
                          </a:solidFill>
                          <a:ea typeface="MS PGothic" panose="020B0600070205080204" pitchFamily="34" charset="-128"/>
                        </a:rPr>
                        <a:t>x</a:t>
                      </a:r>
                      <a:r>
                        <a:rPr lang="en-US" altLang="en-US" sz="1800" dirty="0">
                          <a:solidFill>
                            <a:srgbClr val="FF7F00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FFFF"/>
                          </a:solidFill>
                          <a:ea typeface="MS PGothic" panose="020B0600070205080204" pitchFamily="34" charset="-128"/>
                        </a:rPr>
                        <a:t>+</a:t>
                      </a:r>
                      <a:r>
                        <a:rPr lang="en-US" altLang="en-US" sz="1800" dirty="0">
                          <a:solidFill>
                            <a:srgbClr val="FF7F00"/>
                          </a:solidFill>
                          <a:ea typeface="MS PGothic" panose="020B0600070205080204" pitchFamily="34" charset="-128"/>
                        </a:rPr>
                        <a:t> 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04882"/>
                  </a:ext>
                </a:extLst>
              </a:tr>
              <a:tr h="439385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rgbClr val="0070C0"/>
                          </a:solidFill>
                          <a:ea typeface="MS PGothic" panose="020B0600070205080204" pitchFamily="34" charset="-128"/>
                        </a:rPr>
                        <a:t>Print </a:t>
                      </a:r>
                      <a:r>
                        <a:rPr lang="en-US" altLang="en-US" sz="1800" dirty="0">
                          <a:solidFill>
                            <a:srgbClr val="FF7F00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en-US" sz="1800" dirty="0">
                          <a:solidFill>
                            <a:srgbClr val="00FF00"/>
                          </a:solidFill>
                          <a:ea typeface="MS PGothic" panose="020B0600070205080204" pitchFamily="34" charset="-128"/>
                        </a:rPr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02343"/>
                  </a:ext>
                </a:extLst>
              </a:tr>
              <a:tr h="4393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Input</a:t>
                      </a:r>
                      <a:r>
                        <a:rPr lang="en-US" dirty="0"/>
                        <a:t> 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963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3874620" y="2768558"/>
            <a:ext cx="4442819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84016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Numbers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449707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462435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2C5E0-96DD-4E0C-8D13-3636BD926FFB}"/>
              </a:ext>
            </a:extLst>
          </p:cNvPr>
          <p:cNvGrpSpPr/>
          <p:nvPr/>
        </p:nvGrpSpPr>
        <p:grpSpPr>
          <a:xfrm>
            <a:off x="6051247" y="693560"/>
            <a:ext cx="5765241" cy="5077969"/>
            <a:chOff x="821172" y="1595097"/>
            <a:chExt cx="2985161" cy="199301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1625776-B9E0-4145-A746-9B72356B9A68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2">
              <a:extLst>
                <a:ext uri="{FF2B5EF4-FFF2-40B4-BE49-F238E27FC236}">
                  <a16:creationId xmlns:a16="http://schemas.microsoft.com/office/drawing/2014/main" id="{A2AFA980-5F1B-4451-8653-9301186A0F55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Decimal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D87B46-B5CD-4553-A594-4CED04D73B72}"/>
                </a:ext>
              </a:extLst>
            </p:cNvPr>
            <p:cNvSpPr txBox="1"/>
            <p:nvPr/>
          </p:nvSpPr>
          <p:spPr>
            <a:xfrm>
              <a:off x="1156752" y="2691665"/>
              <a:ext cx="2314000" cy="144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A38F18-8827-4D19-BB01-FD86889C9957}"/>
              </a:ext>
            </a:extLst>
          </p:cNvPr>
          <p:cNvGrpSpPr/>
          <p:nvPr/>
        </p:nvGrpSpPr>
        <p:grpSpPr>
          <a:xfrm>
            <a:off x="132889" y="693561"/>
            <a:ext cx="10905801" cy="5077973"/>
            <a:chOff x="821172" y="1595097"/>
            <a:chExt cx="5646871" cy="19930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7C3BA5-B6C1-4BE5-B3DE-821894648DA8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12">
              <a:extLst>
                <a:ext uri="{FF2B5EF4-FFF2-40B4-BE49-F238E27FC236}">
                  <a16:creationId xmlns:a16="http://schemas.microsoft.com/office/drawing/2014/main" id="{B5D3D8AF-21E0-478A-B9DA-B8F7843BC29D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Integer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BC9236-FDD8-41BA-9585-44AB795EBE2F}"/>
                </a:ext>
              </a:extLst>
            </p:cNvPr>
            <p:cNvSpPr txBox="1"/>
            <p:nvPr/>
          </p:nvSpPr>
          <p:spPr>
            <a:xfrm>
              <a:off x="1089600" y="2013566"/>
              <a:ext cx="2314000" cy="2536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b="1" dirty="0"/>
                <a:t>Whole Numbers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DCC91B-76DA-4220-BD4B-1977AAA3BBE1}"/>
                </a:ext>
              </a:extLst>
            </p:cNvPr>
            <p:cNvSpPr txBox="1"/>
            <p:nvPr/>
          </p:nvSpPr>
          <p:spPr>
            <a:xfrm>
              <a:off x="4154043" y="2013566"/>
              <a:ext cx="2314000" cy="25367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dirty="0"/>
                <a:t>Real Numbers</a:t>
              </a:r>
              <a:endParaRPr lang="en-US" dirty="0"/>
            </a:p>
            <a:p>
              <a:endParaRPr lang="en-US" dirty="0"/>
            </a:p>
          </p:txBody>
        </p:sp>
      </p:grpSp>
      <p:pic>
        <p:nvPicPr>
          <p:cNvPr id="51" name="Picture 4" descr="Related image">
            <a:extLst>
              <a:ext uri="{FF2B5EF4-FFF2-40B4-BE49-F238E27FC236}">
                <a16:creationId xmlns:a16="http://schemas.microsoft.com/office/drawing/2014/main" id="{3AFBB354-A690-40F2-9A88-C280B79B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24945" y="1657801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F2F3ECB-C1F3-444B-945C-CE0C71C48B95}"/>
              </a:ext>
            </a:extLst>
          </p:cNvPr>
          <p:cNvSpPr/>
          <p:nvPr/>
        </p:nvSpPr>
        <p:spPr>
          <a:xfrm>
            <a:off x="651303" y="3156999"/>
            <a:ext cx="4429759" cy="25104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23D276-2B6D-40A4-81DA-8ADFBF3021C4}"/>
              </a:ext>
            </a:extLst>
          </p:cNvPr>
          <p:cNvSpPr>
            <a:spLocks/>
          </p:cNvSpPr>
          <p:nvPr/>
        </p:nvSpPr>
        <p:spPr bwMode="auto">
          <a:xfrm>
            <a:off x="808630" y="3720086"/>
            <a:ext cx="3457957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123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123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type(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98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)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&lt;type 'int'&gt;</a:t>
            </a:r>
          </a:p>
        </p:txBody>
      </p:sp>
      <p:pic>
        <p:nvPicPr>
          <p:cNvPr id="67" name="Picture 4" descr="Related image">
            <a:extLst>
              <a:ext uri="{FF2B5EF4-FFF2-40B4-BE49-F238E27FC236}">
                <a16:creationId xmlns:a16="http://schemas.microsoft.com/office/drawing/2014/main" id="{4CE69DFE-AB19-40AD-AF8F-0C87D61B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6131407" y="1657801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8AB55FD-1B81-4AA9-B38B-A55F839B372D}"/>
              </a:ext>
            </a:extLst>
          </p:cNvPr>
          <p:cNvSpPr/>
          <p:nvPr/>
        </p:nvSpPr>
        <p:spPr>
          <a:xfrm>
            <a:off x="6589296" y="3156999"/>
            <a:ext cx="4429759" cy="25104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8BE6E7-294D-4156-8F66-144C4A870208}"/>
              </a:ext>
            </a:extLst>
          </p:cNvPr>
          <p:cNvSpPr>
            <a:spLocks/>
          </p:cNvSpPr>
          <p:nvPr/>
        </p:nvSpPr>
        <p:spPr bwMode="auto">
          <a:xfrm>
            <a:off x="6855437" y="3639801"/>
            <a:ext cx="348643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123.4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123.4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type(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98.4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)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&lt;type ‘float'&gt;</a:t>
            </a:r>
          </a:p>
          <a:p>
            <a:pPr algn="l" eaLnBrk="1" hangingPunct="1"/>
            <a:endParaRPr lang="en-US" altLang="en-US" sz="40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algn="l" eaLnBrk="1" hangingPunct="1"/>
            <a:endParaRPr lang="en-US" altLang="en-US" sz="4000" dirty="0">
              <a:solidFill>
                <a:srgbClr val="FFFF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Mixing Numbers Types – Implicit Conversion 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4" descr="Related image">
            <a:extLst>
              <a:ext uri="{FF2B5EF4-FFF2-40B4-BE49-F238E27FC236}">
                <a16:creationId xmlns:a16="http://schemas.microsoft.com/office/drawing/2014/main" id="{3AFBB354-A690-40F2-9A88-C280B79B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310133" y="55658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8AB55FD-1B81-4AA9-B38B-A55F839B372D}"/>
              </a:ext>
            </a:extLst>
          </p:cNvPr>
          <p:cNvSpPr/>
          <p:nvPr/>
        </p:nvSpPr>
        <p:spPr>
          <a:xfrm>
            <a:off x="3097816" y="2582550"/>
            <a:ext cx="7950735" cy="30668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108225-5373-480B-8BE8-DCD9FC953D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5742" y="616993"/>
            <a:ext cx="10967298" cy="1779559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711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003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2954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1892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3495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8067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639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7211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749300" eaLnBrk="1" hangingPunct="1">
              <a:defRPr/>
            </a:pPr>
            <a:r>
              <a:rPr lang="en-US" sz="2000" dirty="0"/>
              <a:t>When you perform an operation where one operand is an </a:t>
            </a:r>
            <a:r>
              <a:rPr lang="en-US" sz="2000" b="1" dirty="0"/>
              <a:t>integer</a:t>
            </a:r>
            <a:r>
              <a:rPr lang="en-US" sz="2000" dirty="0"/>
              <a:t> and the other operand is a </a:t>
            </a:r>
            <a:r>
              <a:rPr lang="en-US" sz="2000" b="1" dirty="0"/>
              <a:t>floating</a:t>
            </a:r>
            <a:r>
              <a:rPr lang="en-US" sz="2000" dirty="0"/>
              <a:t> point the result is a </a:t>
            </a:r>
            <a:r>
              <a:rPr lang="en-US" sz="2000" b="1" dirty="0"/>
              <a:t>floating point</a:t>
            </a:r>
          </a:p>
          <a:p>
            <a:pPr marL="749300" eaLnBrk="1" hangingPunct="1">
              <a:defRPr/>
            </a:pPr>
            <a:r>
              <a:rPr lang="en-US" sz="2000" dirty="0"/>
              <a:t>The integer is converted to a floating point before the operation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59F3C-D922-4358-A2E7-B5ABD859FACE}"/>
              </a:ext>
            </a:extLst>
          </p:cNvPr>
          <p:cNvSpPr>
            <a:spLocks/>
          </p:cNvSpPr>
          <p:nvPr/>
        </p:nvSpPr>
        <p:spPr bwMode="auto">
          <a:xfrm>
            <a:off x="4057311" y="2659482"/>
            <a:ext cx="5145682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99 </a:t>
            </a:r>
            <a:r>
              <a:rPr lang="en-US" altLang="en-US" sz="2000" dirty="0">
                <a:solidFill>
                  <a:srgbClr val="00FFFF"/>
                </a:solidFill>
                <a:ea typeface="MS PGothic" panose="020B0600070205080204" pitchFamily="34" charset="-128"/>
              </a:rPr>
              <a:t>/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100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0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99</a:t>
            </a:r>
            <a:r>
              <a:rPr lang="en-US" altLang="en-US" sz="2000" dirty="0">
                <a:solidFill>
                  <a:srgbClr val="00FFFF"/>
                </a:solidFill>
                <a:ea typeface="MS PGothic" panose="020B0600070205080204" pitchFamily="34" charset="-128"/>
              </a:rPr>
              <a:t> /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100.0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0.99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99.0 </a:t>
            </a:r>
            <a:r>
              <a:rPr lang="en-US" altLang="en-US" sz="2000" dirty="0">
                <a:solidFill>
                  <a:srgbClr val="00FFFF"/>
                </a:solidFill>
                <a:ea typeface="MS PGothic" panose="020B0600070205080204" pitchFamily="34" charset="-128"/>
              </a:rPr>
              <a:t>/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100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0.99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1 </a:t>
            </a:r>
            <a:r>
              <a:rPr lang="en-US" altLang="en-US" sz="2000" dirty="0">
                <a:solidFill>
                  <a:srgbClr val="00FFFF"/>
                </a:solidFill>
                <a:ea typeface="MS PGothic" panose="020B0600070205080204" pitchFamily="34" charset="-128"/>
              </a:rPr>
              <a:t>+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2 </a:t>
            </a:r>
            <a:r>
              <a:rPr lang="en-US" altLang="en-US" sz="2000" dirty="0">
                <a:solidFill>
                  <a:srgbClr val="00FFFF"/>
                </a:solidFill>
                <a:ea typeface="MS PGothic" panose="020B0600070205080204" pitchFamily="34" charset="-128"/>
              </a:rPr>
              <a:t>*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3 </a:t>
            </a:r>
            <a:r>
              <a:rPr lang="en-US" altLang="en-US" sz="2000" dirty="0">
                <a:solidFill>
                  <a:srgbClr val="00FFFF"/>
                </a:solidFill>
                <a:ea typeface="MS PGothic" panose="020B0600070205080204" pitchFamily="34" charset="-128"/>
              </a:rPr>
              <a:t>/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4.0 </a:t>
            </a:r>
            <a:r>
              <a:rPr lang="en-US" altLang="en-US" sz="2000" dirty="0">
                <a:solidFill>
                  <a:srgbClr val="00FFFF"/>
                </a:solidFill>
                <a:ea typeface="MS PGothic" panose="020B0600070205080204" pitchFamily="34" charset="-128"/>
              </a:rPr>
              <a:t>-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5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-2.5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1724132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Explicit Conversion 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4" descr="Related image">
            <a:extLst>
              <a:ext uri="{FF2B5EF4-FFF2-40B4-BE49-F238E27FC236}">
                <a16:creationId xmlns:a16="http://schemas.microsoft.com/office/drawing/2014/main" id="{3AFBB354-A690-40F2-9A88-C280B79B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310133" y="871220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8AB55FD-1B81-4AA9-B38B-A55F839B372D}"/>
              </a:ext>
            </a:extLst>
          </p:cNvPr>
          <p:cNvSpPr/>
          <p:nvPr/>
        </p:nvSpPr>
        <p:spPr>
          <a:xfrm>
            <a:off x="3097817" y="2859555"/>
            <a:ext cx="7950735" cy="281365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108225-5373-480B-8BE8-DCD9FC953DA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35742" y="931625"/>
            <a:ext cx="10967298" cy="1779559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711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003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2954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1892300" indent="-533400" algn="l" rtl="0" eaLnBrk="0" fontAlgn="base" hangingPunct="0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3495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8067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2639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721100" indent="-533400" algn="l" rtl="0" fontAlgn="base">
              <a:spcBef>
                <a:spcPts val="35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749300" eaLnBrk="1" hangingPunct="1">
              <a:defRPr/>
            </a:pPr>
            <a:r>
              <a:rPr lang="en-US" sz="2000" dirty="0"/>
              <a:t>Explicit way of changing the data type</a:t>
            </a:r>
            <a:endParaRPr lang="en-US" sz="2000" b="1" dirty="0"/>
          </a:p>
          <a:p>
            <a:pPr marL="749300" eaLnBrk="1" hangingPunct="1">
              <a:defRPr/>
            </a:pPr>
            <a:r>
              <a:rPr lang="en-US" sz="2000" dirty="0"/>
              <a:t>float(</a:t>
            </a:r>
            <a:r>
              <a:rPr lang="en-US" altLang="en-US" sz="2000" dirty="0">
                <a:ea typeface="MS PGothic" panose="020B0600070205080204" pitchFamily="34" charset="-128"/>
              </a:rPr>
              <a:t>) , </a:t>
            </a:r>
            <a:r>
              <a:rPr lang="en-US" sz="2000" dirty="0"/>
              <a:t>int(</a:t>
            </a:r>
            <a:r>
              <a:rPr lang="en-US" altLang="en-US" sz="2000" dirty="0">
                <a:ea typeface="MS PGothic" panose="020B0600070205080204" pitchFamily="34" charset="-128"/>
              </a:rPr>
              <a:t>), </a:t>
            </a:r>
            <a:r>
              <a:rPr lang="en-US" sz="2000" dirty="0"/>
              <a:t>str(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59F3C-D922-4358-A2E7-B5ABD859FACE}"/>
              </a:ext>
            </a:extLst>
          </p:cNvPr>
          <p:cNvSpPr>
            <a:spLocks/>
          </p:cNvSpPr>
          <p:nvPr/>
        </p:nvSpPr>
        <p:spPr bwMode="auto">
          <a:xfrm>
            <a:off x="4086808" y="3437481"/>
            <a:ext cx="514568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E78DDA"/>
                </a:solidFill>
                <a:ea typeface="MS PGothic" panose="020B0600070205080204" pitchFamily="34" charset="-128"/>
              </a:rPr>
              <a:t>float(99) </a:t>
            </a:r>
            <a:r>
              <a:rPr lang="en-US" altLang="en-US" sz="2000" dirty="0">
                <a:solidFill>
                  <a:srgbClr val="00FFFF"/>
                </a:solidFill>
                <a:ea typeface="MS PGothic" panose="020B0600070205080204" pitchFamily="34" charset="-128"/>
              </a:rPr>
              <a:t>/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100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0.99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99</a:t>
            </a:r>
            <a:r>
              <a:rPr lang="en-US" altLang="en-US" sz="2000" dirty="0">
                <a:solidFill>
                  <a:srgbClr val="00FFFF"/>
                </a:solidFill>
                <a:ea typeface="MS PGothic" panose="020B0600070205080204" pitchFamily="34" charset="-128"/>
              </a:rPr>
              <a:t> /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E78DDA"/>
                </a:solidFill>
                <a:ea typeface="MS PGothic" panose="020B0600070205080204" pitchFamily="34" charset="-128"/>
              </a:rPr>
              <a:t>int(100.0) 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0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“hello” + </a:t>
            </a:r>
            <a:r>
              <a:rPr lang="en-US" altLang="en-US" sz="2000" dirty="0">
                <a:solidFill>
                  <a:srgbClr val="E78DDA"/>
                </a:solidFill>
                <a:ea typeface="MS PGothic" panose="020B0600070205080204" pitchFamily="34" charset="-128"/>
              </a:rPr>
              <a:t>str</a:t>
            </a:r>
            <a:r>
              <a:rPr lang="en-US" sz="2000" dirty="0">
                <a:solidFill>
                  <a:srgbClr val="E78DDA"/>
                </a:solidFill>
              </a:rPr>
              <a:t> (1</a:t>
            </a:r>
            <a:r>
              <a:rPr lang="en-US" altLang="en-US" sz="2000" dirty="0">
                <a:solidFill>
                  <a:srgbClr val="E78DDA"/>
                </a:solidFill>
                <a:ea typeface="MS PGothic" panose="020B0600070205080204" pitchFamily="34" charset="-128"/>
              </a:rPr>
              <a:t>)</a:t>
            </a:r>
          </a:p>
          <a:p>
            <a:pPr algn="l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hello1</a:t>
            </a:r>
          </a:p>
        </p:txBody>
      </p:sp>
    </p:spTree>
    <p:extLst>
      <p:ext uri="{BB962C8B-B14F-4D97-AF65-F5344CB8AC3E}">
        <p14:creationId xmlns:p14="http://schemas.microsoft.com/office/powerpoint/2010/main" val="250812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047197" y="2768558"/>
            <a:ext cx="8097665" cy="1754585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DEMO – Data Types </a:t>
            </a:r>
          </a:p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&amp; Conversion</a:t>
            </a:r>
          </a:p>
        </p:txBody>
      </p:sp>
    </p:spTree>
    <p:extLst>
      <p:ext uri="{BB962C8B-B14F-4D97-AF65-F5344CB8AC3E}">
        <p14:creationId xmlns:p14="http://schemas.microsoft.com/office/powerpoint/2010/main" val="294840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791008" y="2768558"/>
            <a:ext cx="8610050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50293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Condition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44DCEF-1C3B-4874-A7DB-A4FBBF931039}"/>
              </a:ext>
            </a:extLst>
          </p:cNvPr>
          <p:cNvGrpSpPr/>
          <p:nvPr/>
        </p:nvGrpSpPr>
        <p:grpSpPr>
          <a:xfrm>
            <a:off x="885825" y="1524002"/>
            <a:ext cx="10770925" cy="4208202"/>
            <a:chOff x="885825" y="1524002"/>
            <a:chExt cx="10770925" cy="46672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B033C5-05A2-4F5C-9BAE-CE7728C293BB}"/>
                </a:ext>
              </a:extLst>
            </p:cNvPr>
            <p:cNvSpPr/>
            <p:nvPr/>
          </p:nvSpPr>
          <p:spPr>
            <a:xfrm>
              <a:off x="5129342" y="1917423"/>
              <a:ext cx="6527408" cy="4121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90" name="Rectangle 2">
              <a:extLst>
                <a:ext uri="{FF2B5EF4-FFF2-40B4-BE49-F238E27FC236}">
                  <a16:creationId xmlns:a16="http://schemas.microsoft.com/office/drawing/2014/main" id="{A1F90CD3-7310-4EC0-9B51-DBC673B0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5772" y="2659916"/>
              <a:ext cx="1096454" cy="16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7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Output:</a:t>
              </a:r>
            </a:p>
            <a:p>
              <a:pPr algn="l" eaLnBrk="1" hangingPunct="1"/>
              <a:endPara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endParaRPr>
            </a:p>
            <a:p>
              <a:pPr algn="l" eaLnBrk="1" hangingPunct="1"/>
              <a:r>
                <a:rPr lang="en-US" altLang="en-US" sz="2700" dirty="0">
                  <a:solidFill>
                    <a:srgbClr val="FF00FF"/>
                  </a:solidFill>
                  <a:ea typeface="MS PGothic" panose="020B0600070205080204" pitchFamily="34" charset="-128"/>
                </a:rPr>
                <a:t>Smaller</a:t>
              </a:r>
            </a:p>
            <a:p>
              <a:pPr algn="l" eaLnBrk="1" hangingPunct="1"/>
              <a:endPara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3494" name="Line 6">
              <a:extLst>
                <a:ext uri="{FF2B5EF4-FFF2-40B4-BE49-F238E27FC236}">
                  <a16:creationId xmlns:a16="http://schemas.microsoft.com/office/drawing/2014/main" id="{B329B46D-7696-4755-8976-0BEB29716F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467600" y="3706416"/>
              <a:ext cx="2369344" cy="8334"/>
            </a:xfrm>
            <a:prstGeom prst="line">
              <a:avLst/>
            </a:prstGeom>
            <a:noFill/>
            <a:ln w="50800">
              <a:solidFill>
                <a:srgbClr val="FF7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64" name="Rectangle 4">
              <a:extLst>
                <a:ext uri="{FF2B5EF4-FFF2-40B4-BE49-F238E27FC236}">
                  <a16:creationId xmlns:a16="http://schemas.microsoft.com/office/drawing/2014/main" id="{8FDB5B25-009E-4F26-8FD2-2B160F68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0" y="1524002"/>
              <a:ext cx="2057400" cy="3828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62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x = 5</a:t>
              </a:r>
            </a:p>
          </p:txBody>
        </p:sp>
        <p:sp>
          <p:nvSpPr>
            <p:cNvPr id="63493" name="Line 5">
              <a:extLst>
                <a:ext uri="{FF2B5EF4-FFF2-40B4-BE49-F238E27FC236}">
                  <a16:creationId xmlns:a16="http://schemas.microsoft.com/office/drawing/2014/main" id="{E13D7D28-C473-4CC0-901B-D7CEA45E2F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47863" y="1897667"/>
              <a:ext cx="10716" cy="363483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67" name="AutoShape 7">
              <a:extLst>
                <a:ext uri="{FF2B5EF4-FFF2-40B4-BE49-F238E27FC236}">
                  <a16:creationId xmlns:a16="http://schemas.microsoft.com/office/drawing/2014/main" id="{3B227666-DA0B-49AF-A274-84926EF57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" y="2257078"/>
              <a:ext cx="2152650" cy="814528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19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X &lt; 10 ?</a:t>
              </a:r>
            </a:p>
          </p:txBody>
        </p:sp>
        <p:sp>
          <p:nvSpPr>
            <p:cNvPr id="63496" name="Line 8">
              <a:extLst>
                <a:ext uri="{FF2B5EF4-FFF2-40B4-BE49-F238E27FC236}">
                  <a16:creationId xmlns:a16="http://schemas.microsoft.com/office/drawing/2014/main" id="{5B38B4F6-F5B5-450D-9FA9-A64FB13796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47862" y="3038007"/>
              <a:ext cx="14288" cy="1032415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48EC3FDF-6CF0-4474-BF92-3D9CD88B9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0" y="3047170"/>
              <a:ext cx="2190750" cy="4805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625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print 'Smaller'</a:t>
              </a:r>
            </a:p>
          </p:txBody>
        </p:sp>
        <p:sp>
          <p:nvSpPr>
            <p:cNvPr id="63498" name="Line 10">
              <a:extLst>
                <a:ext uri="{FF2B5EF4-FFF2-40B4-BE49-F238E27FC236}">
                  <a16:creationId xmlns:a16="http://schemas.microsoft.com/office/drawing/2014/main" id="{F294EB9E-D74E-4887-8F76-926999586B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028951" y="2660270"/>
              <a:ext cx="583406" cy="10181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3499" name="Line 11">
              <a:extLst>
                <a:ext uri="{FF2B5EF4-FFF2-40B4-BE49-F238E27FC236}">
                  <a16:creationId xmlns:a16="http://schemas.microsoft.com/office/drawing/2014/main" id="{87BF8A6B-0164-45F5-AF49-E2EC32615D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587354" y="2660270"/>
              <a:ext cx="11906" cy="413373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3500" name="Line 12">
              <a:extLst>
                <a:ext uri="{FF2B5EF4-FFF2-40B4-BE49-F238E27FC236}">
                  <a16:creationId xmlns:a16="http://schemas.microsoft.com/office/drawing/2014/main" id="{5D342CB6-96BB-4315-AFB8-51F4B97E2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7354" y="3518579"/>
              <a:ext cx="11906" cy="201596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3501" name="Line 13">
              <a:extLst>
                <a:ext uri="{FF2B5EF4-FFF2-40B4-BE49-F238E27FC236}">
                  <a16:creationId xmlns:a16="http://schemas.microsoft.com/office/drawing/2014/main" id="{6E862941-5D19-4C35-99A9-F414033F0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154" y="3731374"/>
              <a:ext cx="1612106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74" name="AutoShape 14">
              <a:extLst>
                <a:ext uri="{FF2B5EF4-FFF2-40B4-BE49-F238E27FC236}">
                  <a16:creationId xmlns:a16="http://schemas.microsoft.com/office/drawing/2014/main" id="{99BBB8B7-BD71-442A-85FB-35F0C5097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" y="4016459"/>
              <a:ext cx="2152650" cy="814528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X &gt; 20 ?</a:t>
              </a:r>
            </a:p>
          </p:txBody>
        </p:sp>
        <p:sp>
          <p:nvSpPr>
            <p:cNvPr id="63503" name="Line 15">
              <a:extLst>
                <a:ext uri="{FF2B5EF4-FFF2-40B4-BE49-F238E27FC236}">
                  <a16:creationId xmlns:a16="http://schemas.microsoft.com/office/drawing/2014/main" id="{14F4A345-0DD0-4CA3-BFB0-F8471C4F22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47862" y="4797389"/>
              <a:ext cx="14288" cy="1032415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26C33EDF-61E8-4ACE-A162-169B8DC9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0" y="4806552"/>
              <a:ext cx="2190750" cy="4805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625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print 'Bigger'</a:t>
              </a:r>
            </a:p>
          </p:txBody>
        </p:sp>
        <p:sp>
          <p:nvSpPr>
            <p:cNvPr id="63506" name="Line 18">
              <a:extLst>
                <a:ext uri="{FF2B5EF4-FFF2-40B4-BE49-F238E27FC236}">
                  <a16:creationId xmlns:a16="http://schemas.microsoft.com/office/drawing/2014/main" id="{436803A3-AFAA-4E15-8D44-6545849CB9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587354" y="4419651"/>
              <a:ext cx="11906" cy="413373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3507" name="Line 19">
              <a:extLst>
                <a:ext uri="{FF2B5EF4-FFF2-40B4-BE49-F238E27FC236}">
                  <a16:creationId xmlns:a16="http://schemas.microsoft.com/office/drawing/2014/main" id="{EF0F87F4-BDD3-43C5-AA04-C78675544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522" y="5277961"/>
              <a:ext cx="11906" cy="201596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3508" name="Line 20">
              <a:extLst>
                <a:ext uri="{FF2B5EF4-FFF2-40B4-BE49-F238E27FC236}">
                  <a16:creationId xmlns:a16="http://schemas.microsoft.com/office/drawing/2014/main" id="{F8A942C0-3AF0-4B81-B8C3-6F7DD0F7A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7322" y="5480924"/>
              <a:ext cx="1612106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82" name="Rectangle 22">
              <a:extLst>
                <a:ext uri="{FF2B5EF4-FFF2-40B4-BE49-F238E27FC236}">
                  <a16:creationId xmlns:a16="http://schemas.microsoft.com/office/drawing/2014/main" id="{84993F88-EB88-4B69-B35F-38E594DB2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0" y="5808422"/>
              <a:ext cx="2057400" cy="3828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625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print 'Finis'</a:t>
              </a:r>
            </a:p>
          </p:txBody>
        </p:sp>
        <p:sp>
          <p:nvSpPr>
            <p:cNvPr id="63511" name="Rectangle 23">
              <a:extLst>
                <a:ext uri="{FF2B5EF4-FFF2-40B4-BE49-F238E27FC236}">
                  <a16:creationId xmlns:a16="http://schemas.microsoft.com/office/drawing/2014/main" id="{C3ECD5B3-EAFF-4013-B6A3-0D963295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128" y="2270836"/>
              <a:ext cx="449610" cy="355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7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Yes</a:t>
              </a:r>
            </a:p>
          </p:txBody>
        </p:sp>
        <p:sp>
          <p:nvSpPr>
            <p:cNvPr id="63512" name="Rectangle 24">
              <a:extLst>
                <a:ext uri="{FF2B5EF4-FFF2-40B4-BE49-F238E27FC236}">
                  <a16:creationId xmlns:a16="http://schemas.microsoft.com/office/drawing/2014/main" id="{BD0AD67A-5FD4-4A2E-98B0-B8191267D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128" y="4038363"/>
              <a:ext cx="449610" cy="355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7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Yes</a:t>
              </a: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DFD123E5-4FC1-40CB-BB65-31D065FF5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820" y="2270836"/>
              <a:ext cx="5534508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7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Program1.py:</a:t>
              </a:r>
              <a:endPara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endParaRPr>
            </a:p>
            <a:p>
              <a:pPr algn="l" eaLnBrk="1" hangingPunct="1"/>
              <a:endPara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endParaRPr>
            </a:p>
            <a:p>
              <a:pPr algn="l" eaLnBrk="1" hangingPunct="1"/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x = 5</a:t>
              </a:r>
            </a:p>
            <a:p>
              <a:pPr algn="l" eaLnBrk="1" hangingPunct="1"/>
              <a:r>
                <a:rPr lang="en-US" altLang="en-US" sz="2700" dirty="0">
                  <a:solidFill>
                    <a:srgbClr val="FFFF00"/>
                  </a:solidFill>
                  <a:ea typeface="MS PGothic" panose="020B0600070205080204" pitchFamily="34" charset="-128"/>
                </a:rPr>
                <a:t>if</a:t>
              </a:r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x &lt; 10:</a:t>
              </a:r>
            </a:p>
            <a:p>
              <a:pPr algn="l" eaLnBrk="1" hangingPunct="1"/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   </a:t>
              </a:r>
              <a:r>
                <a:rPr lang="en-US" altLang="en-US" sz="2700" dirty="0">
                  <a:solidFill>
                    <a:srgbClr val="FFFF00"/>
                  </a:solidFill>
                  <a:ea typeface="MS PGothic" panose="020B0600070205080204" pitchFamily="34" charset="-128"/>
                </a:rPr>
                <a:t>print</a:t>
              </a:r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'Smaller’</a:t>
              </a:r>
            </a:p>
            <a:p>
              <a:pPr algn="l" eaLnBrk="1" hangingPunct="1"/>
              <a:r>
                <a:rPr lang="en-US" altLang="en-US" sz="2700" dirty="0">
                  <a:solidFill>
                    <a:srgbClr val="FFFF00"/>
                  </a:solidFill>
                  <a:ea typeface="MS PGothic" panose="020B0600070205080204" pitchFamily="34" charset="-128"/>
                </a:rPr>
                <a:t>if</a:t>
              </a:r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x &gt; 20:</a:t>
              </a:r>
            </a:p>
            <a:p>
              <a:pPr algn="l" eaLnBrk="1" hangingPunct="1"/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    </a:t>
              </a:r>
              <a:r>
                <a:rPr lang="en-US" altLang="en-US" sz="2700" dirty="0">
                  <a:solidFill>
                    <a:srgbClr val="FFFF00"/>
                  </a:solidFill>
                  <a:ea typeface="MS PGothic" panose="020B0600070205080204" pitchFamily="34" charset="-128"/>
                </a:rPr>
                <a:t>print</a:t>
              </a:r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'Bigger'</a:t>
              </a:r>
            </a:p>
            <a:p>
              <a:pPr algn="l" eaLnBrk="1" hangingPunct="1"/>
              <a:endPara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6C9D90-6962-4B32-887A-F7857CC1E10A}"/>
                </a:ext>
              </a:extLst>
            </p:cNvPr>
            <p:cNvSpPr txBox="1"/>
            <p:nvPr/>
          </p:nvSpPr>
          <p:spPr>
            <a:xfrm>
              <a:off x="7964129" y="4016459"/>
              <a:ext cx="18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Compile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959F33F9-851C-4FB0-B9A4-A3849C4D2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400" y="3524179"/>
              <a:ext cx="11906" cy="201596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CEE294DF-AA25-4D71-BD86-1724C62DDA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038475" y="4409470"/>
              <a:ext cx="583406" cy="10181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0F7C33C-0F9B-49FE-B4B4-BB9BFA6AD4DC}"/>
              </a:ext>
            </a:extLst>
          </p:cNvPr>
          <p:cNvSpPr txBox="1"/>
          <p:nvPr/>
        </p:nvSpPr>
        <p:spPr>
          <a:xfrm>
            <a:off x="903031" y="581638"/>
            <a:ext cx="10520516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Decision taken based on the </a:t>
            </a:r>
            <a:r>
              <a:rPr lang="en-US" sz="2400" b="1" dirty="0">
                <a:solidFill>
                  <a:srgbClr val="0070C0"/>
                </a:solidFill>
              </a:rPr>
              <a:t>Boolean/Logical expression </a:t>
            </a:r>
            <a:r>
              <a:rPr lang="en-US" sz="2400" dirty="0"/>
              <a:t>and choose the path and perform operation</a:t>
            </a:r>
          </a:p>
        </p:txBody>
      </p:sp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F7DBEBC0-E31A-4EF0-B16B-D74DC9AC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96334" y="62884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94462" y="786906"/>
            <a:ext cx="7171500" cy="639534"/>
            <a:chOff x="594460" y="786901"/>
            <a:chExt cx="7171501" cy="433975"/>
          </a:xfrm>
        </p:grpSpPr>
        <p:sp>
          <p:nvSpPr>
            <p:cNvPr id="8" name="Rounded Rectangle 7"/>
            <p:cNvSpPr/>
            <p:nvPr/>
          </p:nvSpPr>
          <p:spPr>
            <a:xfrm>
              <a:off x="594460" y="786901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10"/>
            <p:cNvSpPr/>
            <p:nvPr/>
          </p:nvSpPr>
          <p:spPr>
            <a:xfrm>
              <a:off x="594460" y="786901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0" name="TextBox 77"/>
            <p:cNvSpPr txBox="1"/>
            <p:nvPr/>
          </p:nvSpPr>
          <p:spPr>
            <a:xfrm>
              <a:off x="1432659" y="829345"/>
              <a:ext cx="2760692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Language General Concept </a:t>
              </a:r>
            </a:p>
          </p:txBody>
        </p:sp>
        <p:sp>
          <p:nvSpPr>
            <p:cNvPr id="11" name="TextBox 78"/>
            <p:cNvSpPr txBox="1"/>
            <p:nvPr/>
          </p:nvSpPr>
          <p:spPr>
            <a:xfrm>
              <a:off x="789635" y="786901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2678" y="1534914"/>
            <a:ext cx="7171500" cy="639534"/>
            <a:chOff x="594460" y="1600947"/>
            <a:chExt cx="7171501" cy="433975"/>
          </a:xfrm>
        </p:grpSpPr>
        <p:sp>
          <p:nvSpPr>
            <p:cNvPr id="12" name="Rounded Rectangle 11"/>
            <p:cNvSpPr/>
            <p:nvPr/>
          </p:nvSpPr>
          <p:spPr>
            <a:xfrm>
              <a:off x="594460" y="1600947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0"/>
            <p:cNvSpPr/>
            <p:nvPr/>
          </p:nvSpPr>
          <p:spPr>
            <a:xfrm>
              <a:off x="594460" y="1600947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4" name="TextBox 120"/>
            <p:cNvSpPr txBox="1"/>
            <p:nvPr/>
          </p:nvSpPr>
          <p:spPr>
            <a:xfrm>
              <a:off x="1432659" y="1643391"/>
              <a:ext cx="1928733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89"/>
                </a:spcAft>
              </a:pPr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Demo - Expression</a:t>
              </a:r>
            </a:p>
          </p:txBody>
        </p:sp>
        <p:sp>
          <p:nvSpPr>
            <p:cNvPr id="15" name="TextBox 121"/>
            <p:cNvSpPr txBox="1"/>
            <p:nvPr/>
          </p:nvSpPr>
          <p:spPr>
            <a:xfrm>
              <a:off x="789635" y="1600947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897" y="2282923"/>
            <a:ext cx="7171500" cy="639534"/>
            <a:chOff x="594460" y="2362947"/>
            <a:chExt cx="7171501" cy="433975"/>
          </a:xfrm>
        </p:grpSpPr>
        <p:sp>
          <p:nvSpPr>
            <p:cNvPr id="16" name="Rounded Rectangle 15"/>
            <p:cNvSpPr/>
            <p:nvPr/>
          </p:nvSpPr>
          <p:spPr>
            <a:xfrm>
              <a:off x="594460" y="2362947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0"/>
            <p:cNvSpPr/>
            <p:nvPr/>
          </p:nvSpPr>
          <p:spPr>
            <a:xfrm>
              <a:off x="594460" y="2362947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18" name="TextBox 124"/>
            <p:cNvSpPr txBox="1"/>
            <p:nvPr/>
          </p:nvSpPr>
          <p:spPr>
            <a:xfrm>
              <a:off x="1432659" y="2405391"/>
              <a:ext cx="1609736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89"/>
                </a:spcAft>
              </a:pPr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Sentence / Line</a:t>
              </a:r>
              <a:endParaRPr lang="en-US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25"/>
            <p:cNvSpPr txBox="1"/>
            <p:nvPr/>
          </p:nvSpPr>
          <p:spPr>
            <a:xfrm>
              <a:off x="789635" y="2362947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9114" y="3030927"/>
            <a:ext cx="7171500" cy="639534"/>
            <a:chOff x="594460" y="3277347"/>
            <a:chExt cx="7171501" cy="433975"/>
          </a:xfrm>
        </p:grpSpPr>
        <p:sp>
          <p:nvSpPr>
            <p:cNvPr id="20" name="Rounded Rectangle 19"/>
            <p:cNvSpPr/>
            <p:nvPr/>
          </p:nvSpPr>
          <p:spPr>
            <a:xfrm>
              <a:off x="594460" y="3277347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10"/>
            <p:cNvSpPr/>
            <p:nvPr/>
          </p:nvSpPr>
          <p:spPr>
            <a:xfrm>
              <a:off x="594460" y="3277347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22" name="TextBox 128"/>
            <p:cNvSpPr txBox="1"/>
            <p:nvPr/>
          </p:nvSpPr>
          <p:spPr>
            <a:xfrm>
              <a:off x="1432659" y="3319791"/>
              <a:ext cx="2622834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Data Type and Conversion</a:t>
              </a:r>
              <a:endParaRPr lang="en-GB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129"/>
            <p:cNvSpPr txBox="1"/>
            <p:nvPr/>
          </p:nvSpPr>
          <p:spPr>
            <a:xfrm>
              <a:off x="789635" y="3277347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7329" y="3778934"/>
            <a:ext cx="7171500" cy="639534"/>
            <a:chOff x="594460" y="4157882"/>
            <a:chExt cx="7171501" cy="433975"/>
          </a:xfrm>
        </p:grpSpPr>
        <p:sp>
          <p:nvSpPr>
            <p:cNvPr id="24" name="Rounded Rectangle 23"/>
            <p:cNvSpPr/>
            <p:nvPr/>
          </p:nvSpPr>
          <p:spPr>
            <a:xfrm>
              <a:off x="594460" y="4157882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ounded Rectangle 10"/>
            <p:cNvSpPr/>
            <p:nvPr/>
          </p:nvSpPr>
          <p:spPr>
            <a:xfrm>
              <a:off x="594460" y="4157882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26" name="TextBox 132"/>
            <p:cNvSpPr txBox="1"/>
            <p:nvPr/>
          </p:nvSpPr>
          <p:spPr>
            <a:xfrm>
              <a:off x="1432659" y="4200326"/>
              <a:ext cx="2201244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GB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Conditional Statement</a:t>
              </a:r>
              <a:endParaRPr lang="en-GB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133"/>
            <p:cNvSpPr txBox="1"/>
            <p:nvPr/>
          </p:nvSpPr>
          <p:spPr>
            <a:xfrm>
              <a:off x="789635" y="4157882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61141" y="786917"/>
            <a:ext cx="3874548" cy="5127561"/>
            <a:chOff x="8150263" y="1037279"/>
            <a:chExt cx="5166064" cy="5748600"/>
          </a:xfrm>
        </p:grpSpPr>
        <p:pic>
          <p:nvPicPr>
            <p:cNvPr id="29" name="Picture 28" descr="http://www.ifparoma.org/images/agenda0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0263" y="1037279"/>
              <a:ext cx="5166064" cy="574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8"/>
            <p:cNvSpPr txBox="1"/>
            <p:nvPr/>
          </p:nvSpPr>
          <p:spPr>
            <a:xfrm>
              <a:off x="8458091" y="1142112"/>
              <a:ext cx="3517279" cy="879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500" dirty="0">
                  <a:solidFill>
                    <a:srgbClr val="0A0A0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Agenda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7329" y="4526940"/>
            <a:ext cx="7171500" cy="639534"/>
            <a:chOff x="594460" y="4157882"/>
            <a:chExt cx="7171501" cy="433975"/>
          </a:xfrm>
        </p:grpSpPr>
        <p:sp>
          <p:nvSpPr>
            <p:cNvPr id="34" name="Rounded Rectangle 33"/>
            <p:cNvSpPr/>
            <p:nvPr/>
          </p:nvSpPr>
          <p:spPr>
            <a:xfrm>
              <a:off x="594460" y="4157882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10"/>
            <p:cNvSpPr/>
            <p:nvPr/>
          </p:nvSpPr>
          <p:spPr>
            <a:xfrm>
              <a:off x="594460" y="4157882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6" name="TextBox 132"/>
            <p:cNvSpPr txBox="1"/>
            <p:nvPr/>
          </p:nvSpPr>
          <p:spPr>
            <a:xfrm>
              <a:off x="1432659" y="4200326"/>
              <a:ext cx="2214068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DEMO – ODD/ EVEN </a:t>
              </a:r>
              <a:endPara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133"/>
            <p:cNvSpPr txBox="1"/>
            <p:nvPr/>
          </p:nvSpPr>
          <p:spPr>
            <a:xfrm>
              <a:off x="789635" y="4157882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6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9112" y="5274945"/>
            <a:ext cx="7171500" cy="639534"/>
            <a:chOff x="594460" y="4157882"/>
            <a:chExt cx="7171501" cy="433975"/>
          </a:xfrm>
        </p:grpSpPr>
        <p:sp>
          <p:nvSpPr>
            <p:cNvPr id="39" name="Rounded Rectangle 38"/>
            <p:cNvSpPr/>
            <p:nvPr/>
          </p:nvSpPr>
          <p:spPr>
            <a:xfrm>
              <a:off x="594460" y="4157882"/>
              <a:ext cx="7171501" cy="433975"/>
            </a:xfrm>
            <a:prstGeom prst="roundRect">
              <a:avLst/>
            </a:prstGeom>
            <a:solidFill>
              <a:srgbClr val="A7C4FF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artDeco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1" kern="0" dirty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10"/>
            <p:cNvSpPr/>
            <p:nvPr/>
          </p:nvSpPr>
          <p:spPr>
            <a:xfrm>
              <a:off x="594460" y="4157882"/>
              <a:ext cx="932857" cy="433974"/>
            </a:xfrm>
            <a:custGeom>
              <a:avLst/>
              <a:gdLst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990600 w 990600"/>
                <a:gd name="connsiteY4" fmla="*/ 571498 h 685800"/>
                <a:gd name="connsiteX5" fmla="*/ 876298 w 990600"/>
                <a:gd name="connsiteY5" fmla="*/ 685800 h 685800"/>
                <a:gd name="connsiteX6" fmla="*/ 114302 w 990600"/>
                <a:gd name="connsiteY6" fmla="*/ 685800 h 685800"/>
                <a:gd name="connsiteX7" fmla="*/ 0 w 990600"/>
                <a:gd name="connsiteY7" fmla="*/ 571498 h 685800"/>
                <a:gd name="connsiteX8" fmla="*/ 0 w 990600"/>
                <a:gd name="connsiteY8" fmla="*/ 114302 h 685800"/>
                <a:gd name="connsiteX0" fmla="*/ 0 w 990600"/>
                <a:gd name="connsiteY0" fmla="*/ 114302 h 685800"/>
                <a:gd name="connsiteX1" fmla="*/ 114302 w 990600"/>
                <a:gd name="connsiteY1" fmla="*/ 0 h 685800"/>
                <a:gd name="connsiteX2" fmla="*/ 876298 w 990600"/>
                <a:gd name="connsiteY2" fmla="*/ 0 h 685800"/>
                <a:gd name="connsiteX3" fmla="*/ 990600 w 990600"/>
                <a:gd name="connsiteY3" fmla="*/ 114302 h 685800"/>
                <a:gd name="connsiteX4" fmla="*/ 876298 w 990600"/>
                <a:gd name="connsiteY4" fmla="*/ 685800 h 685800"/>
                <a:gd name="connsiteX5" fmla="*/ 114302 w 990600"/>
                <a:gd name="connsiteY5" fmla="*/ 685800 h 685800"/>
                <a:gd name="connsiteX6" fmla="*/ 0 w 990600"/>
                <a:gd name="connsiteY6" fmla="*/ 571498 h 685800"/>
                <a:gd name="connsiteX7" fmla="*/ 0 w 990600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990600 w 1474175"/>
                <a:gd name="connsiteY3" fmla="*/ 114302 h 685800"/>
                <a:gd name="connsiteX4" fmla="*/ 1474175 w 1474175"/>
                <a:gd name="connsiteY4" fmla="*/ 674077 h 685800"/>
                <a:gd name="connsiteX5" fmla="*/ 114302 w 1474175"/>
                <a:gd name="connsiteY5" fmla="*/ 685800 h 685800"/>
                <a:gd name="connsiteX6" fmla="*/ 0 w 1474175"/>
                <a:gd name="connsiteY6" fmla="*/ 571498 h 685800"/>
                <a:gd name="connsiteX7" fmla="*/ 0 w 1474175"/>
                <a:gd name="connsiteY7" fmla="*/ 114302 h 685800"/>
                <a:gd name="connsiteX0" fmla="*/ 0 w 1476975"/>
                <a:gd name="connsiteY0" fmla="*/ 114302 h 685800"/>
                <a:gd name="connsiteX1" fmla="*/ 114302 w 1476975"/>
                <a:gd name="connsiteY1" fmla="*/ 0 h 685800"/>
                <a:gd name="connsiteX2" fmla="*/ 876298 w 1476975"/>
                <a:gd name="connsiteY2" fmla="*/ 0 h 685800"/>
                <a:gd name="connsiteX3" fmla="*/ 990600 w 1476975"/>
                <a:gd name="connsiteY3" fmla="*/ 114302 h 685800"/>
                <a:gd name="connsiteX4" fmla="*/ 1474175 w 1476975"/>
                <a:gd name="connsiteY4" fmla="*/ 674077 h 685800"/>
                <a:gd name="connsiteX5" fmla="*/ 114302 w 1476975"/>
                <a:gd name="connsiteY5" fmla="*/ 685800 h 685800"/>
                <a:gd name="connsiteX6" fmla="*/ 0 w 1476975"/>
                <a:gd name="connsiteY6" fmla="*/ 571498 h 685800"/>
                <a:gd name="connsiteX7" fmla="*/ 0 w 1476975"/>
                <a:gd name="connsiteY7" fmla="*/ 114302 h 685800"/>
                <a:gd name="connsiteX0" fmla="*/ 0 w 1477251"/>
                <a:gd name="connsiteY0" fmla="*/ 114302 h 685800"/>
                <a:gd name="connsiteX1" fmla="*/ 114302 w 1477251"/>
                <a:gd name="connsiteY1" fmla="*/ 0 h 685800"/>
                <a:gd name="connsiteX2" fmla="*/ 876298 w 1477251"/>
                <a:gd name="connsiteY2" fmla="*/ 0 h 685800"/>
                <a:gd name="connsiteX3" fmla="*/ 1025769 w 1477251"/>
                <a:gd name="connsiteY3" fmla="*/ 114302 h 685800"/>
                <a:gd name="connsiteX4" fmla="*/ 1474175 w 1477251"/>
                <a:gd name="connsiteY4" fmla="*/ 674077 h 685800"/>
                <a:gd name="connsiteX5" fmla="*/ 114302 w 1477251"/>
                <a:gd name="connsiteY5" fmla="*/ 685800 h 685800"/>
                <a:gd name="connsiteX6" fmla="*/ 0 w 1477251"/>
                <a:gd name="connsiteY6" fmla="*/ 571498 h 685800"/>
                <a:gd name="connsiteX7" fmla="*/ 0 w 1477251"/>
                <a:gd name="connsiteY7" fmla="*/ 114302 h 685800"/>
                <a:gd name="connsiteX0" fmla="*/ 0 w 1477251"/>
                <a:gd name="connsiteY0" fmla="*/ 117053 h 688551"/>
                <a:gd name="connsiteX1" fmla="*/ 114302 w 1477251"/>
                <a:gd name="connsiteY1" fmla="*/ 2751 h 688551"/>
                <a:gd name="connsiteX2" fmla="*/ 876298 w 1477251"/>
                <a:gd name="connsiteY2" fmla="*/ 2751 h 688551"/>
                <a:gd name="connsiteX3" fmla="*/ 1025769 w 1477251"/>
                <a:gd name="connsiteY3" fmla="*/ 117053 h 688551"/>
                <a:gd name="connsiteX4" fmla="*/ 1474175 w 1477251"/>
                <a:gd name="connsiteY4" fmla="*/ 676828 h 688551"/>
                <a:gd name="connsiteX5" fmla="*/ 114302 w 1477251"/>
                <a:gd name="connsiteY5" fmla="*/ 688551 h 688551"/>
                <a:gd name="connsiteX6" fmla="*/ 0 w 1477251"/>
                <a:gd name="connsiteY6" fmla="*/ 574249 h 688551"/>
                <a:gd name="connsiteX7" fmla="*/ 0 w 1477251"/>
                <a:gd name="connsiteY7" fmla="*/ 117053 h 688551"/>
                <a:gd name="connsiteX0" fmla="*/ 0 w 1494582"/>
                <a:gd name="connsiteY0" fmla="*/ 114302 h 685800"/>
                <a:gd name="connsiteX1" fmla="*/ 114302 w 1494582"/>
                <a:gd name="connsiteY1" fmla="*/ 0 h 685800"/>
                <a:gd name="connsiteX2" fmla="*/ 876298 w 1494582"/>
                <a:gd name="connsiteY2" fmla="*/ 0 h 685800"/>
                <a:gd name="connsiteX3" fmla="*/ 1474175 w 1494582"/>
                <a:gd name="connsiteY3" fmla="*/ 674077 h 685800"/>
                <a:gd name="connsiteX4" fmla="*/ 114302 w 1494582"/>
                <a:gd name="connsiteY4" fmla="*/ 685800 h 685800"/>
                <a:gd name="connsiteX5" fmla="*/ 0 w 1494582"/>
                <a:gd name="connsiteY5" fmla="*/ 571498 h 685800"/>
                <a:gd name="connsiteX6" fmla="*/ 0 w 1494582"/>
                <a:gd name="connsiteY6" fmla="*/ 114302 h 685800"/>
                <a:gd name="connsiteX0" fmla="*/ 0 w 1500937"/>
                <a:gd name="connsiteY0" fmla="*/ 114302 h 685800"/>
                <a:gd name="connsiteX1" fmla="*/ 114302 w 1500937"/>
                <a:gd name="connsiteY1" fmla="*/ 0 h 685800"/>
                <a:gd name="connsiteX2" fmla="*/ 876298 w 1500937"/>
                <a:gd name="connsiteY2" fmla="*/ 0 h 685800"/>
                <a:gd name="connsiteX3" fmla="*/ 1474175 w 1500937"/>
                <a:gd name="connsiteY3" fmla="*/ 674077 h 685800"/>
                <a:gd name="connsiteX4" fmla="*/ 114302 w 1500937"/>
                <a:gd name="connsiteY4" fmla="*/ 685800 h 685800"/>
                <a:gd name="connsiteX5" fmla="*/ 0 w 1500937"/>
                <a:gd name="connsiteY5" fmla="*/ 571498 h 685800"/>
                <a:gd name="connsiteX6" fmla="*/ 0 w 1500937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  <a:gd name="connsiteX0" fmla="*/ 0 w 1474175"/>
                <a:gd name="connsiteY0" fmla="*/ 114302 h 685800"/>
                <a:gd name="connsiteX1" fmla="*/ 114302 w 1474175"/>
                <a:gd name="connsiteY1" fmla="*/ 0 h 685800"/>
                <a:gd name="connsiteX2" fmla="*/ 876298 w 1474175"/>
                <a:gd name="connsiteY2" fmla="*/ 0 h 685800"/>
                <a:gd name="connsiteX3" fmla="*/ 1474175 w 1474175"/>
                <a:gd name="connsiteY3" fmla="*/ 674077 h 685800"/>
                <a:gd name="connsiteX4" fmla="*/ 114302 w 1474175"/>
                <a:gd name="connsiteY4" fmla="*/ 685800 h 685800"/>
                <a:gd name="connsiteX5" fmla="*/ 0 w 1474175"/>
                <a:gd name="connsiteY5" fmla="*/ 571498 h 685800"/>
                <a:gd name="connsiteX6" fmla="*/ 0 w 1474175"/>
                <a:gd name="connsiteY6" fmla="*/ 11430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4175" h="685800">
                  <a:moveTo>
                    <a:pt x="0" y="114302"/>
                  </a:moveTo>
                  <a:cubicBezTo>
                    <a:pt x="0" y="51175"/>
                    <a:pt x="51175" y="0"/>
                    <a:pt x="114302" y="0"/>
                  </a:cubicBezTo>
                  <a:lnTo>
                    <a:pt x="876298" y="0"/>
                  </a:lnTo>
                  <a:cubicBezTo>
                    <a:pt x="1419467" y="604715"/>
                    <a:pt x="1202590" y="348762"/>
                    <a:pt x="1474175" y="674077"/>
                  </a:cubicBezTo>
                  <a:lnTo>
                    <a:pt x="114302" y="685800"/>
                  </a:lnTo>
                  <a:cubicBezTo>
                    <a:pt x="51175" y="685800"/>
                    <a:pt x="0" y="634625"/>
                    <a:pt x="0" y="571498"/>
                  </a:cubicBezTo>
                  <a:lnTo>
                    <a:pt x="0" y="114302"/>
                  </a:lnTo>
                  <a:close/>
                </a:path>
              </a:pathLst>
            </a:custGeom>
            <a:gradFill>
              <a:gsLst>
                <a:gs pos="100000">
                  <a:srgbClr val="297FD5"/>
                </a:gs>
                <a:gs pos="80400">
                  <a:srgbClr val="91D5F3"/>
                </a:gs>
                <a:gs pos="0">
                  <a:srgbClr val="21409A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000" b="1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41" name="TextBox 132"/>
            <p:cNvSpPr txBox="1"/>
            <p:nvPr/>
          </p:nvSpPr>
          <p:spPr>
            <a:xfrm>
              <a:off x="1432659" y="4200326"/>
              <a:ext cx="1255472" cy="229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kern="0" dirty="0">
                  <a:solidFill>
                    <a:srgbClr val="002060"/>
                  </a:solidFill>
                  <a:latin typeface="Arial" panose="020B0604020202020204" pitchFamily="34" charset="0"/>
                  <a:cs typeface="Arial" pitchFamily="34" charset="0"/>
                </a:rPr>
                <a:t>Assignment</a:t>
              </a:r>
            </a:p>
          </p:txBody>
        </p:sp>
        <p:sp>
          <p:nvSpPr>
            <p:cNvPr id="42" name="TextBox 133"/>
            <p:cNvSpPr txBox="1"/>
            <p:nvPr/>
          </p:nvSpPr>
          <p:spPr>
            <a:xfrm>
              <a:off x="789635" y="4157882"/>
              <a:ext cx="327334" cy="271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2000" kern="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82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827AB52-DCCA-4262-AE01-93287842B8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828675"/>
            <a:ext cx="4638675" cy="4276725"/>
          </a:xfrm>
        </p:spPr>
        <p:txBody>
          <a:bodyPr>
            <a:normAutofit fontScale="92500"/>
          </a:bodyPr>
          <a:lstStyle/>
          <a:p>
            <a:pPr marL="561975">
              <a:defRPr/>
            </a:pPr>
            <a:r>
              <a:rPr lang="en-US">
                <a:solidFill>
                  <a:srgbClr val="FF00FF"/>
                </a:solidFill>
              </a:rPr>
              <a:t>Boolean expressions</a:t>
            </a:r>
            <a:r>
              <a:rPr lang="en-US"/>
              <a:t> ask a question and produce a Yes or No result which we use to control program flow</a:t>
            </a:r>
            <a:endParaRPr lang="en-US">
              <a:solidFill>
                <a:srgbClr val="FF00FF"/>
              </a:solidFill>
            </a:endParaRPr>
          </a:p>
          <a:p>
            <a:pPr marL="561975">
              <a:defRPr/>
            </a:pPr>
            <a:r>
              <a:rPr lang="en-US">
                <a:solidFill>
                  <a:srgbClr val="FF00FF"/>
                </a:solidFill>
              </a:rPr>
              <a:t>Boolean expressions</a:t>
            </a:r>
            <a:r>
              <a:rPr lang="en-US"/>
              <a:t> using </a:t>
            </a:r>
            <a:r>
              <a:rPr lang="en-US">
                <a:solidFill>
                  <a:srgbClr val="00FF00"/>
                </a:solidFill>
              </a:rPr>
              <a:t>comparison operators  </a:t>
            </a:r>
            <a:r>
              <a:rPr lang="en-US"/>
              <a:t>evaluate to - True / False - Yes / No</a:t>
            </a:r>
          </a:p>
          <a:p>
            <a:pPr marL="561975">
              <a:defRPr/>
            </a:pPr>
            <a:r>
              <a:rPr lang="en-US">
                <a:solidFill>
                  <a:srgbClr val="00FF00"/>
                </a:solidFill>
              </a:rPr>
              <a:t>Comparison operators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look at</a:t>
            </a:r>
            <a:r>
              <a:rPr lang="en-US"/>
              <a:t> variables but </a:t>
            </a:r>
            <a:r>
              <a:rPr lang="en-US">
                <a:solidFill>
                  <a:srgbClr val="FF0000"/>
                </a:solidFill>
              </a:rPr>
              <a:t>do not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change</a:t>
            </a:r>
            <a:r>
              <a:rPr lang="en-US"/>
              <a:t> the variables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E69CC88-6D37-4EBE-BC98-FC83B84CB6F0}"/>
              </a:ext>
            </a:extLst>
          </p:cNvPr>
          <p:cNvSpPr>
            <a:spLocks/>
          </p:cNvSpPr>
          <p:nvPr/>
        </p:nvSpPr>
        <p:spPr bwMode="auto">
          <a:xfrm>
            <a:off x="7310011" y="4622713"/>
            <a:ext cx="468782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250">
                <a:solidFill>
                  <a:schemeClr val="tx1"/>
                </a:solidFill>
                <a:ea typeface="MS PGothic" panose="020B0600070205080204" pitchFamily="34" charset="-128"/>
              </a:rPr>
              <a:t>Remember:  </a:t>
            </a:r>
            <a:r>
              <a:rPr lang="ja-JP" altLang="en-US" sz="225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2250">
                <a:solidFill>
                  <a:schemeClr val="tx1"/>
                </a:solidFill>
                <a:ea typeface="MS PGothic" panose="020B0600070205080204" pitchFamily="34" charset="-128"/>
              </a:rPr>
              <a:t>=</a:t>
            </a:r>
            <a:r>
              <a:rPr lang="ja-JP" altLang="en-US" sz="225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2250">
                <a:solidFill>
                  <a:schemeClr val="tx1"/>
                </a:solidFill>
                <a:ea typeface="MS PGothic" panose="020B0600070205080204" pitchFamily="34" charset="-128"/>
              </a:rPr>
              <a:t> is used for assignment.</a:t>
            </a:r>
            <a:endParaRPr lang="en-US" altLang="en-US" sz="225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9461" name="Group 5">
            <a:extLst>
              <a:ext uri="{FF2B5EF4-FFF2-40B4-BE49-F238E27FC236}">
                <a16:creationId xmlns:a16="http://schemas.microsoft.com/office/drawing/2014/main" id="{03EA76BC-A297-459F-994E-B4C0E9B3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17605"/>
              </p:ext>
            </p:extLst>
          </p:nvPr>
        </p:nvGraphicFramePr>
        <p:xfrm>
          <a:off x="5866974" y="1104900"/>
          <a:ext cx="5562600" cy="2906968"/>
        </p:xfrm>
        <a:graphic>
          <a:graphicData uri="http://schemas.openxmlformats.org/drawingml/2006/table">
            <a:tbl>
              <a:tblPr/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Python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Meaning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&lt;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Less than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&lt;=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Less than or Equal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== 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Equal to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&gt;=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Greater than or Equal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&gt;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Greater than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!=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Not equal</a:t>
                      </a:r>
                    </a:p>
                  </a:txBody>
                  <a:tcPr marL="28575" marR="28575" marT="28571" marB="28571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itle 59">
            <a:extLst>
              <a:ext uri="{FF2B5EF4-FFF2-40B4-BE49-F238E27FC236}">
                <a16:creationId xmlns:a16="http://schemas.microsoft.com/office/drawing/2014/main" id="{8512EFA9-8368-40BD-AED2-399DFF97612C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Logical Expressions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AB3A47-1339-4123-83E4-69F027C7790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5659" y="2768558"/>
            <a:ext cx="8340745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DEMO – ODD / EVEN</a:t>
            </a:r>
          </a:p>
        </p:txBody>
      </p:sp>
    </p:spTree>
    <p:extLst>
      <p:ext uri="{BB962C8B-B14F-4D97-AF65-F5344CB8AC3E}">
        <p14:creationId xmlns:p14="http://schemas.microsoft.com/office/powerpoint/2010/main" val="360477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Condition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3CE32DF-9C18-4FFD-93AE-B78BB296B4A5}"/>
              </a:ext>
            </a:extLst>
          </p:cNvPr>
          <p:cNvGrpSpPr/>
          <p:nvPr/>
        </p:nvGrpSpPr>
        <p:grpSpPr>
          <a:xfrm>
            <a:off x="885825" y="1524002"/>
            <a:ext cx="10770925" cy="3932898"/>
            <a:chOff x="885825" y="1524002"/>
            <a:chExt cx="10770925" cy="45472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B033C5-05A2-4F5C-9BAE-CE7728C293BB}"/>
                </a:ext>
              </a:extLst>
            </p:cNvPr>
            <p:cNvSpPr/>
            <p:nvPr/>
          </p:nvSpPr>
          <p:spPr>
            <a:xfrm>
              <a:off x="5129342" y="1917423"/>
              <a:ext cx="6527408" cy="41210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90" name="Rectangle 2">
              <a:extLst>
                <a:ext uri="{FF2B5EF4-FFF2-40B4-BE49-F238E27FC236}">
                  <a16:creationId xmlns:a16="http://schemas.microsoft.com/office/drawing/2014/main" id="{A1F90CD3-7310-4EC0-9B51-DBC673B0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5772" y="2659916"/>
              <a:ext cx="1107676" cy="16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7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Output:</a:t>
              </a:r>
            </a:p>
            <a:p>
              <a:pPr algn="l" eaLnBrk="1" hangingPunct="1"/>
              <a:endPara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endParaRPr>
            </a:p>
            <a:p>
              <a:pPr algn="l" eaLnBrk="1" hangingPunct="1"/>
              <a:r>
                <a:rPr lang="en-US" altLang="en-US" sz="2700" dirty="0">
                  <a:solidFill>
                    <a:srgbClr val="FF00FF"/>
                  </a:solidFill>
                  <a:ea typeface="MS PGothic" panose="020B0600070205080204" pitchFamily="34" charset="-128"/>
                </a:rPr>
                <a:t>ODD</a:t>
              </a:r>
            </a:p>
            <a:p>
              <a:pPr algn="l" eaLnBrk="1" hangingPunct="1"/>
              <a:endPara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3494" name="Line 6">
              <a:extLst>
                <a:ext uri="{FF2B5EF4-FFF2-40B4-BE49-F238E27FC236}">
                  <a16:creationId xmlns:a16="http://schemas.microsoft.com/office/drawing/2014/main" id="{B329B46D-7696-4755-8976-0BEB29716F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7467600" y="3706416"/>
              <a:ext cx="2369344" cy="8334"/>
            </a:xfrm>
            <a:prstGeom prst="line">
              <a:avLst/>
            </a:prstGeom>
            <a:noFill/>
            <a:ln w="50800">
              <a:solidFill>
                <a:srgbClr val="FF7F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64" name="Rectangle 4">
              <a:extLst>
                <a:ext uri="{FF2B5EF4-FFF2-40B4-BE49-F238E27FC236}">
                  <a16:creationId xmlns:a16="http://schemas.microsoft.com/office/drawing/2014/main" id="{8FDB5B25-009E-4F26-8FD2-2B160F68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450" y="1524002"/>
              <a:ext cx="2057400" cy="3828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62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x = 5</a:t>
              </a:r>
            </a:p>
          </p:txBody>
        </p:sp>
        <p:sp>
          <p:nvSpPr>
            <p:cNvPr id="63493" name="Line 5">
              <a:extLst>
                <a:ext uri="{FF2B5EF4-FFF2-40B4-BE49-F238E27FC236}">
                  <a16:creationId xmlns:a16="http://schemas.microsoft.com/office/drawing/2014/main" id="{E13D7D28-C473-4CC0-901B-D7CEA45E2F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47863" y="1897667"/>
              <a:ext cx="10716" cy="363483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67" name="AutoShape 7">
              <a:extLst>
                <a:ext uri="{FF2B5EF4-FFF2-40B4-BE49-F238E27FC236}">
                  <a16:creationId xmlns:a16="http://schemas.microsoft.com/office/drawing/2014/main" id="{3B227666-DA0B-49AF-A274-84926EF57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" y="2257078"/>
              <a:ext cx="2152650" cy="814528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X  % 2 == 0</a:t>
              </a:r>
            </a:p>
            <a:p>
              <a:pPr algn="ctr" eaLnBrk="1" hangingPunct="1"/>
              <a:r>
                <a:rPr lang="en-US" altLang="en-US" sz="19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?</a:t>
              </a:r>
            </a:p>
          </p:txBody>
        </p:sp>
        <p:sp>
          <p:nvSpPr>
            <p:cNvPr id="63496" name="Line 8">
              <a:extLst>
                <a:ext uri="{FF2B5EF4-FFF2-40B4-BE49-F238E27FC236}">
                  <a16:creationId xmlns:a16="http://schemas.microsoft.com/office/drawing/2014/main" id="{5B38B4F6-F5B5-450D-9FA9-A64FB13796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47862" y="3038007"/>
              <a:ext cx="14288" cy="1032415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48EC3FDF-6CF0-4474-BF92-3D9CD88B9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50" y="3047170"/>
              <a:ext cx="2190750" cy="4805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62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print ‘EVEN'</a:t>
              </a:r>
            </a:p>
          </p:txBody>
        </p:sp>
        <p:sp>
          <p:nvSpPr>
            <p:cNvPr id="63498" name="Line 10">
              <a:extLst>
                <a:ext uri="{FF2B5EF4-FFF2-40B4-BE49-F238E27FC236}">
                  <a16:creationId xmlns:a16="http://schemas.microsoft.com/office/drawing/2014/main" id="{F294EB9E-D74E-4887-8F76-926999586B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028951" y="2660270"/>
              <a:ext cx="583406" cy="10181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3499" name="Line 11">
              <a:extLst>
                <a:ext uri="{FF2B5EF4-FFF2-40B4-BE49-F238E27FC236}">
                  <a16:creationId xmlns:a16="http://schemas.microsoft.com/office/drawing/2014/main" id="{87BF8A6B-0164-45F5-AF49-E2EC32615D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587354" y="2660270"/>
              <a:ext cx="11906" cy="413373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3500" name="Line 12">
              <a:extLst>
                <a:ext uri="{FF2B5EF4-FFF2-40B4-BE49-F238E27FC236}">
                  <a16:creationId xmlns:a16="http://schemas.microsoft.com/office/drawing/2014/main" id="{5D342CB6-96BB-4315-AFB8-51F4B97E2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7354" y="3518579"/>
              <a:ext cx="11906" cy="201596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FF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3501" name="Line 13">
              <a:extLst>
                <a:ext uri="{FF2B5EF4-FFF2-40B4-BE49-F238E27FC236}">
                  <a16:creationId xmlns:a16="http://schemas.microsoft.com/office/drawing/2014/main" id="{6E862941-5D19-4C35-99A9-F414033F0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154" y="3731374"/>
              <a:ext cx="1612106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3503" name="Line 15">
              <a:extLst>
                <a:ext uri="{FF2B5EF4-FFF2-40B4-BE49-F238E27FC236}">
                  <a16:creationId xmlns:a16="http://schemas.microsoft.com/office/drawing/2014/main" id="{14F4A345-0DD0-4CA3-BFB0-F8471C4F22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55006" y="4606864"/>
              <a:ext cx="14288" cy="1032415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26C33EDF-61E8-4ACE-A162-169B8DC9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774" y="4077175"/>
              <a:ext cx="2190750" cy="48057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62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print ‘ODD'</a:t>
              </a:r>
            </a:p>
          </p:txBody>
        </p:sp>
        <p:sp>
          <p:nvSpPr>
            <p:cNvPr id="66582" name="Rectangle 22">
              <a:extLst>
                <a:ext uri="{FF2B5EF4-FFF2-40B4-BE49-F238E27FC236}">
                  <a16:creationId xmlns:a16="http://schemas.microsoft.com/office/drawing/2014/main" id="{84993F88-EB88-4B69-B35F-38E594DB2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306" y="5688396"/>
              <a:ext cx="2057400" cy="3828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625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print 'Finished'</a:t>
              </a:r>
            </a:p>
          </p:txBody>
        </p:sp>
        <p:sp>
          <p:nvSpPr>
            <p:cNvPr id="63511" name="Rectangle 23">
              <a:extLst>
                <a:ext uri="{FF2B5EF4-FFF2-40B4-BE49-F238E27FC236}">
                  <a16:creationId xmlns:a16="http://schemas.microsoft.com/office/drawing/2014/main" id="{C3ECD5B3-EAFF-4013-B6A3-0D963295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128" y="2270836"/>
              <a:ext cx="449610" cy="355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7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Yes</a:t>
              </a: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DFD123E5-4FC1-40CB-BB65-31D065FF5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0820" y="2270836"/>
              <a:ext cx="5534508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l" eaLnBrk="1" hangingPunct="1"/>
              <a:r>
                <a:rPr lang="en-US" altLang="en-US" sz="2700" dirty="0">
                  <a:solidFill>
                    <a:schemeClr val="tx1"/>
                  </a:solidFill>
                  <a:ea typeface="MS PGothic" panose="020B0600070205080204" pitchFamily="34" charset="-128"/>
                </a:rPr>
                <a:t>Program1.py:</a:t>
              </a:r>
              <a:endPara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endParaRPr>
            </a:p>
            <a:p>
              <a:pPr algn="l" eaLnBrk="1" hangingPunct="1"/>
              <a:endPara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endParaRPr>
            </a:p>
            <a:p>
              <a:pPr eaLnBrk="1" hangingPunct="1"/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x =</a:t>
              </a:r>
              <a:r>
                <a:rPr lang="en-US" sz="2400" dirty="0"/>
                <a:t> (int</a:t>
              </a:r>
              <a:r>
                <a:rPr lang="en-US" altLang="en-US" sz="2400" dirty="0">
                  <a:ea typeface="MS PGothic" panose="020B0600070205080204" pitchFamily="34" charset="-128"/>
                </a:rPr>
                <a:t>)</a:t>
              </a:r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Input</a:t>
              </a:r>
              <a:r>
                <a:rPr lang="en-US" sz="2800" dirty="0"/>
                <a:t>(</a:t>
              </a:r>
              <a:r>
                <a:rPr lang="en-US" altLang="en-US" sz="2800" dirty="0">
                  <a:ea typeface="MS PGothic" panose="020B0600070205080204" pitchFamily="34" charset="-128"/>
                </a:rPr>
                <a:t>)</a:t>
              </a:r>
              <a:endPara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endParaRPr>
            </a:p>
            <a:p>
              <a:pPr algn="l" eaLnBrk="1" hangingPunct="1"/>
              <a:r>
                <a:rPr lang="en-US" altLang="en-US" sz="2700" dirty="0">
                  <a:solidFill>
                    <a:srgbClr val="FFFF00"/>
                  </a:solidFill>
                  <a:ea typeface="MS PGothic" panose="020B0600070205080204" pitchFamily="34" charset="-128"/>
                </a:rPr>
                <a:t>if</a:t>
              </a:r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x %2 ==0:</a:t>
              </a:r>
            </a:p>
            <a:p>
              <a:pPr algn="l" eaLnBrk="1" hangingPunct="1"/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   </a:t>
              </a:r>
              <a:r>
                <a:rPr lang="en-US" altLang="en-US" sz="2700" dirty="0">
                  <a:solidFill>
                    <a:srgbClr val="FFFF00"/>
                  </a:solidFill>
                  <a:ea typeface="MS PGothic" panose="020B0600070205080204" pitchFamily="34" charset="-128"/>
                </a:rPr>
                <a:t>print</a:t>
              </a:r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‘EVEN’</a:t>
              </a:r>
            </a:p>
            <a:p>
              <a:pPr algn="l" eaLnBrk="1" hangingPunct="1"/>
              <a:r>
                <a:rPr lang="en-US" altLang="en-US" sz="2700" dirty="0">
                  <a:solidFill>
                    <a:srgbClr val="FFFF00"/>
                  </a:solidFill>
                  <a:ea typeface="MS PGothic" panose="020B0600070205080204" pitchFamily="34" charset="-128"/>
                </a:rPr>
                <a:t>else</a:t>
              </a:r>
              <a:endPara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endParaRPr>
            </a:p>
            <a:p>
              <a:pPr algn="l" eaLnBrk="1" hangingPunct="1"/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    </a:t>
              </a:r>
              <a:r>
                <a:rPr lang="en-US" altLang="en-US" sz="2700" dirty="0">
                  <a:solidFill>
                    <a:srgbClr val="FFFF00"/>
                  </a:solidFill>
                  <a:ea typeface="MS PGothic" panose="020B0600070205080204" pitchFamily="34" charset="-128"/>
                </a:rPr>
                <a:t>print</a:t>
              </a:r>
              <a:r>
                <a:rPr lang="en-US" altLang="en-US" sz="2700" dirty="0">
                  <a:solidFill>
                    <a:srgbClr val="FF7F00"/>
                  </a:solidFill>
                  <a:ea typeface="MS PGothic" panose="020B0600070205080204" pitchFamily="34" charset="-128"/>
                </a:rPr>
                <a:t> ‘ODD'</a:t>
              </a:r>
            </a:p>
            <a:p>
              <a:pPr algn="l" eaLnBrk="1" hangingPunct="1"/>
              <a:endPara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6C9D90-6962-4B32-887A-F7857CC1E10A}"/>
                </a:ext>
              </a:extLst>
            </p:cNvPr>
            <p:cNvSpPr txBox="1"/>
            <p:nvPr/>
          </p:nvSpPr>
          <p:spPr>
            <a:xfrm>
              <a:off x="7964129" y="4016459"/>
              <a:ext cx="1872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Compile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959F33F9-851C-4FB0-B9A4-A3849C4D2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400" y="3524179"/>
              <a:ext cx="11906" cy="201596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35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0F7C33C-0F9B-49FE-B4B4-BB9BFA6AD4DC}"/>
              </a:ext>
            </a:extLst>
          </p:cNvPr>
          <p:cNvSpPr txBox="1"/>
          <p:nvPr/>
        </p:nvSpPr>
        <p:spPr>
          <a:xfrm>
            <a:off x="903031" y="581638"/>
            <a:ext cx="10520516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Decision taken based on the </a:t>
            </a:r>
            <a:r>
              <a:rPr lang="en-US" sz="2400" b="1" dirty="0">
                <a:solidFill>
                  <a:srgbClr val="0070C0"/>
                </a:solidFill>
              </a:rPr>
              <a:t>Boolean/Logical expression </a:t>
            </a:r>
            <a:r>
              <a:rPr lang="en-US" sz="2400" dirty="0"/>
              <a:t>and choose the path and perform operation</a:t>
            </a:r>
          </a:p>
        </p:txBody>
      </p:sp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F7DBEBC0-E31A-4EF0-B16B-D74DC9AC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96334" y="62884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13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406557" y="2768558"/>
            <a:ext cx="7378944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364280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Question - 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7578" y="133586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928D752-4593-4224-8DE3-13C2E4E00FF0}"/>
              </a:ext>
            </a:extLst>
          </p:cNvPr>
          <p:cNvSpPr>
            <a:spLocks/>
          </p:cNvSpPr>
          <p:nvPr/>
        </p:nvSpPr>
        <p:spPr bwMode="auto">
          <a:xfrm>
            <a:off x="825137" y="3672546"/>
            <a:ext cx="19454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C:\&gt;python program.py</a:t>
            </a:r>
          </a:p>
          <a:p>
            <a:pPr algn="l" eaLnBrk="1" hangingPunct="1"/>
            <a:r>
              <a:rPr lang="en-US" altLang="en-US" sz="1600" dirty="0">
                <a:solidFill>
                  <a:schemeClr val="bg1"/>
                </a:solidFill>
                <a:ea typeface="MS PGothic" panose="020B0600070205080204" pitchFamily="34" charset="-128"/>
              </a:rPr>
              <a:t>Hello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EFA9C-B9CB-4DD2-8A8C-03EA3FFE308E}"/>
              </a:ext>
            </a:extLst>
          </p:cNvPr>
          <p:cNvSpPr txBox="1"/>
          <p:nvPr/>
        </p:nvSpPr>
        <p:spPr>
          <a:xfrm>
            <a:off x="1247578" y="347846"/>
            <a:ext cx="91844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Number from user using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altLang="en-US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)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reserved/keyword and using</a:t>
            </a:r>
            <a:r>
              <a:rPr lang="en-US" altLang="en-US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 if condition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and using logical operator to find a given number is prime or not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Calculator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a Operand(A, S, M, D</a:t>
            </a:r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) A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Addition, S- Subtraction, M- Multiplication,  D- Division as a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two integer input from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Operand perform the Arithmetic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the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HRA calculation for a given employee’s salary and print the pay slip, get the basic salary as a input from the use and print the pay slip in the bellow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FD171A1E-CFEA-411C-81C1-15EC3872F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65899"/>
              </p:ext>
            </p:extLst>
          </p:nvPr>
        </p:nvGraphicFramePr>
        <p:xfrm>
          <a:off x="1679810" y="3185454"/>
          <a:ext cx="85024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1233">
                  <a:extLst>
                    <a:ext uri="{9D8B030D-6E8A-4147-A177-3AD203B41FA5}">
                      <a16:colId xmlns:a16="http://schemas.microsoft.com/office/drawing/2014/main" val="3228283856"/>
                    </a:ext>
                  </a:extLst>
                </a:gridCol>
                <a:gridCol w="4251233">
                  <a:extLst>
                    <a:ext uri="{9D8B030D-6E8A-4147-A177-3AD203B41FA5}">
                      <a16:colId xmlns:a16="http://schemas.microsoft.com/office/drawing/2014/main" val="4285571849"/>
                    </a:ext>
                  </a:extLst>
                </a:gridCol>
              </a:tblGrid>
              <a:tr h="32354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0471"/>
                  </a:ext>
                </a:extLst>
              </a:tr>
              <a:tr h="323543">
                <a:tc>
                  <a:txBody>
                    <a:bodyPr/>
                    <a:lstStyle/>
                    <a:p>
                      <a:r>
                        <a:rPr lang="en-US" dirty="0"/>
                        <a:t>Basic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38846"/>
                  </a:ext>
                </a:extLst>
              </a:tr>
              <a:tr h="323543">
                <a:tc>
                  <a:txBody>
                    <a:bodyPr/>
                    <a:lstStyle/>
                    <a:p>
                      <a:r>
                        <a:rPr lang="en-US" dirty="0"/>
                        <a:t>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 </a:t>
                      </a:r>
                      <a:r>
                        <a:rPr lang="en-US" dirty="0" err="1"/>
                        <a:t>upto</a:t>
                      </a:r>
                      <a:r>
                        <a:rPr lang="en-US" dirty="0"/>
                        <a:t> 3500, 10% 3500 – 10000, else 12%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11986"/>
                  </a:ext>
                </a:extLst>
              </a:tr>
              <a:tr h="323543">
                <a:tc>
                  <a:txBody>
                    <a:bodyPr/>
                    <a:lstStyle/>
                    <a:p>
                      <a:r>
                        <a:rPr lang="en-US" dirty="0"/>
                        <a:t>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45274"/>
                  </a:ext>
                </a:extLst>
              </a:tr>
              <a:tr h="323543">
                <a:tc>
                  <a:txBody>
                    <a:bodyPr/>
                    <a:lstStyle/>
                    <a:p>
                      <a:r>
                        <a:rPr lang="en-US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377992"/>
                  </a:ext>
                </a:extLst>
              </a:tr>
              <a:tr h="323543">
                <a:tc>
                  <a:txBody>
                    <a:bodyPr/>
                    <a:lstStyle/>
                    <a:p>
                      <a:r>
                        <a:rPr lang="en-US" dirty="0"/>
                        <a:t>Cross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 + HRA +LTA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500850"/>
                  </a:ext>
                </a:extLst>
              </a:tr>
              <a:tr h="323543">
                <a:tc>
                  <a:txBody>
                    <a:bodyPr/>
                    <a:lstStyle/>
                    <a:p>
                      <a:r>
                        <a:rPr lang="en-US" dirty="0"/>
                        <a:t>Deduction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 + 200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31918"/>
                  </a:ext>
                </a:extLst>
              </a:tr>
              <a:tr h="323543">
                <a:tc>
                  <a:txBody>
                    <a:bodyPr/>
                    <a:lstStyle/>
                    <a:p>
                      <a:r>
                        <a:rPr lang="en-US" dirty="0"/>
                        <a:t>Net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Salary - Deduction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2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8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675838" y="2768558"/>
            <a:ext cx="6840334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General Concept </a:t>
            </a:r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Constants vs Variables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2C5E0-96DD-4E0C-8D13-3636BD926FFB}"/>
              </a:ext>
            </a:extLst>
          </p:cNvPr>
          <p:cNvGrpSpPr/>
          <p:nvPr/>
        </p:nvGrpSpPr>
        <p:grpSpPr>
          <a:xfrm>
            <a:off x="6051247" y="968863"/>
            <a:ext cx="5765241" cy="5077969"/>
            <a:chOff x="821172" y="1595097"/>
            <a:chExt cx="2985161" cy="199301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1625776-B9E0-4145-A746-9B72356B9A68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2">
              <a:extLst>
                <a:ext uri="{FF2B5EF4-FFF2-40B4-BE49-F238E27FC236}">
                  <a16:creationId xmlns:a16="http://schemas.microsoft.com/office/drawing/2014/main" id="{A2AFA980-5F1B-4451-8653-9301186A0F55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D87B46-B5CD-4553-A594-4CED04D73B72}"/>
                </a:ext>
              </a:extLst>
            </p:cNvPr>
            <p:cNvSpPr txBox="1"/>
            <p:nvPr/>
          </p:nvSpPr>
          <p:spPr>
            <a:xfrm>
              <a:off x="1156752" y="2691665"/>
              <a:ext cx="2314000" cy="144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A38F18-8827-4D19-BB01-FD86889C9957}"/>
              </a:ext>
            </a:extLst>
          </p:cNvPr>
          <p:cNvGrpSpPr/>
          <p:nvPr/>
        </p:nvGrpSpPr>
        <p:grpSpPr>
          <a:xfrm>
            <a:off x="132889" y="968864"/>
            <a:ext cx="10905801" cy="5077973"/>
            <a:chOff x="821172" y="1595097"/>
            <a:chExt cx="5646871" cy="19930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7C3BA5-B6C1-4BE5-B3DE-821894648DA8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12">
              <a:extLst>
                <a:ext uri="{FF2B5EF4-FFF2-40B4-BE49-F238E27FC236}">
                  <a16:creationId xmlns:a16="http://schemas.microsoft.com/office/drawing/2014/main" id="{B5D3D8AF-21E0-478A-B9DA-B8F7843BC29D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Constants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BC9236-FDD8-41BA-9585-44AB795EBE2F}"/>
                </a:ext>
              </a:extLst>
            </p:cNvPr>
            <p:cNvSpPr txBox="1"/>
            <p:nvPr/>
          </p:nvSpPr>
          <p:spPr>
            <a:xfrm>
              <a:off x="1089600" y="2013566"/>
              <a:ext cx="2314000" cy="49934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chemeClr val="accent5">
                      <a:lumMod val="75000"/>
                    </a:schemeClr>
                  </a:solidFill>
                </a:rPr>
                <a:t>Fixed values </a:t>
              </a:r>
              <a:r>
                <a:rPr lang="en-US" altLang="en-US" dirty="0"/>
                <a:t>such as numbers, letters, and strings are called </a:t>
              </a:r>
              <a:r>
                <a:rPr lang="ja-JP" altLang="en-US" dirty="0">
                  <a:latin typeface="Arial" panose="020B0604020202020204" pitchFamily="34" charset="0"/>
                </a:rPr>
                <a:t>“</a:t>
              </a:r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constants</a:t>
              </a:r>
              <a:r>
                <a:rPr lang="ja-JP" altLang="en-US" dirty="0">
                  <a:latin typeface="Arial" panose="020B0604020202020204" pitchFamily="34" charset="0"/>
                </a:rPr>
                <a:t>”</a:t>
              </a:r>
              <a:r>
                <a:rPr lang="en-US" altLang="ja-JP" dirty="0"/>
                <a:t> 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DCC91B-76DA-4220-BD4B-1977AAA3BBE1}"/>
                </a:ext>
              </a:extLst>
            </p:cNvPr>
            <p:cNvSpPr txBox="1"/>
            <p:nvPr/>
          </p:nvSpPr>
          <p:spPr>
            <a:xfrm>
              <a:off x="4154043" y="2013566"/>
              <a:ext cx="2314000" cy="36239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dirty="0"/>
                <a:t>A </a:t>
              </a:r>
              <a:r>
                <a:rPr lang="en-US" altLang="en-US" b="1" dirty="0">
                  <a:solidFill>
                    <a:schemeClr val="accent5">
                      <a:lumMod val="75000"/>
                    </a:schemeClr>
                  </a:solidFill>
                </a:rPr>
                <a:t>variable</a:t>
              </a:r>
              <a:r>
                <a:rPr lang="en-US" altLang="en-US" dirty="0"/>
                <a:t> is a named place in the memory where a programmer can store data </a:t>
              </a:r>
              <a:endParaRPr lang="en-US" dirty="0"/>
            </a:p>
            <a:p>
              <a:endParaRPr lang="en-US" dirty="0"/>
            </a:p>
          </p:txBody>
        </p:sp>
      </p:grpSp>
      <p:pic>
        <p:nvPicPr>
          <p:cNvPr id="51" name="Picture 4" descr="Related image">
            <a:extLst>
              <a:ext uri="{FF2B5EF4-FFF2-40B4-BE49-F238E27FC236}">
                <a16:creationId xmlns:a16="http://schemas.microsoft.com/office/drawing/2014/main" id="{3AFBB354-A690-40F2-9A88-C280B79B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24945" y="1933104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F2F3ECB-C1F3-444B-945C-CE0C71C48B95}"/>
              </a:ext>
            </a:extLst>
          </p:cNvPr>
          <p:cNvSpPr/>
          <p:nvPr/>
        </p:nvSpPr>
        <p:spPr>
          <a:xfrm>
            <a:off x="651303" y="3432302"/>
            <a:ext cx="4429759" cy="25104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23D276-2B6D-40A4-81DA-8ADFBF3021C4}"/>
              </a:ext>
            </a:extLst>
          </p:cNvPr>
          <p:cNvSpPr>
            <a:spLocks/>
          </p:cNvSpPr>
          <p:nvPr/>
        </p:nvSpPr>
        <p:spPr bwMode="auto">
          <a:xfrm>
            <a:off x="808630" y="3533724"/>
            <a:ext cx="345795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123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123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98.6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98.6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 a =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'Hello world’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000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a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Hello world</a:t>
            </a:r>
          </a:p>
        </p:txBody>
      </p:sp>
      <p:pic>
        <p:nvPicPr>
          <p:cNvPr id="67" name="Picture 4" descr="Related image">
            <a:extLst>
              <a:ext uri="{FF2B5EF4-FFF2-40B4-BE49-F238E27FC236}">
                <a16:creationId xmlns:a16="http://schemas.microsoft.com/office/drawing/2014/main" id="{4CE69DFE-AB19-40AD-AF8F-0C87D61B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6131407" y="1933104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8AB55FD-1B81-4AA9-B38B-A55F839B372D}"/>
              </a:ext>
            </a:extLst>
          </p:cNvPr>
          <p:cNvSpPr/>
          <p:nvPr/>
        </p:nvSpPr>
        <p:spPr>
          <a:xfrm>
            <a:off x="6589296" y="3432302"/>
            <a:ext cx="4429759" cy="25104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8BE6E7-294D-4156-8F66-144C4A870208}"/>
              </a:ext>
            </a:extLst>
          </p:cNvPr>
          <p:cNvSpPr>
            <a:spLocks/>
          </p:cNvSpPr>
          <p:nvPr/>
        </p:nvSpPr>
        <p:spPr bwMode="auto">
          <a:xfrm>
            <a:off x="7407710" y="3605538"/>
            <a:ext cx="161743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4000" dirty="0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4000" dirty="0">
                <a:solidFill>
                  <a:srgbClr val="FFFF00"/>
                </a:solidFill>
                <a:ea typeface="MS PGothic" panose="020B0600070205080204" pitchFamily="34" charset="-128"/>
              </a:rPr>
              <a:t>= </a:t>
            </a:r>
            <a:r>
              <a:rPr lang="en-US" altLang="en-US" sz="4000" dirty="0">
                <a:solidFill>
                  <a:srgbClr val="FF7F00"/>
                </a:solidFill>
                <a:ea typeface="MS PGothic" panose="020B0600070205080204" pitchFamily="34" charset="-128"/>
              </a:rPr>
              <a:t>12.2</a:t>
            </a:r>
            <a:endParaRPr lang="en-US" altLang="en-US" sz="40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4000" dirty="0">
                <a:solidFill>
                  <a:schemeClr val="tx1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4000" dirty="0">
                <a:solidFill>
                  <a:srgbClr val="FFFF00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4000" dirty="0">
                <a:solidFill>
                  <a:srgbClr val="FF7F00"/>
                </a:solidFill>
                <a:ea typeface="MS PGothic" panose="020B0600070205080204" pitchFamily="34" charset="-128"/>
              </a:rPr>
              <a:t>14</a:t>
            </a:r>
          </a:p>
          <a:p>
            <a:pPr algn="l" eaLnBrk="1" hangingPunct="1"/>
            <a:endParaRPr lang="en-US" altLang="en-US" sz="40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 algn="l" eaLnBrk="1" hangingPunct="1"/>
            <a:endParaRPr lang="en-US" altLang="en-US" sz="4000" dirty="0">
              <a:solidFill>
                <a:srgbClr val="FFFF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9100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Constants vs Variables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2C5E0-96DD-4E0C-8D13-3636BD926FFB}"/>
              </a:ext>
            </a:extLst>
          </p:cNvPr>
          <p:cNvGrpSpPr/>
          <p:nvPr/>
        </p:nvGrpSpPr>
        <p:grpSpPr>
          <a:xfrm>
            <a:off x="5918358" y="890012"/>
            <a:ext cx="5765241" cy="5077969"/>
            <a:chOff x="821172" y="1595097"/>
            <a:chExt cx="2985161" cy="199301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1625776-B9E0-4145-A746-9B72356B9A68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12">
              <a:extLst>
                <a:ext uri="{FF2B5EF4-FFF2-40B4-BE49-F238E27FC236}">
                  <a16:creationId xmlns:a16="http://schemas.microsoft.com/office/drawing/2014/main" id="{A2AFA980-5F1B-4451-8653-9301186A0F55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8D87B46-B5CD-4553-A594-4CED04D73B72}"/>
                </a:ext>
              </a:extLst>
            </p:cNvPr>
            <p:cNvSpPr txBox="1"/>
            <p:nvPr/>
          </p:nvSpPr>
          <p:spPr>
            <a:xfrm>
              <a:off x="1156752" y="2691665"/>
              <a:ext cx="2314000" cy="144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A38F18-8827-4D19-BB01-FD86889C9957}"/>
              </a:ext>
            </a:extLst>
          </p:cNvPr>
          <p:cNvGrpSpPr/>
          <p:nvPr/>
        </p:nvGrpSpPr>
        <p:grpSpPr>
          <a:xfrm>
            <a:off x="0" y="890013"/>
            <a:ext cx="10905801" cy="5077973"/>
            <a:chOff x="821172" y="1595097"/>
            <a:chExt cx="5646871" cy="19930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7C3BA5-B6C1-4BE5-B3DE-821894648DA8}"/>
                </a:ext>
              </a:extLst>
            </p:cNvPr>
            <p:cNvSpPr/>
            <p:nvPr/>
          </p:nvSpPr>
          <p:spPr>
            <a:xfrm>
              <a:off x="821172" y="1795215"/>
              <a:ext cx="2985161" cy="1792899"/>
            </a:xfrm>
            <a:prstGeom prst="rect">
              <a:avLst/>
            </a:prstGeom>
            <a:solidFill>
              <a:srgbClr val="EAEFF7">
                <a:alpha val="18000"/>
              </a:srgb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12">
              <a:extLst>
                <a:ext uri="{FF2B5EF4-FFF2-40B4-BE49-F238E27FC236}">
                  <a16:creationId xmlns:a16="http://schemas.microsoft.com/office/drawing/2014/main" id="{B5D3D8AF-21E0-478A-B9DA-B8F7843BC29D}"/>
                </a:ext>
              </a:extLst>
            </p:cNvPr>
            <p:cNvSpPr/>
            <p:nvPr/>
          </p:nvSpPr>
          <p:spPr>
            <a:xfrm>
              <a:off x="1089600" y="1595097"/>
              <a:ext cx="2448305" cy="3048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Constants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BC9236-FDD8-41BA-9585-44AB795EBE2F}"/>
                </a:ext>
              </a:extLst>
            </p:cNvPr>
            <p:cNvSpPr txBox="1"/>
            <p:nvPr/>
          </p:nvSpPr>
          <p:spPr>
            <a:xfrm>
              <a:off x="1089600" y="2013566"/>
              <a:ext cx="2314000" cy="49934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b="1" dirty="0">
                  <a:solidFill>
                    <a:schemeClr val="accent5">
                      <a:lumMod val="75000"/>
                    </a:schemeClr>
                  </a:solidFill>
                </a:rPr>
                <a:t>Fixed values </a:t>
              </a:r>
              <a:r>
                <a:rPr lang="en-US" altLang="en-US" dirty="0"/>
                <a:t>such as numbers, letters, and strings are called </a:t>
              </a:r>
              <a:r>
                <a:rPr lang="ja-JP" altLang="en-US" dirty="0">
                  <a:latin typeface="Arial" panose="020B0604020202020204" pitchFamily="34" charset="0"/>
                </a:rPr>
                <a:t>“</a:t>
              </a:r>
              <a:r>
                <a:rPr lang="en-US" altLang="ja-JP" b="1" dirty="0">
                  <a:solidFill>
                    <a:schemeClr val="accent5">
                      <a:lumMod val="75000"/>
                    </a:schemeClr>
                  </a:solidFill>
                </a:rPr>
                <a:t>constants</a:t>
              </a:r>
              <a:r>
                <a:rPr lang="ja-JP" altLang="en-US" dirty="0">
                  <a:latin typeface="Arial" panose="020B0604020202020204" pitchFamily="34" charset="0"/>
                </a:rPr>
                <a:t>”</a:t>
              </a:r>
              <a:r>
                <a:rPr lang="en-US" altLang="ja-JP" dirty="0"/>
                <a:t> 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DCC91B-76DA-4220-BD4B-1977AAA3BBE1}"/>
                </a:ext>
              </a:extLst>
            </p:cNvPr>
            <p:cNvSpPr txBox="1"/>
            <p:nvPr/>
          </p:nvSpPr>
          <p:spPr>
            <a:xfrm>
              <a:off x="4154043" y="2013566"/>
              <a:ext cx="2314000" cy="36239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dirty="0"/>
                <a:t>A </a:t>
              </a:r>
              <a:r>
                <a:rPr lang="en-US" altLang="en-US" b="1" dirty="0">
                  <a:solidFill>
                    <a:schemeClr val="accent5">
                      <a:lumMod val="75000"/>
                    </a:schemeClr>
                  </a:solidFill>
                </a:rPr>
                <a:t>variable</a:t>
              </a:r>
              <a:r>
                <a:rPr lang="en-US" altLang="en-US" dirty="0"/>
                <a:t> is a named place in the memory where a programmer can store data </a:t>
              </a:r>
              <a:endParaRPr lang="en-US" dirty="0"/>
            </a:p>
            <a:p>
              <a:endParaRPr lang="en-US" dirty="0"/>
            </a:p>
          </p:txBody>
        </p:sp>
      </p:grpSp>
      <p:pic>
        <p:nvPicPr>
          <p:cNvPr id="51" name="Picture 4" descr="Related image">
            <a:extLst>
              <a:ext uri="{FF2B5EF4-FFF2-40B4-BE49-F238E27FC236}">
                <a16:creationId xmlns:a16="http://schemas.microsoft.com/office/drawing/2014/main" id="{3AFBB354-A690-40F2-9A88-C280B79B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92056" y="1854253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F2F3ECB-C1F3-444B-945C-CE0C71C48B95}"/>
              </a:ext>
            </a:extLst>
          </p:cNvPr>
          <p:cNvSpPr/>
          <p:nvPr/>
        </p:nvSpPr>
        <p:spPr>
          <a:xfrm>
            <a:off x="518414" y="3353451"/>
            <a:ext cx="4429759" cy="2510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23D276-2B6D-40A4-81DA-8ADFBF3021C4}"/>
              </a:ext>
            </a:extLst>
          </p:cNvPr>
          <p:cNvSpPr>
            <a:spLocks/>
          </p:cNvSpPr>
          <p:nvPr/>
        </p:nvSpPr>
        <p:spPr bwMode="auto">
          <a:xfrm>
            <a:off x="675741" y="3454873"/>
            <a:ext cx="3457957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FFFFFF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123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123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000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98.6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98.6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 a =</a:t>
            </a:r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'Hello world’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000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FFFF00"/>
                </a:solidFill>
                <a:ea typeface="MS PGothic" panose="020B0600070205080204" pitchFamily="34" charset="-128"/>
              </a:rPr>
              <a:t>a</a:t>
            </a:r>
          </a:p>
          <a:p>
            <a:pPr algn="l" eaLnBrk="1" hangingPunct="1"/>
            <a:r>
              <a:rPr lang="en-US" altLang="en-US" sz="2000" dirty="0">
                <a:solidFill>
                  <a:schemeClr val="tx1"/>
                </a:solidFill>
                <a:ea typeface="MS PGothic" panose="020B0600070205080204" pitchFamily="34" charset="-128"/>
              </a:rPr>
              <a:t>Hello world</a:t>
            </a:r>
          </a:p>
        </p:txBody>
      </p:sp>
      <p:pic>
        <p:nvPicPr>
          <p:cNvPr id="67" name="Picture 4" descr="Related image">
            <a:extLst>
              <a:ext uri="{FF2B5EF4-FFF2-40B4-BE49-F238E27FC236}">
                <a16:creationId xmlns:a16="http://schemas.microsoft.com/office/drawing/2014/main" id="{4CE69DFE-AB19-40AD-AF8F-0C87D61B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5998518" y="1854253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066445-18BB-4606-BF0F-255B59053AC1}"/>
              </a:ext>
            </a:extLst>
          </p:cNvPr>
          <p:cNvSpPr/>
          <p:nvPr/>
        </p:nvSpPr>
        <p:spPr>
          <a:xfrm>
            <a:off x="6086892" y="2975107"/>
            <a:ext cx="5428171" cy="295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35050" indent="-285750" algn="ctr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0350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0350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0350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0350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24C0C-401B-4FD1-A346-DAD7547D8A93}"/>
              </a:ext>
            </a:extLst>
          </p:cNvPr>
          <p:cNvSpPr txBox="1"/>
          <p:nvPr/>
        </p:nvSpPr>
        <p:spPr>
          <a:xfrm>
            <a:off x="5374017" y="2887174"/>
            <a:ext cx="646798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9300">
              <a:defRPr/>
            </a:pPr>
            <a:r>
              <a:rPr lang="en-US" sz="3200" b="1" dirty="0"/>
              <a:t>Variable Rules</a:t>
            </a:r>
          </a:p>
          <a:p>
            <a:pPr marL="749300">
              <a:defRPr/>
            </a:pPr>
            <a:endParaRPr lang="en-US" sz="3200" b="1" dirty="0"/>
          </a:p>
          <a:p>
            <a:pPr marL="10350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Must start with a letter or underscore _ </a:t>
            </a:r>
          </a:p>
          <a:p>
            <a:pPr marL="10350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Must consist of letters and numbers and underscores</a:t>
            </a:r>
          </a:p>
          <a:p>
            <a:pPr marL="10350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Case Sensitive</a:t>
            </a:r>
          </a:p>
          <a:p>
            <a:pPr marL="10350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1035050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5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Expressions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4" descr="Related image">
            <a:extLst>
              <a:ext uri="{FF2B5EF4-FFF2-40B4-BE49-F238E27FC236}">
                <a16:creationId xmlns:a16="http://schemas.microsoft.com/office/drawing/2014/main" id="{3AFBB354-A690-40F2-9A88-C280B79B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626366" y="1068845"/>
            <a:ext cx="1057866" cy="7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AC4961-2F63-4D08-B4DB-12E509B2949C}"/>
              </a:ext>
            </a:extLst>
          </p:cNvPr>
          <p:cNvSpPr txBox="1"/>
          <p:nvPr/>
        </p:nvSpPr>
        <p:spPr>
          <a:xfrm>
            <a:off x="1622323" y="789014"/>
            <a:ext cx="9906973" cy="14465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A sequence of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operands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00FFFF"/>
                </a:solidFill>
              </a:rPr>
              <a:t>operators</a:t>
            </a:r>
            <a:r>
              <a:rPr lang="en-US" sz="4400" dirty="0"/>
              <a:t>, like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FFFF"/>
                </a:solidFill>
              </a:rPr>
              <a:t>+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FFFF"/>
                </a:solidFill>
              </a:rPr>
              <a:t>-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4400" dirty="0"/>
              <a:t> , is called an </a:t>
            </a:r>
            <a:r>
              <a:rPr lang="en-US" sz="4400" b="1" dirty="0"/>
              <a:t>expression</a:t>
            </a:r>
            <a:r>
              <a:rPr lang="en-US" altLang="ja-JP" sz="4400" dirty="0"/>
              <a:t> </a:t>
            </a:r>
            <a:endParaRPr lang="en-US" sz="4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A2AAA0-FBF9-44F7-95C9-9AA51CD6A174}"/>
              </a:ext>
            </a:extLst>
          </p:cNvPr>
          <p:cNvSpPr/>
          <p:nvPr/>
        </p:nvSpPr>
        <p:spPr>
          <a:xfrm>
            <a:off x="211548" y="3103460"/>
            <a:ext cx="5795962" cy="2965519"/>
          </a:xfrm>
          <a:prstGeom prst="rect">
            <a:avLst/>
          </a:prstGeom>
          <a:solidFill>
            <a:srgbClr val="EAEFF7">
              <a:alpha val="18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6F880402-887E-443E-87D9-FE1823029BCD}"/>
              </a:ext>
            </a:extLst>
          </p:cNvPr>
          <p:cNvSpPr/>
          <p:nvPr/>
        </p:nvSpPr>
        <p:spPr>
          <a:xfrm>
            <a:off x="729963" y="2593583"/>
            <a:ext cx="4753607" cy="5041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A50A31-1386-4378-B8F4-57FA2072F85B}"/>
              </a:ext>
            </a:extLst>
          </p:cNvPr>
          <p:cNvSpPr/>
          <p:nvPr/>
        </p:nvSpPr>
        <p:spPr>
          <a:xfrm>
            <a:off x="6201871" y="3103460"/>
            <a:ext cx="5795962" cy="2965519"/>
          </a:xfrm>
          <a:prstGeom prst="rect">
            <a:avLst/>
          </a:prstGeom>
          <a:solidFill>
            <a:srgbClr val="EAEFF7">
              <a:alpha val="18000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12">
            <a:extLst>
              <a:ext uri="{FF2B5EF4-FFF2-40B4-BE49-F238E27FC236}">
                <a16:creationId xmlns:a16="http://schemas.microsoft.com/office/drawing/2014/main" id="{89D9E78F-2771-4990-971D-3F30D3064728}"/>
              </a:ext>
            </a:extLst>
          </p:cNvPr>
          <p:cNvSpPr/>
          <p:nvPr/>
        </p:nvSpPr>
        <p:spPr>
          <a:xfrm>
            <a:off x="6720286" y="2593583"/>
            <a:ext cx="4753607" cy="5041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Arithmentic</a:t>
            </a:r>
            <a:r>
              <a:rPr lang="en-US" dirty="0"/>
              <a:t>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E69FD-955C-4414-BFDD-68BA4353E0F9}"/>
              </a:ext>
            </a:extLst>
          </p:cNvPr>
          <p:cNvSpPr txBox="1"/>
          <p:nvPr/>
        </p:nvSpPr>
        <p:spPr>
          <a:xfrm>
            <a:off x="471948" y="3409665"/>
            <a:ext cx="467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</p:txBody>
      </p:sp>
      <p:pic>
        <p:nvPicPr>
          <p:cNvPr id="27" name="table">
            <a:extLst>
              <a:ext uri="{FF2B5EF4-FFF2-40B4-BE49-F238E27FC236}">
                <a16:creationId xmlns:a16="http://schemas.microsoft.com/office/drawing/2014/main" id="{2EAACC9D-4777-4795-BA21-BBEE76316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44" y="3323302"/>
            <a:ext cx="5096249" cy="26398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4653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38C9085-2B11-4695-869D-1B061CA412E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79463" y="1825625"/>
            <a:ext cx="11412537" cy="2992438"/>
          </a:xfrm>
        </p:spPr>
        <p:txBody>
          <a:bodyPr>
            <a:normAutofit fontScale="92500"/>
          </a:bodyPr>
          <a:lstStyle/>
          <a:p>
            <a:pPr marL="561975">
              <a:defRPr/>
            </a:pPr>
            <a:r>
              <a:rPr lang="en-US" sz="4300" dirty="0"/>
              <a:t>Highest precedence rule to lowest precedence rule</a:t>
            </a:r>
          </a:p>
          <a:p>
            <a:pPr marL="781050" lvl="1">
              <a:defRPr/>
            </a:pPr>
            <a:r>
              <a:rPr lang="en-US" sz="2800" dirty="0"/>
              <a:t>Parenthesis are always respected</a:t>
            </a:r>
          </a:p>
          <a:p>
            <a:pPr marL="781050" lvl="1">
              <a:defRPr/>
            </a:pPr>
            <a:r>
              <a:rPr lang="en-US" sz="2800" dirty="0"/>
              <a:t>Exponentiation (raise to a power)</a:t>
            </a:r>
          </a:p>
          <a:p>
            <a:pPr marL="781050" lvl="1">
              <a:defRPr/>
            </a:pPr>
            <a:r>
              <a:rPr lang="en-US" sz="2800" dirty="0"/>
              <a:t>Multiplication, Division, and Remainder</a:t>
            </a:r>
          </a:p>
          <a:p>
            <a:pPr marL="781050" lvl="1">
              <a:defRPr/>
            </a:pPr>
            <a:r>
              <a:rPr lang="en-US" sz="2800" dirty="0"/>
              <a:t>Addition and Subtraction</a:t>
            </a:r>
          </a:p>
          <a:p>
            <a:pPr marL="781050" lvl="1">
              <a:defRPr/>
            </a:pPr>
            <a:r>
              <a:rPr lang="en-US" sz="2800" dirty="0"/>
              <a:t>Left to right</a:t>
            </a:r>
          </a:p>
        </p:txBody>
      </p:sp>
      <p:sp>
        <p:nvSpPr>
          <p:cNvPr id="7" name="Title 59">
            <a:extLst>
              <a:ext uri="{FF2B5EF4-FFF2-40B4-BE49-F238E27FC236}">
                <a16:creationId xmlns:a16="http://schemas.microsoft.com/office/drawing/2014/main" id="{E7314798-EA0A-4002-BB33-ABC2D9382A03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Arithmetic Expressions Precedence Rules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01E97-2061-4816-A351-9221979E76A4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2A1216-C310-4859-A8F6-AFB712C7677A}"/>
              </a:ext>
            </a:extLst>
          </p:cNvPr>
          <p:cNvSpPr txBox="1"/>
          <p:nvPr/>
        </p:nvSpPr>
        <p:spPr>
          <a:xfrm>
            <a:off x="1396182" y="681037"/>
            <a:ext cx="8780206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PPMDAS</a:t>
            </a:r>
          </a:p>
        </p:txBody>
      </p:sp>
      <p:pic>
        <p:nvPicPr>
          <p:cNvPr id="14" name="Picture 4" descr="Related image">
            <a:extLst>
              <a:ext uri="{FF2B5EF4-FFF2-40B4-BE49-F238E27FC236}">
                <a16:creationId xmlns:a16="http://schemas.microsoft.com/office/drawing/2014/main" id="{1E86EAD4-9694-4758-BD22-2A1A8711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619271" y="664385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681FCFC-5406-438C-8347-AF07E7A0D15F}"/>
              </a:ext>
            </a:extLst>
          </p:cNvPr>
          <p:cNvSpPr>
            <a:spLocks/>
          </p:cNvSpPr>
          <p:nvPr/>
        </p:nvSpPr>
        <p:spPr bwMode="auto">
          <a:xfrm>
            <a:off x="561666" y="746743"/>
            <a:ext cx="3774974" cy="415498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2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x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+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2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print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x</a:t>
            </a:r>
            <a:endParaRPr lang="en-US" altLang="en-US" sz="27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4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440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*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12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y</a:t>
            </a:r>
            <a:endParaRPr lang="en-US" altLang="en-US" sz="27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5280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z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y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/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1000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z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072B1E9-A9A3-4395-8BE8-92A689066E6F}"/>
              </a:ext>
            </a:extLst>
          </p:cNvPr>
          <p:cNvSpPr>
            <a:spLocks/>
          </p:cNvSpPr>
          <p:nvPr/>
        </p:nvSpPr>
        <p:spPr bwMode="auto">
          <a:xfrm>
            <a:off x="4870091" y="838228"/>
            <a:ext cx="3334058" cy="249299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 j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23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k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j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% 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5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k</a:t>
            </a:r>
            <a:endParaRPr lang="en-US" altLang="en-US" sz="27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3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4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**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3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64</a:t>
            </a:r>
          </a:p>
        </p:txBody>
      </p:sp>
      <p:graphicFrame>
        <p:nvGraphicFramePr>
          <p:cNvPr id="29700" name="Group 4">
            <a:extLst>
              <a:ext uri="{FF2B5EF4-FFF2-40B4-BE49-F238E27FC236}">
                <a16:creationId xmlns:a16="http://schemas.microsoft.com/office/drawing/2014/main" id="{858AAE0B-17BE-44D9-AF4A-C764DF894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13893"/>
              </p:ext>
            </p:extLst>
          </p:nvPr>
        </p:nvGraphicFramePr>
        <p:xfrm>
          <a:off x="9048442" y="1361999"/>
          <a:ext cx="2562226" cy="3417097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Operator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Operation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+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Addition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-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Subtraction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*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Multiplication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/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Division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**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Power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%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104900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Remainder</a:t>
                      </a:r>
                    </a:p>
                  </a:txBody>
                  <a:tcPr marL="28575" marR="28575" marT="27804" marB="27804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26" name="Line 56">
            <a:extLst>
              <a:ext uri="{FF2B5EF4-FFF2-40B4-BE49-F238E27FC236}">
                <a16:creationId xmlns:a16="http://schemas.microsoft.com/office/drawing/2014/main" id="{87E48EFE-80A4-4BB0-8F47-38D7146CA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167" y="4455242"/>
            <a:ext cx="9525" cy="44648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9727" name="Line 57">
            <a:extLst>
              <a:ext uri="{FF2B5EF4-FFF2-40B4-BE49-F238E27FC236}">
                <a16:creationId xmlns:a16="http://schemas.microsoft.com/office/drawing/2014/main" id="{456B9460-C5CF-4600-A467-FE881831FF4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86168" y="4455242"/>
            <a:ext cx="1526381" cy="1905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9728" name="Rectangle 58">
            <a:extLst>
              <a:ext uri="{FF2B5EF4-FFF2-40B4-BE49-F238E27FC236}">
                <a16:creationId xmlns:a16="http://schemas.microsoft.com/office/drawing/2014/main" id="{DC846846-D563-4FF0-9923-06DE35BEB1E6}"/>
              </a:ext>
            </a:extLst>
          </p:cNvPr>
          <p:cNvSpPr>
            <a:spLocks/>
          </p:cNvSpPr>
          <p:nvPr/>
        </p:nvSpPr>
        <p:spPr bwMode="auto">
          <a:xfrm>
            <a:off x="5617061" y="4528481"/>
            <a:ext cx="17472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29729" name="Rectangle 59">
            <a:extLst>
              <a:ext uri="{FF2B5EF4-FFF2-40B4-BE49-F238E27FC236}">
                <a16:creationId xmlns:a16="http://schemas.microsoft.com/office/drawing/2014/main" id="{3E7C667F-1F26-4EE4-B44D-08DF3DA86517}"/>
              </a:ext>
            </a:extLst>
          </p:cNvPr>
          <p:cNvSpPr>
            <a:spLocks/>
          </p:cNvSpPr>
          <p:nvPr/>
        </p:nvSpPr>
        <p:spPr bwMode="auto">
          <a:xfrm>
            <a:off x="6190943" y="4528481"/>
            <a:ext cx="3494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23</a:t>
            </a:r>
          </a:p>
        </p:txBody>
      </p:sp>
      <p:sp>
        <p:nvSpPr>
          <p:cNvPr id="29730" name="Rectangle 60">
            <a:extLst>
              <a:ext uri="{FF2B5EF4-FFF2-40B4-BE49-F238E27FC236}">
                <a16:creationId xmlns:a16="http://schemas.microsoft.com/office/drawing/2014/main" id="{A7C853D6-B166-463C-AFEA-1AD87E04C2ED}"/>
              </a:ext>
            </a:extLst>
          </p:cNvPr>
          <p:cNvSpPr>
            <a:spLocks/>
          </p:cNvSpPr>
          <p:nvPr/>
        </p:nvSpPr>
        <p:spPr bwMode="auto">
          <a:xfrm rot="28954">
            <a:off x="6439800" y="4027228"/>
            <a:ext cx="69410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4 R 3</a:t>
            </a:r>
          </a:p>
        </p:txBody>
      </p:sp>
      <p:sp>
        <p:nvSpPr>
          <p:cNvPr id="29731" name="Rectangle 61">
            <a:extLst>
              <a:ext uri="{FF2B5EF4-FFF2-40B4-BE49-F238E27FC236}">
                <a16:creationId xmlns:a16="http://schemas.microsoft.com/office/drawing/2014/main" id="{EFA7CF08-40C4-434D-8109-6283FFFCBA60}"/>
              </a:ext>
            </a:extLst>
          </p:cNvPr>
          <p:cNvSpPr>
            <a:spLocks/>
          </p:cNvSpPr>
          <p:nvPr/>
        </p:nvSpPr>
        <p:spPr bwMode="auto">
          <a:xfrm>
            <a:off x="6190943" y="4871381"/>
            <a:ext cx="3494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20</a:t>
            </a:r>
          </a:p>
        </p:txBody>
      </p:sp>
      <p:sp>
        <p:nvSpPr>
          <p:cNvPr id="29732" name="Line 62">
            <a:extLst>
              <a:ext uri="{FF2B5EF4-FFF2-40B4-BE49-F238E27FC236}">
                <a16:creationId xmlns:a16="http://schemas.microsoft.com/office/drawing/2014/main" id="{B39594CB-3CF0-4085-80F8-0CB460705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3792" y="5377977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9733" name="Rectangle 63">
            <a:extLst>
              <a:ext uri="{FF2B5EF4-FFF2-40B4-BE49-F238E27FC236}">
                <a16:creationId xmlns:a16="http://schemas.microsoft.com/office/drawing/2014/main" id="{78670D6F-E030-4E2F-9D5A-AF6EBA2226C2}"/>
              </a:ext>
            </a:extLst>
          </p:cNvPr>
          <p:cNvSpPr>
            <a:spLocks/>
          </p:cNvSpPr>
          <p:nvPr/>
        </p:nvSpPr>
        <p:spPr bwMode="auto">
          <a:xfrm>
            <a:off x="6362392" y="5452406"/>
            <a:ext cx="17472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14" name="Title 59">
            <a:extLst>
              <a:ext uri="{FF2B5EF4-FFF2-40B4-BE49-F238E27FC236}">
                <a16:creationId xmlns:a16="http://schemas.microsoft.com/office/drawing/2014/main" id="{DA7C5119-82B0-4822-B08A-1313372CE6E4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Numeric/Arithmetic Expressions - Examples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4E3E2D-648F-47FB-8877-AEDAC9B8BC55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2810512" y="2768558"/>
            <a:ext cx="6571031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/ Lines</a:t>
            </a:r>
          </a:p>
        </p:txBody>
      </p:sp>
    </p:spTree>
    <p:extLst>
      <p:ext uri="{BB962C8B-B14F-4D97-AF65-F5344CB8AC3E}">
        <p14:creationId xmlns:p14="http://schemas.microsoft.com/office/powerpoint/2010/main" val="331339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998</Words>
  <Application>Microsoft Office PowerPoint</Application>
  <PresentationFormat>Widescreen</PresentationFormat>
  <Paragraphs>276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PGothic</vt:lpstr>
      <vt:lpstr>Arial</vt:lpstr>
      <vt:lpstr>Calibri</vt:lpstr>
      <vt:lpstr>Calibri Light</vt:lpstr>
      <vt:lpstr>Gill Sans</vt:lpstr>
      <vt:lpstr>Lucida Grande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</cp:lastModifiedBy>
  <cp:revision>264</cp:revision>
  <dcterms:created xsi:type="dcterms:W3CDTF">2018-06-21T07:05:12Z</dcterms:created>
  <dcterms:modified xsi:type="dcterms:W3CDTF">2020-06-06T06:55:35Z</dcterms:modified>
</cp:coreProperties>
</file>