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9"/>
  </p:notesMasterIdLst>
  <p:sldIdLst>
    <p:sldId id="256" r:id="rId2"/>
    <p:sldId id="257" r:id="rId3"/>
    <p:sldId id="258" r:id="rId4"/>
    <p:sldId id="337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1" r:id="rId13"/>
    <p:sldId id="350" r:id="rId14"/>
    <p:sldId id="352" r:id="rId15"/>
    <p:sldId id="353" r:id="rId16"/>
    <p:sldId id="354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409ED2"/>
    <a:srgbClr val="00FF00"/>
    <a:srgbClr val="FF7F00"/>
    <a:srgbClr val="FFFFFF"/>
    <a:srgbClr val="E78DDA"/>
    <a:srgbClr val="AC2499"/>
    <a:srgbClr val="00FFFF"/>
    <a:srgbClr val="393730"/>
    <a:srgbClr val="FBF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5" autoAdjust="0"/>
    <p:restoredTop sz="90126" autoAdjust="0"/>
  </p:normalViewPr>
  <p:slideViewPr>
    <p:cSldViewPr snapToGrid="0">
      <p:cViewPr varScale="1">
        <p:scale>
          <a:sx n="82" d="100"/>
          <a:sy n="82" d="100"/>
        </p:scale>
        <p:origin x="3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46838-EBA5-4F8D-A310-7E52EB9E2E97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07105-9ECB-4DC0-845F-88F25E6FA7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6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0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4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78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32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88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1C45-6C7E-482B-A45F-31499C4FE0BD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6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4B43-B06A-499C-9A46-964930E2EEC2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6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F9CF-A5C4-4971-ABF5-2575BAD33406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7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8715-A29C-4B4E-9905-04BC4A496E69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5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37947" y="6311900"/>
            <a:ext cx="1261710" cy="365125"/>
          </a:xfrm>
        </p:spPr>
        <p:txBody>
          <a:bodyPr/>
          <a:lstStyle>
            <a:lvl1pPr>
              <a:defRPr sz="1400" b="1">
                <a:solidFill>
                  <a:srgbClr val="409ED2"/>
                </a:solidFill>
              </a:defRPr>
            </a:lvl1pPr>
          </a:lstStyle>
          <a:p>
            <a:fld id="{E7B12A71-B61F-4305-84F7-12AA153BDD61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1356" y="6311900"/>
            <a:ext cx="2769288" cy="365125"/>
          </a:xfrm>
        </p:spPr>
        <p:txBody>
          <a:bodyPr/>
          <a:lstStyle>
            <a:lvl1pPr algn="ctr">
              <a:defRPr sz="1400" b="1">
                <a:solidFill>
                  <a:srgbClr val="71B7DE"/>
                </a:solidFill>
              </a:defRPr>
            </a:lvl1pPr>
          </a:lstStyle>
          <a:p>
            <a:fld id="{814DCDB9-126F-4CE1-A747-A2827BE450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0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6A5B67-E635-403B-A001-4A5122480C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99954" y="6030370"/>
            <a:ext cx="1108197" cy="598681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664548C-631E-442E-914E-253B9A411938}"/>
              </a:ext>
            </a:extLst>
          </p:cNvPr>
          <p:cNvSpPr txBox="1">
            <a:spLocks/>
          </p:cNvSpPr>
          <p:nvPr userDrawn="1"/>
        </p:nvSpPr>
        <p:spPr>
          <a:xfrm>
            <a:off x="1665991" y="6147148"/>
            <a:ext cx="1261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E7E865-1B19-4B3A-BA2D-AC4CEDEE91B9}" type="datetime1">
              <a:rPr lang="en-US" sz="1400" b="1" smtClean="0">
                <a:solidFill>
                  <a:srgbClr val="409ED2"/>
                </a:solidFill>
              </a:rPr>
              <a:pPr/>
              <a:t>6/14/2020</a:t>
            </a:fld>
            <a:endParaRPr lang="en-US" sz="1400" b="1" dirty="0">
              <a:solidFill>
                <a:srgbClr val="409ED2"/>
              </a:solidFill>
            </a:endParaRP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AEB4EFDF-DAD8-4CAA-8224-0E7AED8A01A4}"/>
              </a:ext>
            </a:extLst>
          </p:cNvPr>
          <p:cNvSpPr txBox="1">
            <a:spLocks/>
          </p:cNvSpPr>
          <p:nvPr userDrawn="1"/>
        </p:nvSpPr>
        <p:spPr>
          <a:xfrm>
            <a:off x="4863756" y="6147148"/>
            <a:ext cx="276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4DCDB9-126F-4CE1-A747-A2827BE4503F}" type="slidenum">
              <a:rPr lang="en-US" sz="1400" b="1" kern="1200" smtClean="0">
                <a:solidFill>
                  <a:srgbClr val="409ED2"/>
                </a:solidFill>
                <a:latin typeface="+mn-lt"/>
                <a:ea typeface="+mn-ea"/>
                <a:cs typeface="+mn-cs"/>
              </a:rPr>
              <a:pPr/>
              <a:t>‹#›</a:t>
            </a:fld>
            <a:endParaRPr lang="en-US" sz="1400" b="1" kern="1200" dirty="0">
              <a:solidFill>
                <a:srgbClr val="409ED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86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C261-C2D2-4439-96CD-F92F0FF1CBE5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1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B4EA-0FB3-4689-A3C1-88BCFEC1FFD1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8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B6D1-AEA2-467D-8039-A654A8436FB1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1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4EBE-A053-4EB4-9DAA-5ABE0014F30A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CA84-BA6F-4D2C-8FF2-71CEAB61108C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0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7D71-0A90-45E6-AED4-FFBF0EA5AADA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4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4A490-09BD-46D8-BB0D-D6121006E575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0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9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74"/>
          <p:cNvSpPr txBox="1">
            <a:spLocks/>
          </p:cNvSpPr>
          <p:nvPr/>
        </p:nvSpPr>
        <p:spPr>
          <a:xfrm>
            <a:off x="1339780" y="2165908"/>
            <a:ext cx="9512441" cy="1346201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0" kern="1200">
                <a:solidFill>
                  <a:srgbClr val="007CC3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PHYTHON -3 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2307060" y="3322057"/>
            <a:ext cx="7577880" cy="705947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None/>
              <a:defRPr/>
            </a:pPr>
            <a:r>
              <a:rPr lang="en-GB" sz="1952" kern="0" spc="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FUNTIONS</a:t>
            </a:r>
          </a:p>
          <a:p>
            <a:pPr marL="0" indent="0" algn="ctr">
              <a:buNone/>
              <a:defRPr/>
            </a:pPr>
            <a:endParaRPr lang="en-GB" sz="2603" kern="0" spc="3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54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59">
            <a:extLst>
              <a:ext uri="{FF2B5EF4-FFF2-40B4-BE49-F238E27FC236}">
                <a16:creationId xmlns:a16="http://schemas.microsoft.com/office/drawing/2014/main" id="{8D1DE1BC-AB25-43F8-B361-98EC8488AF5F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Anonymous Function </a:t>
            </a:r>
            <a:endParaRPr lang="en-US" altLang="en-US" sz="1600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853569-6C9D-4712-BF48-F69156825AF2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7B8AFD-1987-42AA-9D27-7D7DA4DC629C}"/>
              </a:ext>
            </a:extLst>
          </p:cNvPr>
          <p:cNvSpPr txBox="1"/>
          <p:nvPr/>
        </p:nvSpPr>
        <p:spPr>
          <a:xfrm>
            <a:off x="293850" y="2098312"/>
            <a:ext cx="4278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 take </a:t>
            </a:r>
            <a:r>
              <a:rPr lang="en-US" sz="1600" dirty="0">
                <a:solidFill>
                  <a:srgbClr val="0070C0"/>
                </a:solidFill>
              </a:rPr>
              <a:t>any number of arguments </a:t>
            </a:r>
            <a:r>
              <a:rPr lang="en-US" sz="1600" dirty="0"/>
              <a:t>but return just </a:t>
            </a:r>
            <a:r>
              <a:rPr lang="en-US" sz="1600" dirty="0">
                <a:solidFill>
                  <a:srgbClr val="0070C0"/>
                </a:solidFill>
              </a:rPr>
              <a:t>one value</a:t>
            </a:r>
            <a:r>
              <a:rPr lang="en-US" sz="1600" dirty="0"/>
              <a:t> in the form of an </a:t>
            </a:r>
            <a:r>
              <a:rPr lang="en-US" sz="1600" dirty="0">
                <a:solidFill>
                  <a:srgbClr val="0070C0"/>
                </a:solidFill>
              </a:rPr>
              <a:t>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Lambda functions have their own </a:t>
            </a:r>
            <a:r>
              <a:rPr lang="en-US" sz="1600" dirty="0">
                <a:solidFill>
                  <a:srgbClr val="0070C0"/>
                </a:solidFill>
              </a:rPr>
              <a:t>local namespace </a:t>
            </a:r>
            <a:r>
              <a:rPr lang="en-US" sz="1600" dirty="0"/>
              <a:t>and cannot access variables other than those in their parameter list and those in the </a:t>
            </a:r>
            <a:r>
              <a:rPr lang="en-US" sz="1600" dirty="0">
                <a:solidFill>
                  <a:srgbClr val="0070C0"/>
                </a:solidFill>
              </a:rPr>
              <a:t>global namespace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1F713A-264F-4D1B-988B-1EB5A20DF277}"/>
              </a:ext>
            </a:extLst>
          </p:cNvPr>
          <p:cNvSpPr txBox="1"/>
          <p:nvPr/>
        </p:nvSpPr>
        <p:spPr>
          <a:xfrm>
            <a:off x="1040299" y="842677"/>
            <a:ext cx="10520516" cy="10772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These are not declared in the standard manner by using the </a:t>
            </a:r>
            <a:r>
              <a:rPr lang="en-US" sz="3200" dirty="0">
                <a:solidFill>
                  <a:srgbClr val="FF0000"/>
                </a:solidFill>
              </a:rPr>
              <a:t>def</a:t>
            </a:r>
            <a:r>
              <a:rPr lang="en-US" sz="2400" dirty="0"/>
              <a:t> keyword. Instead using  the </a:t>
            </a:r>
            <a:r>
              <a:rPr lang="en-US" sz="3200" dirty="0">
                <a:solidFill>
                  <a:srgbClr val="0070C0"/>
                </a:solidFill>
              </a:rPr>
              <a:t>lambda</a:t>
            </a:r>
            <a:r>
              <a:rPr lang="en-US" sz="2400" dirty="0"/>
              <a:t> keyword </a:t>
            </a:r>
          </a:p>
        </p:txBody>
      </p:sp>
      <p:pic>
        <p:nvPicPr>
          <p:cNvPr id="12" name="Picture 4" descr="Related image">
            <a:extLst>
              <a:ext uri="{FF2B5EF4-FFF2-40B4-BE49-F238E27FC236}">
                <a16:creationId xmlns:a16="http://schemas.microsoft.com/office/drawing/2014/main" id="{314E4E69-093F-411C-89F1-2F4DCCBEC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963">
            <a:off x="429684" y="840417"/>
            <a:ext cx="437859" cy="4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2147BD6-BC52-4532-ADB0-14E1FC7AD3B2}"/>
              </a:ext>
            </a:extLst>
          </p:cNvPr>
          <p:cNvSpPr/>
          <p:nvPr/>
        </p:nvSpPr>
        <p:spPr>
          <a:xfrm>
            <a:off x="5024599" y="2134559"/>
            <a:ext cx="6873551" cy="107721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C8152091-4496-4FDA-8650-CF70EEA2C585}"/>
              </a:ext>
            </a:extLst>
          </p:cNvPr>
          <p:cNvSpPr>
            <a:spLocks/>
          </p:cNvSpPr>
          <p:nvPr/>
        </p:nvSpPr>
        <p:spPr bwMode="auto">
          <a:xfrm>
            <a:off x="5105608" y="2331577"/>
            <a:ext cx="724514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lambda [arg1 [,arg2,.....</a:t>
            </a:r>
            <a:r>
              <a:rPr lang="en-US" altLang="en-US" sz="3200" dirty="0" err="1">
                <a:solidFill>
                  <a:schemeClr val="bg1"/>
                </a:solidFill>
                <a:ea typeface="MS PGothic" panose="020B0600070205080204" pitchFamily="34" charset="-128"/>
              </a:rPr>
              <a:t>argn</a:t>
            </a:r>
            <a:r>
              <a:rPr lang="en-US" alt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]]:expression</a:t>
            </a:r>
            <a:endParaRPr lang="en-US" sz="3200" dirty="0">
              <a:solidFill>
                <a:srgbClr val="00FF00"/>
              </a:solidFill>
              <a:ea typeface="MS PGothic" panose="020B0600070205080204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011E12-1A1A-4519-9E0D-FB8365E9EF58}"/>
              </a:ext>
            </a:extLst>
          </p:cNvPr>
          <p:cNvSpPr/>
          <p:nvPr/>
        </p:nvSpPr>
        <p:spPr>
          <a:xfrm>
            <a:off x="5024599" y="3434692"/>
            <a:ext cx="6873551" cy="85739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3FFDF4A0-E57F-4300-B82E-3904C73C946C}"/>
              </a:ext>
            </a:extLst>
          </p:cNvPr>
          <p:cNvSpPr>
            <a:spLocks/>
          </p:cNvSpPr>
          <p:nvPr/>
        </p:nvSpPr>
        <p:spPr bwMode="auto">
          <a:xfrm>
            <a:off x="5105608" y="3631710"/>
            <a:ext cx="724514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nn-NO" alt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sum = lambda a, b: a + b </a:t>
            </a:r>
            <a:endParaRPr lang="en-US" sz="3200" dirty="0">
              <a:solidFill>
                <a:srgbClr val="00FF00"/>
              </a:solidFill>
              <a:ea typeface="MS PGothic" panose="020B0600070205080204" pitchFamily="34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5947D4-2FC6-4D30-A7E8-1E305534B2EE}"/>
              </a:ext>
            </a:extLst>
          </p:cNvPr>
          <p:cNvSpPr/>
          <p:nvPr/>
        </p:nvSpPr>
        <p:spPr>
          <a:xfrm>
            <a:off x="5024599" y="4515000"/>
            <a:ext cx="6873551" cy="118600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1207BA08-6B48-40E1-B94F-20F0C3FD227A}"/>
              </a:ext>
            </a:extLst>
          </p:cNvPr>
          <p:cNvSpPr>
            <a:spLocks/>
          </p:cNvSpPr>
          <p:nvPr/>
        </p:nvSpPr>
        <p:spPr bwMode="auto">
          <a:xfrm>
            <a:off x="5105607" y="4615558"/>
            <a:ext cx="7245141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print ("Value of total : ", sum( 10, 20 )) </a:t>
            </a:r>
          </a:p>
          <a:p>
            <a:pPr eaLnBrk="1" hangingPunct="1"/>
            <a:r>
              <a:rPr lang="en-US" alt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print ("Value of total : ", sum( 20, 20 )) </a:t>
            </a:r>
            <a:endParaRPr lang="en-US" sz="3200" dirty="0">
              <a:solidFill>
                <a:srgbClr val="00FF00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4595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59">
            <a:extLst>
              <a:ext uri="{FF2B5EF4-FFF2-40B4-BE49-F238E27FC236}">
                <a16:creationId xmlns:a16="http://schemas.microsoft.com/office/drawing/2014/main" id="{8D1DE1BC-AB25-43F8-B361-98EC8488AF5F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F</a:t>
            </a:r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unction Return/Exit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853569-6C9D-4712-BF48-F69156825AF2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1F713A-264F-4D1B-988B-1EB5A20DF277}"/>
              </a:ext>
            </a:extLst>
          </p:cNvPr>
          <p:cNvSpPr txBox="1"/>
          <p:nvPr/>
        </p:nvSpPr>
        <p:spPr>
          <a:xfrm>
            <a:off x="1040299" y="842677"/>
            <a:ext cx="10520516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return [expression] exists function</a:t>
            </a:r>
          </a:p>
        </p:txBody>
      </p:sp>
      <p:pic>
        <p:nvPicPr>
          <p:cNvPr id="12" name="Picture 4" descr="Related image">
            <a:extLst>
              <a:ext uri="{FF2B5EF4-FFF2-40B4-BE49-F238E27FC236}">
                <a16:creationId xmlns:a16="http://schemas.microsoft.com/office/drawing/2014/main" id="{314E4E69-093F-411C-89F1-2F4DCCBEC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963">
            <a:off x="429684" y="840417"/>
            <a:ext cx="437859" cy="4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2147BD6-BC52-4532-ADB0-14E1FC7AD3B2}"/>
              </a:ext>
            </a:extLst>
          </p:cNvPr>
          <p:cNvSpPr/>
          <p:nvPr/>
        </p:nvSpPr>
        <p:spPr>
          <a:xfrm>
            <a:off x="1618925" y="1789326"/>
            <a:ext cx="6873551" cy="295062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C8152091-4496-4FDA-8650-CF70EEA2C585}"/>
              </a:ext>
            </a:extLst>
          </p:cNvPr>
          <p:cNvSpPr>
            <a:spLocks/>
          </p:cNvSpPr>
          <p:nvPr/>
        </p:nvSpPr>
        <p:spPr bwMode="auto">
          <a:xfrm>
            <a:off x="1699934" y="2091632"/>
            <a:ext cx="7245141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def add( arg1, arg2 ): </a:t>
            </a:r>
          </a:p>
          <a:p>
            <a:pPr eaLnBrk="1" hangingPunct="1"/>
            <a:r>
              <a:rPr 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   </a:t>
            </a:r>
            <a:r>
              <a:rPr lang="en-US" sz="2800" dirty="0">
                <a:solidFill>
                  <a:schemeClr val="bg1"/>
                </a:solidFill>
                <a:ea typeface="MS PGothic" panose="020B0600070205080204" pitchFamily="34" charset="-128"/>
              </a:rPr>
              <a:t>“Add both the parameters and return them." </a:t>
            </a:r>
            <a:endParaRPr lang="en-US" sz="3200" dirty="0">
              <a:solidFill>
                <a:schemeClr val="bg1"/>
              </a:solidFill>
              <a:ea typeface="MS PGothic" panose="020B0600070205080204" pitchFamily="34" charset="-128"/>
            </a:endParaRPr>
          </a:p>
          <a:p>
            <a:pPr eaLnBrk="1" hangingPunct="1"/>
            <a:r>
              <a:rPr 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   total = arg1 + arg2 </a:t>
            </a:r>
          </a:p>
          <a:p>
            <a:pPr eaLnBrk="1" hangingPunct="1"/>
            <a:r>
              <a:rPr 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   print ("Inside the function : ", total) </a:t>
            </a:r>
          </a:p>
          <a:p>
            <a:pPr eaLnBrk="1" hangingPunct="1"/>
            <a:r>
              <a:rPr 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   return total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849E8E-995D-41F7-A5BE-579E72CE35B0}"/>
              </a:ext>
            </a:extLst>
          </p:cNvPr>
          <p:cNvSpPr/>
          <p:nvPr/>
        </p:nvSpPr>
        <p:spPr>
          <a:xfrm>
            <a:off x="1618925" y="5098546"/>
            <a:ext cx="6873551" cy="85739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FB53D762-2FE3-47C5-AC5F-3AB0C481DA21}"/>
              </a:ext>
            </a:extLst>
          </p:cNvPr>
          <p:cNvSpPr>
            <a:spLocks/>
          </p:cNvSpPr>
          <p:nvPr/>
        </p:nvSpPr>
        <p:spPr bwMode="auto">
          <a:xfrm>
            <a:off x="1699934" y="5295564"/>
            <a:ext cx="724514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nn-NO" alt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sum = add(2,3</a:t>
            </a:r>
            <a:r>
              <a:rPr 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 )</a:t>
            </a:r>
            <a:endParaRPr lang="en-US" sz="3200" dirty="0">
              <a:solidFill>
                <a:srgbClr val="00FF00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1758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59">
            <a:extLst>
              <a:ext uri="{FF2B5EF4-FFF2-40B4-BE49-F238E27FC236}">
                <a16:creationId xmlns:a16="http://schemas.microsoft.com/office/drawing/2014/main" id="{8D1DE1BC-AB25-43F8-B361-98EC8488AF5F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Scope Function </a:t>
            </a:r>
            <a:endParaRPr lang="en-US" altLang="en-US" sz="1600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853569-6C9D-4712-BF48-F69156825AF2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1F713A-264F-4D1B-988B-1EB5A20DF277}"/>
              </a:ext>
            </a:extLst>
          </p:cNvPr>
          <p:cNvSpPr txBox="1"/>
          <p:nvPr/>
        </p:nvSpPr>
        <p:spPr>
          <a:xfrm>
            <a:off x="1040299" y="842677"/>
            <a:ext cx="10520516" cy="8309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Life time/ accessibility of a variable is restricted and it’s based on where you have declared the variable </a:t>
            </a:r>
            <a:endParaRPr lang="en-US" sz="2400" dirty="0"/>
          </a:p>
        </p:txBody>
      </p:sp>
      <p:pic>
        <p:nvPicPr>
          <p:cNvPr id="12" name="Picture 4" descr="Related image">
            <a:extLst>
              <a:ext uri="{FF2B5EF4-FFF2-40B4-BE49-F238E27FC236}">
                <a16:creationId xmlns:a16="http://schemas.microsoft.com/office/drawing/2014/main" id="{314E4E69-093F-411C-89F1-2F4DCCBEC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963">
            <a:off x="429684" y="840417"/>
            <a:ext cx="437859" cy="4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C8152091-4496-4FDA-8650-CF70EEA2C585}"/>
              </a:ext>
            </a:extLst>
          </p:cNvPr>
          <p:cNvSpPr>
            <a:spLocks/>
          </p:cNvSpPr>
          <p:nvPr/>
        </p:nvSpPr>
        <p:spPr bwMode="auto">
          <a:xfrm>
            <a:off x="1699934" y="2091632"/>
            <a:ext cx="7245141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def add( arg1, arg2 ): </a:t>
            </a:r>
          </a:p>
          <a:p>
            <a:pPr eaLnBrk="1" hangingPunct="1"/>
            <a:r>
              <a:rPr 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   </a:t>
            </a:r>
            <a:r>
              <a:rPr lang="en-US" sz="2800" dirty="0">
                <a:solidFill>
                  <a:schemeClr val="bg1"/>
                </a:solidFill>
                <a:ea typeface="MS PGothic" panose="020B0600070205080204" pitchFamily="34" charset="-128"/>
              </a:rPr>
              <a:t>“Add both the parameters and return them." </a:t>
            </a:r>
            <a:endParaRPr lang="en-US" sz="3200" dirty="0">
              <a:solidFill>
                <a:schemeClr val="bg1"/>
              </a:solidFill>
              <a:ea typeface="MS PGothic" panose="020B0600070205080204" pitchFamily="34" charset="-128"/>
            </a:endParaRPr>
          </a:p>
          <a:p>
            <a:pPr eaLnBrk="1" hangingPunct="1"/>
            <a:r>
              <a:rPr 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   total = arg1 + arg2 </a:t>
            </a:r>
          </a:p>
          <a:p>
            <a:pPr eaLnBrk="1" hangingPunct="1"/>
            <a:r>
              <a:rPr 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   print ("Inside the function : ", total) </a:t>
            </a:r>
          </a:p>
          <a:p>
            <a:pPr eaLnBrk="1" hangingPunct="1"/>
            <a:r>
              <a:rPr 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   return total 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FB53D762-2FE3-47C5-AC5F-3AB0C481DA21}"/>
              </a:ext>
            </a:extLst>
          </p:cNvPr>
          <p:cNvSpPr>
            <a:spLocks/>
          </p:cNvSpPr>
          <p:nvPr/>
        </p:nvSpPr>
        <p:spPr bwMode="auto">
          <a:xfrm>
            <a:off x="1699934" y="5295564"/>
            <a:ext cx="724514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nn-NO" alt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sum = add(2,3</a:t>
            </a:r>
            <a:r>
              <a:rPr 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 )</a:t>
            </a:r>
            <a:endParaRPr lang="en-US" sz="3200" dirty="0">
              <a:solidFill>
                <a:srgbClr val="00FF00"/>
              </a:solidFill>
              <a:ea typeface="MS P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542A60-DDAF-432D-B7ED-D0B25571D39E}"/>
              </a:ext>
            </a:extLst>
          </p:cNvPr>
          <p:cNvSpPr txBox="1"/>
          <p:nvPr/>
        </p:nvSpPr>
        <p:spPr>
          <a:xfrm>
            <a:off x="1978090" y="2360645"/>
            <a:ext cx="5393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Global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Local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658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59">
            <a:extLst>
              <a:ext uri="{FF2B5EF4-FFF2-40B4-BE49-F238E27FC236}">
                <a16:creationId xmlns:a16="http://schemas.microsoft.com/office/drawing/2014/main" id="{8D1DE1BC-AB25-43F8-B361-98EC8488AF5F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..Scope Function </a:t>
            </a:r>
            <a:endParaRPr lang="en-US" altLang="en-US" sz="1600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853569-6C9D-4712-BF48-F69156825AF2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">
            <a:extLst>
              <a:ext uri="{FF2B5EF4-FFF2-40B4-BE49-F238E27FC236}">
                <a16:creationId xmlns:a16="http://schemas.microsoft.com/office/drawing/2014/main" id="{FB53D762-2FE3-47C5-AC5F-3AB0C481DA21}"/>
              </a:ext>
            </a:extLst>
          </p:cNvPr>
          <p:cNvSpPr>
            <a:spLocks/>
          </p:cNvSpPr>
          <p:nvPr/>
        </p:nvSpPr>
        <p:spPr bwMode="auto">
          <a:xfrm>
            <a:off x="1699934" y="5295564"/>
            <a:ext cx="724514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nn-NO" alt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sum = add(2,3</a:t>
            </a:r>
            <a:r>
              <a:rPr 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 )</a:t>
            </a:r>
            <a:endParaRPr lang="en-US" sz="3200" dirty="0">
              <a:solidFill>
                <a:srgbClr val="00FF00"/>
              </a:solidFill>
              <a:ea typeface="MS PGothic" panose="020B0600070205080204" pitchFamily="34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F6849B-BADC-4C8E-8EE8-44D9665E68B9}"/>
              </a:ext>
            </a:extLst>
          </p:cNvPr>
          <p:cNvSpPr/>
          <p:nvPr/>
        </p:nvSpPr>
        <p:spPr>
          <a:xfrm>
            <a:off x="203782" y="1154180"/>
            <a:ext cx="10153198" cy="527282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50A80143-7F9B-44C9-9307-009B1781464F}"/>
              </a:ext>
            </a:extLst>
          </p:cNvPr>
          <p:cNvSpPr>
            <a:spLocks/>
          </p:cNvSpPr>
          <p:nvPr/>
        </p:nvSpPr>
        <p:spPr bwMode="auto">
          <a:xfrm>
            <a:off x="346174" y="1636293"/>
            <a:ext cx="10010806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total = 0 # This is global variable. </a:t>
            </a:r>
          </a:p>
          <a:p>
            <a:pPr eaLnBrk="1" hangingPunct="1"/>
            <a:r>
              <a:rPr 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def sum( arg1, arg2 ): </a:t>
            </a:r>
          </a:p>
          <a:p>
            <a:pPr eaLnBrk="1" hangingPunct="1"/>
            <a:r>
              <a:rPr 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   “Add both the parameters and return them." </a:t>
            </a:r>
          </a:p>
          <a:p>
            <a:pPr eaLnBrk="1" hangingPunct="1"/>
            <a:r>
              <a:rPr 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   total = arg1 + arg2; # Here total is local variable. </a:t>
            </a:r>
          </a:p>
          <a:p>
            <a:pPr eaLnBrk="1" hangingPunct="1"/>
            <a:r>
              <a:rPr 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   print ("Inside the function local total : ", total) </a:t>
            </a:r>
          </a:p>
          <a:p>
            <a:pPr eaLnBrk="1" hangingPunct="1"/>
            <a:r>
              <a:rPr 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   return total </a:t>
            </a:r>
          </a:p>
          <a:p>
            <a:pPr eaLnBrk="1" hangingPunct="1"/>
            <a:r>
              <a:rPr 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sum( 10, 20 )</a:t>
            </a:r>
          </a:p>
          <a:p>
            <a:pPr eaLnBrk="1" hangingPunct="1"/>
            <a:r>
              <a:rPr 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print (“Global total : ", total )</a:t>
            </a:r>
          </a:p>
        </p:txBody>
      </p:sp>
    </p:spTree>
    <p:extLst>
      <p:ext uri="{BB962C8B-B14F-4D97-AF65-F5344CB8AC3E}">
        <p14:creationId xmlns:p14="http://schemas.microsoft.com/office/powerpoint/2010/main" val="728011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59">
            <a:extLst>
              <a:ext uri="{FF2B5EF4-FFF2-40B4-BE49-F238E27FC236}">
                <a16:creationId xmlns:a16="http://schemas.microsoft.com/office/drawing/2014/main" id="{8D1DE1BC-AB25-43F8-B361-98EC8488AF5F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..Scope Function </a:t>
            </a:r>
            <a:endParaRPr lang="en-US" altLang="en-US" sz="1600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853569-6C9D-4712-BF48-F69156825AF2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">
            <a:extLst>
              <a:ext uri="{FF2B5EF4-FFF2-40B4-BE49-F238E27FC236}">
                <a16:creationId xmlns:a16="http://schemas.microsoft.com/office/drawing/2014/main" id="{FB53D762-2FE3-47C5-AC5F-3AB0C481DA21}"/>
              </a:ext>
            </a:extLst>
          </p:cNvPr>
          <p:cNvSpPr>
            <a:spLocks/>
          </p:cNvSpPr>
          <p:nvPr/>
        </p:nvSpPr>
        <p:spPr bwMode="auto">
          <a:xfrm>
            <a:off x="1699934" y="5295564"/>
            <a:ext cx="724514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nn-NO" alt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sum = add(2,3</a:t>
            </a:r>
            <a:r>
              <a:rPr 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 )</a:t>
            </a:r>
            <a:endParaRPr lang="en-US" sz="3200" dirty="0">
              <a:solidFill>
                <a:srgbClr val="00FF00"/>
              </a:solidFill>
              <a:ea typeface="MS PGothic" panose="020B0600070205080204" pitchFamily="34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F6849B-BADC-4C8E-8EE8-44D9665E68B9}"/>
              </a:ext>
            </a:extLst>
          </p:cNvPr>
          <p:cNvSpPr/>
          <p:nvPr/>
        </p:nvSpPr>
        <p:spPr>
          <a:xfrm>
            <a:off x="203782" y="1334284"/>
            <a:ext cx="10153198" cy="50927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50A80143-7F9B-44C9-9307-009B1781464F}"/>
              </a:ext>
            </a:extLst>
          </p:cNvPr>
          <p:cNvSpPr>
            <a:spLocks/>
          </p:cNvSpPr>
          <p:nvPr/>
        </p:nvSpPr>
        <p:spPr bwMode="auto">
          <a:xfrm>
            <a:off x="346174" y="1451627"/>
            <a:ext cx="10010806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total = 0 # This is global variable. </a:t>
            </a:r>
          </a:p>
          <a:p>
            <a:pPr eaLnBrk="1" hangingPunct="1"/>
            <a:r>
              <a:rPr 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def sum( arg1, arg2 ): </a:t>
            </a:r>
          </a:p>
          <a:p>
            <a:pPr eaLnBrk="1" hangingPunct="1"/>
            <a:r>
              <a:rPr 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   “Add both the parameters and return them.“</a:t>
            </a:r>
          </a:p>
          <a:p>
            <a:pPr eaLnBrk="1" hangingPunct="1"/>
            <a:r>
              <a:rPr 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   global total </a:t>
            </a:r>
          </a:p>
          <a:p>
            <a:pPr eaLnBrk="1" hangingPunct="1"/>
            <a:r>
              <a:rPr 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   total = arg1 + arg2; # Here total is local variable. </a:t>
            </a:r>
          </a:p>
          <a:p>
            <a:pPr eaLnBrk="1" hangingPunct="1"/>
            <a:r>
              <a:rPr 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   print ("Inside the function local total : ", total) </a:t>
            </a:r>
          </a:p>
          <a:p>
            <a:pPr eaLnBrk="1" hangingPunct="1"/>
            <a:r>
              <a:rPr 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   return total </a:t>
            </a:r>
          </a:p>
          <a:p>
            <a:pPr eaLnBrk="1" hangingPunct="1"/>
            <a:r>
              <a:rPr 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sum( 10, 20 )</a:t>
            </a:r>
          </a:p>
          <a:p>
            <a:pPr eaLnBrk="1" hangingPunct="1"/>
            <a:r>
              <a:rPr 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print (“Global total : ", total )</a:t>
            </a:r>
          </a:p>
        </p:txBody>
      </p:sp>
      <p:pic>
        <p:nvPicPr>
          <p:cNvPr id="8" name="Picture 4" descr="Related image">
            <a:extLst>
              <a:ext uri="{FF2B5EF4-FFF2-40B4-BE49-F238E27FC236}">
                <a16:creationId xmlns:a16="http://schemas.microsoft.com/office/drawing/2014/main" id="{165D195F-8D64-40A0-91E2-37AB31C1F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963">
            <a:off x="414458" y="534988"/>
            <a:ext cx="437859" cy="4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2A53B8-DAC5-4FF2-9EA1-854974815FC6}"/>
              </a:ext>
            </a:extLst>
          </p:cNvPr>
          <p:cNvSpPr txBox="1"/>
          <p:nvPr/>
        </p:nvSpPr>
        <p:spPr>
          <a:xfrm>
            <a:off x="1021637" y="518556"/>
            <a:ext cx="10520516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global keyword, access the global variable explicitly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5780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88287" y="2659523"/>
            <a:ext cx="1280160" cy="1103586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1103592" y="2261139"/>
            <a:ext cx="105012" cy="1900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4426319" y="2768558"/>
            <a:ext cx="3339377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53885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1A5DC2E-7613-452D-BF7E-AC820849F983}"/>
              </a:ext>
            </a:extLst>
          </p:cNvPr>
          <p:cNvSpPr/>
          <p:nvPr/>
        </p:nvSpPr>
        <p:spPr>
          <a:xfrm>
            <a:off x="6753454" y="1668318"/>
            <a:ext cx="5265056" cy="248089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F63B28-787A-4E2C-B032-7B297580CE32}"/>
              </a:ext>
            </a:extLst>
          </p:cNvPr>
          <p:cNvSpPr/>
          <p:nvPr/>
        </p:nvSpPr>
        <p:spPr>
          <a:xfrm>
            <a:off x="6753454" y="1668318"/>
            <a:ext cx="1581729" cy="4170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59">
            <a:extLst>
              <a:ext uri="{FF2B5EF4-FFF2-40B4-BE49-F238E27FC236}">
                <a16:creationId xmlns:a16="http://schemas.microsoft.com/office/drawing/2014/main" id="{8D1DE1BC-AB25-43F8-B361-98EC8488AF5F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Modules</a:t>
            </a:r>
            <a:endParaRPr lang="en-US" altLang="en-US" sz="1600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853569-6C9D-4712-BF48-F69156825AF2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1F713A-264F-4D1B-988B-1EB5A20DF277}"/>
              </a:ext>
            </a:extLst>
          </p:cNvPr>
          <p:cNvSpPr txBox="1"/>
          <p:nvPr/>
        </p:nvSpPr>
        <p:spPr>
          <a:xfrm>
            <a:off x="1040299" y="842677"/>
            <a:ext cx="10520516" cy="8309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logically </a:t>
            </a:r>
            <a:r>
              <a:rPr lang="en-US" sz="2400" b="1" dirty="0">
                <a:solidFill>
                  <a:srgbClr val="0070C0"/>
                </a:solidFill>
              </a:rPr>
              <a:t>organize your </a:t>
            </a:r>
            <a:r>
              <a:rPr lang="en-US" sz="2400" dirty="0"/>
              <a:t>Python code. Grouping related code into a module makes the code easier to understand and use</a:t>
            </a:r>
          </a:p>
        </p:txBody>
      </p:sp>
      <p:pic>
        <p:nvPicPr>
          <p:cNvPr id="12" name="Picture 4" descr="Related image">
            <a:extLst>
              <a:ext uri="{FF2B5EF4-FFF2-40B4-BE49-F238E27FC236}">
                <a16:creationId xmlns:a16="http://schemas.microsoft.com/office/drawing/2014/main" id="{314E4E69-093F-411C-89F1-2F4DCCBEC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963">
            <a:off x="429684" y="840417"/>
            <a:ext cx="437859" cy="4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C8152091-4496-4FDA-8650-CF70EEA2C585}"/>
              </a:ext>
            </a:extLst>
          </p:cNvPr>
          <p:cNvSpPr>
            <a:spLocks/>
          </p:cNvSpPr>
          <p:nvPr/>
        </p:nvSpPr>
        <p:spPr bwMode="auto">
          <a:xfrm>
            <a:off x="953455" y="3076517"/>
            <a:ext cx="5385255" cy="338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def add( arg1, arg2 ): </a:t>
            </a:r>
          </a:p>
          <a:p>
            <a:pPr eaLnBrk="1" hangingPunct="1"/>
            <a:r>
              <a:rPr 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   </a:t>
            </a:r>
            <a:r>
              <a:rPr lang="en-US" sz="2800" dirty="0">
                <a:solidFill>
                  <a:schemeClr val="bg1"/>
                </a:solidFill>
                <a:ea typeface="MS PGothic" panose="020B0600070205080204" pitchFamily="34" charset="-128"/>
              </a:rPr>
              <a:t>“Add both the parameters and return them." </a:t>
            </a:r>
            <a:endParaRPr lang="en-US" sz="3200" dirty="0">
              <a:solidFill>
                <a:schemeClr val="bg1"/>
              </a:solidFill>
              <a:ea typeface="MS PGothic" panose="020B0600070205080204" pitchFamily="34" charset="-128"/>
            </a:endParaRPr>
          </a:p>
          <a:p>
            <a:pPr eaLnBrk="1" hangingPunct="1"/>
            <a:r>
              <a:rPr 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   total = arg1 + arg2 </a:t>
            </a:r>
          </a:p>
          <a:p>
            <a:pPr eaLnBrk="1" hangingPunct="1"/>
            <a:r>
              <a:rPr 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   print ("Inside the function : ", total) </a:t>
            </a:r>
          </a:p>
          <a:p>
            <a:pPr eaLnBrk="1" hangingPunct="1"/>
            <a:r>
              <a:rPr 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   return total 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FB53D762-2FE3-47C5-AC5F-3AB0C481DA21}"/>
              </a:ext>
            </a:extLst>
          </p:cNvPr>
          <p:cNvSpPr>
            <a:spLocks/>
          </p:cNvSpPr>
          <p:nvPr/>
        </p:nvSpPr>
        <p:spPr bwMode="auto">
          <a:xfrm>
            <a:off x="1699934" y="5295564"/>
            <a:ext cx="724514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nn-NO" alt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sum = add(2,3</a:t>
            </a:r>
            <a:r>
              <a:rPr lang="en-US" sz="3200" dirty="0">
                <a:solidFill>
                  <a:schemeClr val="bg1"/>
                </a:solidFill>
                <a:ea typeface="MS PGothic" panose="020B0600070205080204" pitchFamily="34" charset="-128"/>
              </a:rPr>
              <a:t> )</a:t>
            </a:r>
            <a:endParaRPr lang="en-US" sz="3200" dirty="0">
              <a:solidFill>
                <a:srgbClr val="00FF00"/>
              </a:solidFill>
              <a:ea typeface="MS PGothic" panose="020B0600070205080204" pitchFamily="34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0817CC-D0ED-4092-A322-5097004B32C0}"/>
              </a:ext>
            </a:extLst>
          </p:cNvPr>
          <p:cNvSpPr/>
          <p:nvPr/>
        </p:nvSpPr>
        <p:spPr>
          <a:xfrm>
            <a:off x="173491" y="1673674"/>
            <a:ext cx="6333805" cy="248089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34D5BE5-1F5B-47F4-97C4-3641476BCE4A}"/>
              </a:ext>
            </a:extLst>
          </p:cNvPr>
          <p:cNvSpPr>
            <a:spLocks/>
          </p:cNvSpPr>
          <p:nvPr/>
        </p:nvSpPr>
        <p:spPr bwMode="auto">
          <a:xfrm>
            <a:off x="1699934" y="1759542"/>
            <a:ext cx="263869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GB" sz="3200" dirty="0">
                <a:solidFill>
                  <a:srgbClr val="FFFF00"/>
                </a:solidFill>
                <a:ea typeface="MS PGothic" panose="020B0600070205080204" pitchFamily="34" charset="-128"/>
              </a:rPr>
              <a:t>Calc.py</a:t>
            </a:r>
            <a:endParaRPr lang="en-US" sz="3200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1C9FE9A1-2224-42B3-8BCB-14079F57C84F}"/>
              </a:ext>
            </a:extLst>
          </p:cNvPr>
          <p:cNvSpPr>
            <a:spLocks/>
          </p:cNvSpPr>
          <p:nvPr/>
        </p:nvSpPr>
        <p:spPr bwMode="auto">
          <a:xfrm>
            <a:off x="203782" y="2337853"/>
            <a:ext cx="538525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GB" sz="3200" dirty="0">
                <a:solidFill>
                  <a:schemeClr val="bg1"/>
                </a:solidFill>
                <a:ea typeface="MS PGothic" panose="020B0600070205080204" pitchFamily="34" charset="-128"/>
              </a:rPr>
              <a:t>def </a:t>
            </a:r>
            <a:r>
              <a:rPr lang="en-GB" sz="3200" dirty="0" err="1">
                <a:solidFill>
                  <a:schemeClr val="bg1"/>
                </a:solidFill>
                <a:ea typeface="MS PGothic" panose="020B0600070205080204" pitchFamily="34" charset="-128"/>
              </a:rPr>
              <a:t>print_func</a:t>
            </a:r>
            <a:r>
              <a:rPr lang="en-GB" sz="3200" dirty="0">
                <a:solidFill>
                  <a:schemeClr val="bg1"/>
                </a:solidFill>
                <a:ea typeface="MS PGothic" panose="020B0600070205080204" pitchFamily="34" charset="-128"/>
              </a:rPr>
              <a:t>( name ): </a:t>
            </a:r>
          </a:p>
          <a:p>
            <a:pPr eaLnBrk="1" hangingPunct="1"/>
            <a:r>
              <a:rPr lang="en-GB" sz="3200" dirty="0">
                <a:solidFill>
                  <a:schemeClr val="bg1"/>
                </a:solidFill>
                <a:ea typeface="MS PGothic" panose="020B0600070205080204" pitchFamily="34" charset="-128"/>
              </a:rPr>
              <a:t>   print "Hello : ", name </a:t>
            </a:r>
          </a:p>
          <a:p>
            <a:pPr eaLnBrk="1" hangingPunct="1"/>
            <a:r>
              <a:rPr lang="en-GB" sz="3200" dirty="0">
                <a:solidFill>
                  <a:schemeClr val="bg1"/>
                </a:solidFill>
                <a:ea typeface="MS PGothic" panose="020B0600070205080204" pitchFamily="34" charset="-128"/>
              </a:rPr>
              <a:t>   return</a:t>
            </a:r>
            <a:endParaRPr lang="en-US" sz="3200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5E6E2B-4B38-44C2-AFF0-604A39A390A1}"/>
              </a:ext>
            </a:extLst>
          </p:cNvPr>
          <p:cNvSpPr/>
          <p:nvPr/>
        </p:nvSpPr>
        <p:spPr>
          <a:xfrm>
            <a:off x="173491" y="4234603"/>
            <a:ext cx="6333805" cy="248089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D5DA1DD4-24D2-4B63-9601-D03C72C8614A}"/>
              </a:ext>
            </a:extLst>
          </p:cNvPr>
          <p:cNvSpPr>
            <a:spLocks/>
          </p:cNvSpPr>
          <p:nvPr/>
        </p:nvSpPr>
        <p:spPr bwMode="auto">
          <a:xfrm>
            <a:off x="2464968" y="4214107"/>
            <a:ext cx="263869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GB" sz="3200" dirty="0">
                <a:solidFill>
                  <a:srgbClr val="FFFF00"/>
                </a:solidFill>
                <a:ea typeface="MS PGothic" panose="020B0600070205080204" pitchFamily="34" charset="-128"/>
              </a:rPr>
              <a:t>main.py</a:t>
            </a:r>
            <a:endParaRPr lang="en-US" sz="3200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83252B8E-DBF9-481B-98C0-9AC0BB320355}"/>
              </a:ext>
            </a:extLst>
          </p:cNvPr>
          <p:cNvSpPr>
            <a:spLocks/>
          </p:cNvSpPr>
          <p:nvPr/>
        </p:nvSpPr>
        <p:spPr bwMode="auto">
          <a:xfrm>
            <a:off x="298344" y="4766086"/>
            <a:ext cx="538525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GB" sz="3200" dirty="0">
                <a:solidFill>
                  <a:schemeClr val="bg1"/>
                </a:solidFill>
                <a:ea typeface="MS PGothic" panose="020B0600070205080204" pitchFamily="34" charset="-128"/>
              </a:rPr>
              <a:t>import calc</a:t>
            </a:r>
          </a:p>
          <a:p>
            <a:pPr eaLnBrk="1" hangingPunct="1"/>
            <a:endParaRPr lang="en-GB" sz="3200" dirty="0">
              <a:solidFill>
                <a:schemeClr val="bg1"/>
              </a:solidFill>
              <a:ea typeface="MS PGothic" panose="020B0600070205080204" pitchFamily="34" charset="-128"/>
            </a:endParaRPr>
          </a:p>
          <a:p>
            <a:pPr eaLnBrk="1" hangingPunct="1"/>
            <a:r>
              <a:rPr lang="en-GB" sz="3200" dirty="0" err="1">
                <a:solidFill>
                  <a:schemeClr val="bg1"/>
                </a:solidFill>
                <a:ea typeface="MS PGothic" panose="020B0600070205080204" pitchFamily="34" charset="-128"/>
              </a:rPr>
              <a:t>Calc.print_func</a:t>
            </a:r>
            <a:r>
              <a:rPr lang="en-GB" sz="3200" dirty="0">
                <a:solidFill>
                  <a:schemeClr val="bg1"/>
                </a:solidFill>
                <a:ea typeface="MS PGothic" panose="020B0600070205080204" pitchFamily="34" charset="-128"/>
              </a:rPr>
              <a:t>( ‘’</a:t>
            </a:r>
            <a:r>
              <a:rPr lang="en-GB" sz="3200" dirty="0" err="1">
                <a:solidFill>
                  <a:schemeClr val="bg1"/>
                </a:solidFill>
                <a:ea typeface="MS PGothic" panose="020B0600070205080204" pitchFamily="34" charset="-128"/>
              </a:rPr>
              <a:t>stalin</a:t>
            </a:r>
            <a:r>
              <a:rPr lang="en-GB" sz="3200" dirty="0">
                <a:solidFill>
                  <a:schemeClr val="bg1"/>
                </a:solidFill>
                <a:ea typeface="MS PGothic" panose="020B0600070205080204" pitchFamily="34" charset="-128"/>
              </a:rPr>
              <a:t>”): </a:t>
            </a:r>
            <a:endParaRPr lang="en-US" sz="3200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768FB772-914A-4C62-9B6E-FD09CF36CAB6}"/>
              </a:ext>
            </a:extLst>
          </p:cNvPr>
          <p:cNvSpPr>
            <a:spLocks/>
          </p:cNvSpPr>
          <p:nvPr/>
        </p:nvSpPr>
        <p:spPr bwMode="auto">
          <a:xfrm>
            <a:off x="6853542" y="1607499"/>
            <a:ext cx="263869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GB" sz="3200" dirty="0">
                <a:solidFill>
                  <a:srgbClr val="FFFF00"/>
                </a:solidFill>
                <a:ea typeface="MS PGothic" panose="020B0600070205080204" pitchFamily="34" charset="-128"/>
              </a:rPr>
              <a:t>Account</a:t>
            </a:r>
            <a:endParaRPr lang="en-US" sz="3200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E4DBA4DB-AE83-4EEE-9D06-9D56382E28C9}"/>
              </a:ext>
            </a:extLst>
          </p:cNvPr>
          <p:cNvSpPr>
            <a:spLocks/>
          </p:cNvSpPr>
          <p:nvPr/>
        </p:nvSpPr>
        <p:spPr bwMode="auto">
          <a:xfrm>
            <a:off x="8581341" y="2055095"/>
            <a:ext cx="263869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GB" sz="3200" dirty="0">
                <a:solidFill>
                  <a:srgbClr val="FFFF00"/>
                </a:solidFill>
                <a:ea typeface="MS PGothic" panose="020B0600070205080204" pitchFamily="34" charset="-128"/>
              </a:rPr>
              <a:t>Calc.py</a:t>
            </a:r>
            <a:endParaRPr lang="en-US" sz="3200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F2D3E29C-00DC-4F00-9CC3-B80E9D8DDC45}"/>
              </a:ext>
            </a:extLst>
          </p:cNvPr>
          <p:cNvSpPr>
            <a:spLocks/>
          </p:cNvSpPr>
          <p:nvPr/>
        </p:nvSpPr>
        <p:spPr bwMode="auto">
          <a:xfrm>
            <a:off x="6985592" y="2478209"/>
            <a:ext cx="538525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GB" sz="3200" dirty="0">
                <a:solidFill>
                  <a:schemeClr val="bg1"/>
                </a:solidFill>
                <a:ea typeface="MS PGothic" panose="020B0600070205080204" pitchFamily="34" charset="-128"/>
              </a:rPr>
              <a:t>def </a:t>
            </a:r>
            <a:r>
              <a:rPr lang="en-GB" sz="3200" dirty="0" err="1">
                <a:solidFill>
                  <a:schemeClr val="bg1"/>
                </a:solidFill>
                <a:ea typeface="MS PGothic" panose="020B0600070205080204" pitchFamily="34" charset="-128"/>
              </a:rPr>
              <a:t>print_func</a:t>
            </a:r>
            <a:r>
              <a:rPr lang="en-GB" sz="3200" dirty="0">
                <a:solidFill>
                  <a:schemeClr val="bg1"/>
                </a:solidFill>
                <a:ea typeface="MS PGothic" panose="020B0600070205080204" pitchFamily="34" charset="-128"/>
              </a:rPr>
              <a:t>( name ): </a:t>
            </a:r>
          </a:p>
          <a:p>
            <a:pPr eaLnBrk="1" hangingPunct="1"/>
            <a:r>
              <a:rPr lang="en-GB" sz="3200" dirty="0">
                <a:solidFill>
                  <a:schemeClr val="bg1"/>
                </a:solidFill>
                <a:ea typeface="MS PGothic" panose="020B0600070205080204" pitchFamily="34" charset="-128"/>
              </a:rPr>
              <a:t>   print "Hello : ", name </a:t>
            </a:r>
          </a:p>
          <a:p>
            <a:pPr eaLnBrk="1" hangingPunct="1"/>
            <a:r>
              <a:rPr lang="en-GB" sz="3200" dirty="0">
                <a:solidFill>
                  <a:schemeClr val="bg1"/>
                </a:solidFill>
                <a:ea typeface="MS PGothic" panose="020B0600070205080204" pitchFamily="34" charset="-128"/>
              </a:rPr>
              <a:t>   return</a:t>
            </a:r>
            <a:endParaRPr lang="en-US" sz="3200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5DB46D-D9F7-4FD7-A5BF-729A4AFEF0D7}"/>
              </a:ext>
            </a:extLst>
          </p:cNvPr>
          <p:cNvSpPr/>
          <p:nvPr/>
        </p:nvSpPr>
        <p:spPr>
          <a:xfrm>
            <a:off x="6753454" y="4234603"/>
            <a:ext cx="5265055" cy="248089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9FBC3C28-951A-44B2-9FD2-491490B4BF32}"/>
              </a:ext>
            </a:extLst>
          </p:cNvPr>
          <p:cNvSpPr>
            <a:spLocks/>
          </p:cNvSpPr>
          <p:nvPr/>
        </p:nvSpPr>
        <p:spPr bwMode="auto">
          <a:xfrm>
            <a:off x="8341319" y="4179513"/>
            <a:ext cx="263869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GB" sz="3200" dirty="0">
                <a:solidFill>
                  <a:srgbClr val="FFFF00"/>
                </a:solidFill>
                <a:ea typeface="MS PGothic" panose="020B0600070205080204" pitchFamily="34" charset="-128"/>
              </a:rPr>
              <a:t>main.py</a:t>
            </a:r>
            <a:endParaRPr lang="en-US" sz="3200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0C6AE089-6728-44A9-882C-8DE2DB899FC1}"/>
              </a:ext>
            </a:extLst>
          </p:cNvPr>
          <p:cNvSpPr>
            <a:spLocks/>
          </p:cNvSpPr>
          <p:nvPr/>
        </p:nvSpPr>
        <p:spPr bwMode="auto">
          <a:xfrm>
            <a:off x="6847881" y="4782540"/>
            <a:ext cx="538525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GB" sz="3200" dirty="0">
                <a:solidFill>
                  <a:schemeClr val="bg1"/>
                </a:solidFill>
                <a:ea typeface="MS PGothic" panose="020B0600070205080204" pitchFamily="34" charset="-128"/>
              </a:rPr>
              <a:t>From Account import calc as c</a:t>
            </a:r>
          </a:p>
          <a:p>
            <a:pPr eaLnBrk="1" hangingPunct="1"/>
            <a:endParaRPr lang="en-GB" sz="3200" dirty="0">
              <a:solidFill>
                <a:schemeClr val="bg1"/>
              </a:solidFill>
              <a:ea typeface="MS PGothic" panose="020B0600070205080204" pitchFamily="34" charset="-128"/>
            </a:endParaRPr>
          </a:p>
          <a:p>
            <a:pPr eaLnBrk="1" hangingPunct="1"/>
            <a:r>
              <a:rPr lang="en-GB" sz="3200" dirty="0" err="1">
                <a:solidFill>
                  <a:schemeClr val="bg1"/>
                </a:solidFill>
                <a:ea typeface="MS PGothic" panose="020B0600070205080204" pitchFamily="34" charset="-128"/>
              </a:rPr>
              <a:t>c.print_func</a:t>
            </a:r>
            <a:r>
              <a:rPr lang="en-GB" sz="3200" dirty="0">
                <a:solidFill>
                  <a:schemeClr val="bg1"/>
                </a:solidFill>
                <a:ea typeface="MS PGothic" panose="020B0600070205080204" pitchFamily="34" charset="-128"/>
              </a:rPr>
              <a:t>( ‘’</a:t>
            </a:r>
            <a:r>
              <a:rPr lang="en-GB" sz="3200" dirty="0" err="1">
                <a:solidFill>
                  <a:schemeClr val="bg1"/>
                </a:solidFill>
                <a:ea typeface="MS PGothic" panose="020B0600070205080204" pitchFamily="34" charset="-128"/>
              </a:rPr>
              <a:t>stalin</a:t>
            </a:r>
            <a:r>
              <a:rPr lang="en-GB" sz="3200" dirty="0">
                <a:solidFill>
                  <a:schemeClr val="bg1"/>
                </a:solidFill>
                <a:ea typeface="MS PGothic" panose="020B0600070205080204" pitchFamily="34" charset="-128"/>
              </a:rPr>
              <a:t>”): </a:t>
            </a:r>
            <a:endParaRPr lang="en-US" sz="3200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4859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41594" y="2101761"/>
            <a:ext cx="4108818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0182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9"/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</a:rPr>
              <a:t>Agenda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1752" y="386716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32890" y="124254"/>
            <a:ext cx="11727188" cy="214260"/>
          </a:xfrm>
          <a:prstGeom prst="rect">
            <a:avLst/>
          </a:prstGeom>
          <a:gradFill flip="none" rotWithShape="1">
            <a:gsLst>
              <a:gs pos="94000">
                <a:schemeClr val="bg1"/>
              </a:gs>
              <a:gs pos="50000">
                <a:srgbClr val="A9BBED"/>
              </a:gs>
              <a:gs pos="8000">
                <a:srgbClr val="21409A">
                  <a:alpha val="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1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247B1D6-A929-48B4-89B1-73C1C38C8DAF}"/>
              </a:ext>
            </a:extLst>
          </p:cNvPr>
          <p:cNvSpPr txBox="1">
            <a:spLocks noChangeArrowheads="1"/>
          </p:cNvSpPr>
          <p:nvPr/>
        </p:nvSpPr>
        <p:spPr>
          <a:xfrm>
            <a:off x="1077595" y="1236345"/>
            <a:ext cx="13931900" cy="57023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>
              <a:defRPr/>
            </a:pPr>
            <a:r>
              <a:rPr lang="en-US" dirty="0"/>
              <a:t>Functions</a:t>
            </a:r>
          </a:p>
          <a:p>
            <a:pPr marL="1143000" lvl="1">
              <a:defRPr/>
            </a:pPr>
            <a:r>
              <a:rPr lang="en-US" dirty="0"/>
              <a:t>Parameters</a:t>
            </a:r>
          </a:p>
          <a:p>
            <a:pPr marL="1143000" lvl="1">
              <a:defRPr/>
            </a:pPr>
            <a:r>
              <a:rPr lang="en-US" dirty="0"/>
              <a:t>Return / Exit</a:t>
            </a:r>
          </a:p>
          <a:p>
            <a:pPr marL="1143000" lvl="1">
              <a:defRPr/>
            </a:pPr>
            <a:r>
              <a:rPr lang="en-US" dirty="0"/>
              <a:t>Scope</a:t>
            </a:r>
          </a:p>
          <a:p>
            <a:pPr marL="685800">
              <a:defRPr/>
            </a:pPr>
            <a:r>
              <a:rPr lang="en-US" dirty="0"/>
              <a:t>Modules</a:t>
            </a:r>
          </a:p>
          <a:p>
            <a:pPr marL="1143000" lvl="1">
              <a:defRPr/>
            </a:pPr>
            <a:r>
              <a:rPr lang="en-US" dirty="0"/>
              <a:t> import</a:t>
            </a:r>
          </a:p>
          <a:p>
            <a:pPr marL="1143000" lvl="1">
              <a:defRPr/>
            </a:pPr>
            <a:r>
              <a:rPr lang="en-US" dirty="0"/>
              <a:t>from...import</a:t>
            </a:r>
          </a:p>
        </p:txBody>
      </p:sp>
    </p:spTree>
    <p:extLst>
      <p:ext uri="{BB962C8B-B14F-4D97-AF65-F5344CB8AC3E}">
        <p14:creationId xmlns:p14="http://schemas.microsoft.com/office/powerpoint/2010/main" val="2463827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88287" y="2659523"/>
            <a:ext cx="1280160" cy="1103586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1103592" y="2261139"/>
            <a:ext cx="105012" cy="1900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4368613" y="2768558"/>
            <a:ext cx="3454792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39458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F</a:t>
            </a:r>
            <a:r>
              <a:rPr lang="en-US" altLang="en-US" sz="1600" dirty="0" err="1">
                <a:solidFill>
                  <a:srgbClr val="002060"/>
                </a:solidFill>
                <a:ea typeface="MS PGothic" panose="020B0600070205080204" pitchFamily="34" charset="-128"/>
              </a:rPr>
              <a:t>unctions</a:t>
            </a:r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 / Methods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0F7C33C-0F9B-49FE-B4B4-BB9BFA6AD4DC}"/>
              </a:ext>
            </a:extLst>
          </p:cNvPr>
          <p:cNvSpPr txBox="1"/>
          <p:nvPr/>
        </p:nvSpPr>
        <p:spPr>
          <a:xfrm>
            <a:off x="903031" y="581638"/>
            <a:ext cx="10520516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Block of </a:t>
            </a:r>
            <a:r>
              <a:rPr lang="en-US" sz="2400" b="1" dirty="0">
                <a:solidFill>
                  <a:srgbClr val="0070C0"/>
                </a:solidFill>
              </a:rPr>
              <a:t>organized, reusable </a:t>
            </a:r>
            <a:r>
              <a:rPr lang="en-US" sz="2400" dirty="0"/>
              <a:t>code  that is used to perform a </a:t>
            </a:r>
            <a:r>
              <a:rPr lang="en-US" sz="2400" b="1" dirty="0">
                <a:solidFill>
                  <a:srgbClr val="0070C0"/>
                </a:solidFill>
              </a:rPr>
              <a:t>single, related </a:t>
            </a:r>
            <a:r>
              <a:rPr lang="en-US" sz="2400" dirty="0"/>
              <a:t>action</a:t>
            </a:r>
          </a:p>
        </p:txBody>
      </p:sp>
      <p:pic>
        <p:nvPicPr>
          <p:cNvPr id="38" name="Picture 4" descr="Related image">
            <a:extLst>
              <a:ext uri="{FF2B5EF4-FFF2-40B4-BE49-F238E27FC236}">
                <a16:creationId xmlns:a16="http://schemas.microsoft.com/office/drawing/2014/main" id="{F7DBEBC0-E31A-4EF0-B16B-D74DC9AC4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963">
            <a:off x="296334" y="628848"/>
            <a:ext cx="437859" cy="4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8">
            <a:extLst>
              <a:ext uri="{FF2B5EF4-FFF2-40B4-BE49-F238E27FC236}">
                <a16:creationId xmlns:a16="http://schemas.microsoft.com/office/drawing/2014/main" id="{23498EC5-75B5-427C-B61C-3AB60503C2EF}"/>
              </a:ext>
            </a:extLst>
          </p:cNvPr>
          <p:cNvSpPr>
            <a:spLocks/>
          </p:cNvSpPr>
          <p:nvPr/>
        </p:nvSpPr>
        <p:spPr bwMode="auto">
          <a:xfrm>
            <a:off x="1135930" y="1241719"/>
            <a:ext cx="4233142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409ED2"/>
            </a:solidFill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625" dirty="0">
                <a:solidFill>
                  <a:schemeClr val="tx1"/>
                </a:solidFill>
                <a:ea typeface="MS PGothic" panose="020B0600070205080204" pitchFamily="34" charset="-128"/>
              </a:rPr>
              <a:t>Defining Function</a:t>
            </a: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92397599-6292-40DA-AD87-3ECC986BED8A}"/>
              </a:ext>
            </a:extLst>
          </p:cNvPr>
          <p:cNvSpPr>
            <a:spLocks/>
          </p:cNvSpPr>
          <p:nvPr/>
        </p:nvSpPr>
        <p:spPr bwMode="auto">
          <a:xfrm>
            <a:off x="1135930" y="3994666"/>
            <a:ext cx="4233142" cy="561975"/>
          </a:xfrm>
          <a:prstGeom prst="rect">
            <a:avLst/>
          </a:prstGeom>
          <a:solidFill>
            <a:schemeClr val="bg1"/>
          </a:solidFill>
          <a:ln w="38100">
            <a:solidFill>
              <a:srgbClr val="409ED2"/>
            </a:solidFill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625" dirty="0">
                <a:solidFill>
                  <a:schemeClr val="tx1"/>
                </a:solidFill>
                <a:ea typeface="MS PGothic" panose="020B0600070205080204" pitchFamily="34" charset="-128"/>
              </a:rPr>
              <a:t>Calling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7D19A-F440-41D1-B8D4-7CD5AD373FB7}"/>
              </a:ext>
            </a:extLst>
          </p:cNvPr>
          <p:cNvSpPr txBox="1"/>
          <p:nvPr/>
        </p:nvSpPr>
        <p:spPr>
          <a:xfrm>
            <a:off x="132889" y="2020023"/>
            <a:ext cx="623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Function blocks begin with the keyword </a:t>
            </a:r>
            <a:r>
              <a:rPr lang="en-US" sz="2000" b="1" dirty="0">
                <a:solidFill>
                  <a:srgbClr val="0070C0"/>
                </a:solidFill>
              </a:rPr>
              <a:t>def</a:t>
            </a:r>
            <a:r>
              <a:rPr lang="en-US" sz="1600" dirty="0"/>
              <a:t> followed by the function name and parentheses[ </a:t>
            </a:r>
            <a:r>
              <a:rPr lang="en-US" sz="2000" b="1" dirty="0">
                <a:solidFill>
                  <a:srgbClr val="0070C0"/>
                </a:solidFill>
              </a:rPr>
              <a:t>( )</a:t>
            </a:r>
            <a:r>
              <a:rPr lang="en-US" sz="1600" dirty="0"/>
              <a:t>] and ends with a colon (</a:t>
            </a:r>
            <a:r>
              <a:rPr lang="en-US" sz="2000" b="1" dirty="0">
                <a:solidFill>
                  <a:srgbClr val="0070C0"/>
                </a:solidFill>
              </a:rPr>
              <a:t>: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Any input parameters or arguments should be placed within these parentheses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Optional statement - the documentation string of the function or docstring in the first line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Optionally the statement return [expression] exits a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AB5AC9-7E0B-45D0-8149-66E32CD267E6}"/>
              </a:ext>
            </a:extLst>
          </p:cNvPr>
          <p:cNvSpPr txBox="1"/>
          <p:nvPr/>
        </p:nvSpPr>
        <p:spPr>
          <a:xfrm>
            <a:off x="132889" y="4926563"/>
            <a:ext cx="5334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execute it by calling it from another function or directly from the Python prompt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A426ED-D719-4341-B02B-A087ECE0B916}"/>
              </a:ext>
            </a:extLst>
          </p:cNvPr>
          <p:cNvSpPr/>
          <p:nvPr/>
        </p:nvSpPr>
        <p:spPr>
          <a:xfrm>
            <a:off x="6508181" y="1193947"/>
            <a:ext cx="5239060" cy="17821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658120FC-0B9B-483E-9C6D-3258F9767764}"/>
              </a:ext>
            </a:extLst>
          </p:cNvPr>
          <p:cNvSpPr>
            <a:spLocks/>
          </p:cNvSpPr>
          <p:nvPr/>
        </p:nvSpPr>
        <p:spPr bwMode="auto">
          <a:xfrm>
            <a:off x="6508181" y="1241719"/>
            <a:ext cx="575298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ea typeface="MS PGothic" panose="020B0600070205080204" pitchFamily="34" charset="-128"/>
              </a:rPr>
              <a:t>def</a:t>
            </a:r>
            <a:r>
              <a:rPr lang="en-US" altLang="en-US" sz="2400" dirty="0">
                <a:solidFill>
                  <a:srgbClr val="00FF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00FF00"/>
                </a:solidFill>
                <a:ea typeface="MS PGothic" panose="020B0600070205080204" pitchFamily="34" charset="-128"/>
              </a:rPr>
              <a:t>functionName</a:t>
            </a:r>
            <a:r>
              <a:rPr lang="en-US" altLang="en-US" sz="2400" dirty="0">
                <a:solidFill>
                  <a:srgbClr val="FFFF00"/>
                </a:solidFill>
                <a:ea typeface="MS PGothic" panose="020B0600070205080204" pitchFamily="34" charset="-128"/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(</a:t>
            </a:r>
            <a:r>
              <a:rPr lang="en-US" sz="2400" b="1" dirty="0" err="1">
                <a:solidFill>
                  <a:schemeClr val="bg1"/>
                </a:solidFill>
              </a:rPr>
              <a:t>callby</a:t>
            </a:r>
            <a:r>
              <a:rPr lang="en-US" sz="2400" b="1" dirty="0">
                <a:solidFill>
                  <a:schemeClr val="bg1"/>
                </a:solidFill>
              </a:rPr>
              <a:t> ref parameters):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</a:rPr>
              <a:t>      </a:t>
            </a:r>
            <a:r>
              <a:rPr lang="en-US" sz="2400" dirty="0">
                <a:solidFill>
                  <a:srgbClr val="00FF00"/>
                </a:solidFill>
                <a:ea typeface="MS PGothic" panose="020B0600070205080204" pitchFamily="34" charset="-128"/>
              </a:rPr>
              <a:t>“Optional documentation”</a:t>
            </a:r>
          </a:p>
          <a:p>
            <a:pPr eaLnBrk="1" hangingPunct="1"/>
            <a:r>
              <a:rPr lang="en-US" sz="2400" dirty="0">
                <a:solidFill>
                  <a:srgbClr val="00FF00"/>
                </a:solidFill>
                <a:ea typeface="MS PGothic" panose="020B0600070205080204" pitchFamily="34" charset="-128"/>
              </a:rPr>
              <a:t>        </a:t>
            </a:r>
            <a:r>
              <a:rPr lang="en-US" sz="2400" dirty="0" err="1">
                <a:solidFill>
                  <a:srgbClr val="00FF00"/>
                </a:solidFill>
                <a:ea typeface="MS PGothic" panose="020B0600070205080204" pitchFamily="34" charset="-128"/>
              </a:rPr>
              <a:t>function_suite</a:t>
            </a:r>
            <a:r>
              <a:rPr lang="en-US" sz="2400" dirty="0">
                <a:solidFill>
                  <a:srgbClr val="00FF00"/>
                </a:solidFill>
                <a:ea typeface="MS PGothic" panose="020B0600070205080204" pitchFamily="34" charset="-128"/>
              </a:rPr>
              <a:t>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</a:rPr>
              <a:t> return </a:t>
            </a:r>
            <a:r>
              <a:rPr lang="en-US" sz="2400" dirty="0">
                <a:solidFill>
                  <a:srgbClr val="00FF00"/>
                </a:solidFill>
                <a:ea typeface="MS PGothic" panose="020B0600070205080204" pitchFamily="34" charset="-128"/>
              </a:rPr>
              <a:t>[expression]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95964E-9B60-44A1-B043-513FE050F251}"/>
              </a:ext>
            </a:extLst>
          </p:cNvPr>
          <p:cNvSpPr/>
          <p:nvPr/>
        </p:nvSpPr>
        <p:spPr>
          <a:xfrm>
            <a:off x="6508181" y="3052821"/>
            <a:ext cx="5239060" cy="13232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A4DAEA9C-C4C0-4286-91A6-07D12939F457}"/>
              </a:ext>
            </a:extLst>
          </p:cNvPr>
          <p:cNvSpPr>
            <a:spLocks/>
          </p:cNvSpPr>
          <p:nvPr/>
        </p:nvSpPr>
        <p:spPr bwMode="auto">
          <a:xfrm>
            <a:off x="6600000" y="3052821"/>
            <a:ext cx="5147241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bg1"/>
                </a:solidFill>
                <a:ea typeface="MS PGothic" panose="020B0600070205080204" pitchFamily="34" charset="-128"/>
              </a:rPr>
              <a:t>def</a:t>
            </a:r>
            <a:r>
              <a:rPr lang="en-US" altLang="en-US" sz="2000" dirty="0">
                <a:solidFill>
                  <a:srgbClr val="00FF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 err="1">
                <a:solidFill>
                  <a:srgbClr val="00FF00"/>
                </a:solidFill>
                <a:ea typeface="MS PGothic" panose="020B0600070205080204" pitchFamily="34" charset="-128"/>
              </a:rPr>
              <a:t>printme</a:t>
            </a:r>
            <a:r>
              <a:rPr lang="en-US" altLang="en-US" sz="2000" dirty="0">
                <a:solidFill>
                  <a:srgbClr val="00FF00"/>
                </a:solidFill>
                <a:ea typeface="MS PGothic" panose="020B0600070205080204" pitchFamily="34" charset="-128"/>
              </a:rPr>
              <a:t>( str ): </a:t>
            </a:r>
          </a:p>
          <a:p>
            <a:pPr eaLnBrk="1" hangingPunct="1"/>
            <a:r>
              <a:rPr lang="en-US" altLang="en-US" sz="2000" dirty="0">
                <a:solidFill>
                  <a:srgbClr val="00FF00"/>
                </a:solidFill>
                <a:ea typeface="MS PGothic" panose="020B0600070205080204" pitchFamily="34" charset="-128"/>
              </a:rPr>
              <a:t>   </a:t>
            </a:r>
            <a:r>
              <a:rPr lang="en-US" altLang="en-US" sz="1400" dirty="0">
                <a:solidFill>
                  <a:srgbClr val="00FF00"/>
                </a:solidFill>
                <a:ea typeface="MS PGothic" panose="020B0600070205080204" pitchFamily="34" charset="-128"/>
              </a:rPr>
              <a:t>"This prints a passed </a:t>
            </a:r>
            <a:r>
              <a:rPr lang="en-US" altLang="en-US" sz="1200" dirty="0">
                <a:solidFill>
                  <a:srgbClr val="00FF00"/>
                </a:solidFill>
                <a:ea typeface="MS PGothic" panose="020B0600070205080204" pitchFamily="34" charset="-128"/>
              </a:rPr>
              <a:t>string</a:t>
            </a:r>
            <a:r>
              <a:rPr lang="en-US" altLang="en-US" sz="1400" dirty="0">
                <a:solidFill>
                  <a:srgbClr val="00FF00"/>
                </a:solidFill>
                <a:ea typeface="MS PGothic" panose="020B0600070205080204" pitchFamily="34" charset="-128"/>
              </a:rPr>
              <a:t> into this function" </a:t>
            </a:r>
            <a:endParaRPr lang="en-US" altLang="en-US" sz="2000" dirty="0">
              <a:solidFill>
                <a:srgbClr val="00FF00"/>
              </a:solidFill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z="2000" dirty="0">
                <a:solidFill>
                  <a:srgbClr val="00FF00"/>
                </a:solidFill>
                <a:ea typeface="MS PGothic" panose="020B0600070205080204" pitchFamily="34" charset="-128"/>
              </a:rPr>
              <a:t>   print (str)</a:t>
            </a:r>
            <a:r>
              <a:rPr lang="en-US" sz="2000" b="1" dirty="0">
                <a:solidFill>
                  <a:schemeClr val="bg1"/>
                </a:solidFill>
              </a:rPr>
              <a:t>       </a:t>
            </a:r>
          </a:p>
          <a:p>
            <a:pPr eaLnBrk="1" hangingPunct="1"/>
            <a:r>
              <a:rPr lang="en-US" sz="2000" b="1" dirty="0">
                <a:solidFill>
                  <a:schemeClr val="bg1"/>
                </a:solidFill>
              </a:rPr>
              <a:t> return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D7006AD-3D65-49E3-B76A-1D817612BEA3}"/>
              </a:ext>
            </a:extLst>
          </p:cNvPr>
          <p:cNvSpPr/>
          <p:nvPr/>
        </p:nvSpPr>
        <p:spPr>
          <a:xfrm>
            <a:off x="6508181" y="4556641"/>
            <a:ext cx="5239060" cy="13232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2">
            <a:extLst>
              <a:ext uri="{FF2B5EF4-FFF2-40B4-BE49-F238E27FC236}">
                <a16:creationId xmlns:a16="http://schemas.microsoft.com/office/drawing/2014/main" id="{21F06DBC-11BA-4C30-9CD3-01E0813A57CD}"/>
              </a:ext>
            </a:extLst>
          </p:cNvPr>
          <p:cNvSpPr>
            <a:spLocks/>
          </p:cNvSpPr>
          <p:nvPr/>
        </p:nvSpPr>
        <p:spPr bwMode="auto">
          <a:xfrm>
            <a:off x="6600000" y="4663571"/>
            <a:ext cx="514724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000" dirty="0" err="1">
                <a:solidFill>
                  <a:srgbClr val="00FF00"/>
                </a:solidFill>
                <a:ea typeface="MS PGothic" panose="020B0600070205080204" pitchFamily="34" charset="-128"/>
              </a:rPr>
              <a:t>printme</a:t>
            </a:r>
            <a:r>
              <a:rPr lang="en-US" altLang="en-US" sz="2000" dirty="0">
                <a:solidFill>
                  <a:srgbClr val="00FF00"/>
                </a:solidFill>
                <a:ea typeface="MS PGothic" panose="020B0600070205080204" pitchFamily="34" charset="-128"/>
              </a:rPr>
              <a:t>(“Hello…”):</a:t>
            </a:r>
          </a:p>
          <a:p>
            <a:pPr eaLnBrk="1" hangingPunct="1"/>
            <a:r>
              <a:rPr lang="en-US" altLang="en-US" sz="2000" dirty="0" err="1">
                <a:solidFill>
                  <a:srgbClr val="00FF00"/>
                </a:solidFill>
                <a:ea typeface="MS PGothic" panose="020B0600070205080204" pitchFamily="34" charset="-128"/>
              </a:rPr>
              <a:t>Printme</a:t>
            </a:r>
            <a:r>
              <a:rPr lang="en-US" altLang="en-US" sz="2000" dirty="0">
                <a:solidFill>
                  <a:srgbClr val="00FF00"/>
                </a:solidFill>
                <a:ea typeface="MS PGothic" panose="020B0600070205080204" pitchFamily="34" charset="-128"/>
              </a:rPr>
              <a:t>(“Testing…”):</a:t>
            </a:r>
          </a:p>
          <a:p>
            <a:pPr eaLnBrk="1" hangingPunct="1"/>
            <a:r>
              <a:rPr lang="en-US" altLang="en-US" sz="2000" dirty="0">
                <a:solidFill>
                  <a:srgbClr val="00FF00"/>
                </a:solidFill>
                <a:ea typeface="MS PGothic" panose="020B0600070205080204" pitchFamily="34" charset="-128"/>
              </a:rPr>
              <a:t>   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59">
            <a:extLst>
              <a:ext uri="{FF2B5EF4-FFF2-40B4-BE49-F238E27FC236}">
                <a16:creationId xmlns:a16="http://schemas.microsoft.com/office/drawing/2014/main" id="{8D1DE1BC-AB25-43F8-B361-98EC8488AF5F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Parameters</a:t>
            </a:r>
            <a:endParaRPr lang="en-US" altLang="en-US" sz="1600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853569-6C9D-4712-BF48-F69156825AF2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40F5DD2-3135-42EA-9680-31D31D72DB46}"/>
              </a:ext>
            </a:extLst>
          </p:cNvPr>
          <p:cNvSpPr txBox="1"/>
          <p:nvPr/>
        </p:nvSpPr>
        <p:spPr>
          <a:xfrm>
            <a:off x="3257089" y="1780996"/>
            <a:ext cx="6772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Required arguments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Keyword arguments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Default 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Variable-length arguments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38F376-816B-4522-9E42-83FE4A5A1324}"/>
              </a:ext>
            </a:extLst>
          </p:cNvPr>
          <p:cNvSpPr txBox="1"/>
          <p:nvPr/>
        </p:nvSpPr>
        <p:spPr>
          <a:xfrm>
            <a:off x="1040299" y="842677"/>
            <a:ext cx="10520516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All parameters </a:t>
            </a:r>
            <a:r>
              <a:rPr lang="en-US" sz="2400" b="1" dirty="0">
                <a:solidFill>
                  <a:srgbClr val="0070C0"/>
                </a:solidFill>
              </a:rPr>
              <a:t>call by ref </a:t>
            </a:r>
            <a:r>
              <a:rPr lang="en-US" sz="2400" b="1" dirty="0"/>
              <a:t>in python</a:t>
            </a:r>
            <a:endParaRPr lang="en-US" sz="2400" dirty="0"/>
          </a:p>
        </p:txBody>
      </p:sp>
      <p:pic>
        <p:nvPicPr>
          <p:cNvPr id="30" name="Picture 4" descr="Related image">
            <a:extLst>
              <a:ext uri="{FF2B5EF4-FFF2-40B4-BE49-F238E27FC236}">
                <a16:creationId xmlns:a16="http://schemas.microsoft.com/office/drawing/2014/main" id="{C81184D3-BA2C-4A99-8546-D185AA331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963">
            <a:off x="429684" y="840417"/>
            <a:ext cx="437859" cy="4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76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62E1FD4-5693-44B5-9C4D-75A616170949}"/>
              </a:ext>
            </a:extLst>
          </p:cNvPr>
          <p:cNvGrpSpPr/>
          <p:nvPr/>
        </p:nvGrpSpPr>
        <p:grpSpPr>
          <a:xfrm>
            <a:off x="1770289" y="1004785"/>
            <a:ext cx="7483875" cy="1392778"/>
            <a:chOff x="4180114" y="861910"/>
            <a:chExt cx="7483875" cy="139277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2CE0CB4-0F6C-4FC6-A1B7-BAA9A2E10D05}"/>
                </a:ext>
              </a:extLst>
            </p:cNvPr>
            <p:cNvSpPr/>
            <p:nvPr/>
          </p:nvSpPr>
          <p:spPr>
            <a:xfrm>
              <a:off x="4180114" y="875704"/>
              <a:ext cx="7483875" cy="137898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58" name="Rectangle 2">
              <a:extLst>
                <a:ext uri="{FF2B5EF4-FFF2-40B4-BE49-F238E27FC236}">
                  <a16:creationId xmlns:a16="http://schemas.microsoft.com/office/drawing/2014/main" id="{A9626CA1-7FD7-46AF-81B1-01233A4CC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6587" y="861910"/>
              <a:ext cx="6093206" cy="1246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en-US" sz="2700" dirty="0">
                  <a:solidFill>
                    <a:schemeClr val="bg1"/>
                  </a:solidFill>
                  <a:ea typeface="MS PGothic" panose="020B0600070205080204" pitchFamily="34" charset="-128"/>
                </a:rPr>
                <a:t>def </a:t>
              </a:r>
              <a:r>
                <a:rPr lang="en-US" altLang="en-US" sz="2700" dirty="0" err="1">
                  <a:solidFill>
                    <a:schemeClr val="bg1"/>
                  </a:solidFill>
                  <a:ea typeface="MS PGothic" panose="020B0600070205080204" pitchFamily="34" charset="-128"/>
                </a:rPr>
                <a:t>printme</a:t>
              </a:r>
              <a:r>
                <a:rPr lang="en-US" altLang="en-US" sz="2700" dirty="0">
                  <a:solidFill>
                    <a:schemeClr val="bg1"/>
                  </a:solidFill>
                  <a:ea typeface="MS PGothic" panose="020B0600070205080204" pitchFamily="34" charset="-128"/>
                </a:rPr>
                <a:t>( name, age ): </a:t>
              </a:r>
            </a:p>
            <a:p>
              <a:pPr eaLnBrk="1" hangingPunct="1"/>
              <a:r>
                <a:rPr lang="en-US" altLang="en-US" sz="2700" dirty="0">
                  <a:solidFill>
                    <a:schemeClr val="bg1"/>
                  </a:solidFill>
                  <a:ea typeface="MS PGothic" panose="020B0600070205080204" pitchFamily="34" charset="-128"/>
                </a:rPr>
                <a:t>   "This prints name and age" </a:t>
              </a:r>
            </a:p>
            <a:p>
              <a:pPr eaLnBrk="1" hangingPunct="1"/>
              <a:r>
                <a:rPr lang="en-US" altLang="en-US" sz="2700" dirty="0">
                  <a:solidFill>
                    <a:schemeClr val="bg1"/>
                  </a:solidFill>
                  <a:ea typeface="MS PGothic" panose="020B0600070205080204" pitchFamily="34" charset="-128"/>
                </a:rPr>
                <a:t>   print (“Name {} Age {}”.format(name, age)</a:t>
              </a:r>
            </a:p>
          </p:txBody>
        </p:sp>
      </p:grpSp>
      <p:sp>
        <p:nvSpPr>
          <p:cNvPr id="22" name="Title 59">
            <a:extLst>
              <a:ext uri="{FF2B5EF4-FFF2-40B4-BE49-F238E27FC236}">
                <a16:creationId xmlns:a16="http://schemas.microsoft.com/office/drawing/2014/main" id="{8D1DE1BC-AB25-43F8-B361-98EC8488AF5F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Required Arguments</a:t>
            </a:r>
            <a:endParaRPr lang="en-US" altLang="en-US" sz="1600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853569-6C9D-4712-BF48-F69156825AF2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7694CA-F9CB-4FBA-8B5C-584CE693931E}"/>
              </a:ext>
            </a:extLst>
          </p:cNvPr>
          <p:cNvGrpSpPr/>
          <p:nvPr/>
        </p:nvGrpSpPr>
        <p:grpSpPr>
          <a:xfrm>
            <a:off x="1770289" y="2649896"/>
            <a:ext cx="7483875" cy="1938992"/>
            <a:chOff x="4180114" y="827510"/>
            <a:chExt cx="7483875" cy="193899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D778AA8-C2AC-4151-90F3-79C1CAF665DF}"/>
                </a:ext>
              </a:extLst>
            </p:cNvPr>
            <p:cNvSpPr/>
            <p:nvPr/>
          </p:nvSpPr>
          <p:spPr>
            <a:xfrm>
              <a:off x="4180114" y="875704"/>
              <a:ext cx="7483875" cy="137898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8C0A0C5-7208-48F4-8F0C-9A6DA7B17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6587" y="827510"/>
              <a:ext cx="6972913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GB" altLang="en-US" sz="2700" dirty="0" err="1">
                  <a:solidFill>
                    <a:schemeClr val="bg1"/>
                  </a:solidFill>
                  <a:ea typeface="MS PGothic" panose="020B0600070205080204" pitchFamily="34" charset="-128"/>
                </a:rPr>
                <a:t>Printme</a:t>
              </a:r>
              <a:r>
                <a:rPr lang="en-GB" altLang="en-US" sz="2700" dirty="0">
                  <a:solidFill>
                    <a:schemeClr val="bg1"/>
                  </a:solidFill>
                  <a:ea typeface="MS PGothic" panose="020B0600070205080204" pitchFamily="34" charset="-128"/>
                </a:rPr>
                <a:t>(</a:t>
              </a:r>
              <a:r>
                <a:rPr lang="en-US" altLang="en-US" sz="2700" dirty="0">
                  <a:solidFill>
                    <a:schemeClr val="bg1"/>
                  </a:solidFill>
                  <a:ea typeface="MS PGothic" panose="020B0600070205080204" pitchFamily="34" charset="-128"/>
                </a:rPr>
                <a:t>)</a:t>
              </a:r>
            </a:p>
            <a:p>
              <a:pPr eaLnBrk="1" hangingPunct="1"/>
              <a:r>
                <a:rPr lang="en-US" altLang="en-US" sz="1800" dirty="0" err="1">
                  <a:solidFill>
                    <a:srgbClr val="FF0000"/>
                  </a:solidFill>
                  <a:ea typeface="MS PGothic" panose="020B0600070205080204" pitchFamily="34" charset="-128"/>
                </a:rPr>
                <a:t>TypeError</a:t>
              </a:r>
              <a:r>
                <a:rPr lang="en-US" altLang="en-US" sz="1800" dirty="0">
                  <a:solidFill>
                    <a:srgbClr val="FF0000"/>
                  </a:solidFill>
                  <a:ea typeface="MS PGothic" panose="020B0600070205080204" pitchFamily="34" charset="-128"/>
                </a:rPr>
                <a:t>: </a:t>
              </a:r>
              <a:r>
                <a:rPr lang="en-US" altLang="en-US" sz="1800" dirty="0" err="1">
                  <a:solidFill>
                    <a:srgbClr val="FF0000"/>
                  </a:solidFill>
                  <a:ea typeface="MS PGothic" panose="020B0600070205080204" pitchFamily="34" charset="-128"/>
                </a:rPr>
                <a:t>printme</a:t>
              </a:r>
              <a:r>
                <a:rPr lang="en-US" altLang="en-US" sz="1800" dirty="0">
                  <a:solidFill>
                    <a:srgbClr val="FF0000"/>
                  </a:solidFill>
                  <a:ea typeface="MS PGothic" panose="020B0600070205080204" pitchFamily="34" charset="-128"/>
                </a:rPr>
                <a:t>() missing 2 required positional argument: name’ ,’age</a:t>
              </a:r>
              <a:r>
                <a:rPr lang="en-US" altLang="en-US" sz="2700" dirty="0">
                  <a:solidFill>
                    <a:srgbClr val="FF0000"/>
                  </a:solidFill>
                  <a:ea typeface="MS PGothic" panose="020B0600070205080204" pitchFamily="34" charset="-128"/>
                </a:rPr>
                <a:t>’</a:t>
              </a:r>
            </a:p>
            <a:p>
              <a:pPr eaLnBrk="1" hangingPunct="1"/>
              <a:r>
                <a:rPr lang="en-GB" altLang="en-US" sz="2700" dirty="0" err="1">
                  <a:solidFill>
                    <a:schemeClr val="bg1"/>
                  </a:solidFill>
                  <a:ea typeface="MS PGothic" panose="020B0600070205080204" pitchFamily="34" charset="-128"/>
                </a:rPr>
                <a:t>Printme</a:t>
              </a:r>
              <a:r>
                <a:rPr lang="en-GB" altLang="en-US" sz="2700" dirty="0">
                  <a:solidFill>
                    <a:schemeClr val="bg1"/>
                  </a:solidFill>
                  <a:ea typeface="MS PGothic" panose="020B0600070205080204" pitchFamily="34" charset="-128"/>
                </a:rPr>
                <a:t>(“</a:t>
              </a:r>
              <a:r>
                <a:rPr lang="en-GB" altLang="en-US" sz="2700" dirty="0" err="1">
                  <a:solidFill>
                    <a:schemeClr val="bg1"/>
                  </a:solidFill>
                  <a:ea typeface="MS PGothic" panose="020B0600070205080204" pitchFamily="34" charset="-128"/>
                </a:rPr>
                <a:t>stalin</a:t>
              </a:r>
              <a:r>
                <a:rPr lang="en-GB" altLang="en-US" sz="2700" dirty="0">
                  <a:solidFill>
                    <a:schemeClr val="bg1"/>
                  </a:solidFill>
                  <a:ea typeface="MS PGothic" panose="020B0600070205080204" pitchFamily="34" charset="-128"/>
                </a:rPr>
                <a:t>”, 40</a:t>
              </a:r>
              <a:r>
                <a:rPr lang="en-US" altLang="en-US" sz="2700" dirty="0">
                  <a:solidFill>
                    <a:schemeClr val="bg1"/>
                  </a:solidFill>
                  <a:ea typeface="MS PGothic" panose="020B0600070205080204" pitchFamily="34" charset="-128"/>
                </a:rPr>
                <a:t>)</a:t>
              </a:r>
            </a:p>
            <a:p>
              <a:pPr eaLnBrk="1" hangingPunct="1"/>
              <a:endParaRPr lang="en-US" altLang="en-US" sz="2700" dirty="0">
                <a:solidFill>
                  <a:schemeClr val="bg1"/>
                </a:solidFill>
                <a:ea typeface="MS PGothic" panose="020B0600070205080204" pitchFamily="34" charset="-128"/>
              </a:endParaRPr>
            </a:p>
            <a:p>
              <a:pPr eaLnBrk="1" hangingPunct="1"/>
              <a:endParaRPr lang="en-US" altLang="en-US" sz="1800" dirty="0">
                <a:solidFill>
                  <a:schemeClr val="bg1"/>
                </a:solidFill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613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62E1FD4-5693-44B5-9C4D-75A616170949}"/>
              </a:ext>
            </a:extLst>
          </p:cNvPr>
          <p:cNvGrpSpPr/>
          <p:nvPr/>
        </p:nvGrpSpPr>
        <p:grpSpPr>
          <a:xfrm>
            <a:off x="1770289" y="1004785"/>
            <a:ext cx="7483875" cy="1392778"/>
            <a:chOff x="4180114" y="861910"/>
            <a:chExt cx="7483875" cy="139277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2CE0CB4-0F6C-4FC6-A1B7-BAA9A2E10D05}"/>
                </a:ext>
              </a:extLst>
            </p:cNvPr>
            <p:cNvSpPr/>
            <p:nvPr/>
          </p:nvSpPr>
          <p:spPr>
            <a:xfrm>
              <a:off x="4180114" y="875704"/>
              <a:ext cx="7483875" cy="137898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58" name="Rectangle 2">
              <a:extLst>
                <a:ext uri="{FF2B5EF4-FFF2-40B4-BE49-F238E27FC236}">
                  <a16:creationId xmlns:a16="http://schemas.microsoft.com/office/drawing/2014/main" id="{A9626CA1-7FD7-46AF-81B1-01233A4CC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6587" y="861910"/>
              <a:ext cx="6093206" cy="1246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en-US" sz="2700" dirty="0">
                  <a:solidFill>
                    <a:schemeClr val="bg1"/>
                  </a:solidFill>
                  <a:ea typeface="MS PGothic" panose="020B0600070205080204" pitchFamily="34" charset="-128"/>
                </a:rPr>
                <a:t>def </a:t>
              </a:r>
              <a:r>
                <a:rPr lang="en-US" altLang="en-US" sz="2700" dirty="0" err="1">
                  <a:solidFill>
                    <a:schemeClr val="bg1"/>
                  </a:solidFill>
                  <a:ea typeface="MS PGothic" panose="020B0600070205080204" pitchFamily="34" charset="-128"/>
                </a:rPr>
                <a:t>printme</a:t>
              </a:r>
              <a:r>
                <a:rPr lang="en-US" altLang="en-US" sz="2700" dirty="0">
                  <a:solidFill>
                    <a:schemeClr val="bg1"/>
                  </a:solidFill>
                  <a:ea typeface="MS PGothic" panose="020B0600070205080204" pitchFamily="34" charset="-128"/>
                </a:rPr>
                <a:t>( name, age ): </a:t>
              </a:r>
            </a:p>
            <a:p>
              <a:pPr eaLnBrk="1" hangingPunct="1"/>
              <a:r>
                <a:rPr lang="en-US" altLang="en-US" sz="2700" dirty="0">
                  <a:solidFill>
                    <a:schemeClr val="bg1"/>
                  </a:solidFill>
                  <a:ea typeface="MS PGothic" panose="020B0600070205080204" pitchFamily="34" charset="-128"/>
                </a:rPr>
                <a:t>   "This prints name and age" </a:t>
              </a:r>
            </a:p>
            <a:p>
              <a:pPr eaLnBrk="1" hangingPunct="1"/>
              <a:r>
                <a:rPr lang="en-US" altLang="en-US" sz="2700" dirty="0">
                  <a:solidFill>
                    <a:schemeClr val="bg1"/>
                  </a:solidFill>
                  <a:ea typeface="MS PGothic" panose="020B0600070205080204" pitchFamily="34" charset="-128"/>
                </a:rPr>
                <a:t>   print (“Name {} Age {}”.format(name, age)</a:t>
              </a:r>
            </a:p>
          </p:txBody>
        </p:sp>
      </p:grpSp>
      <p:sp>
        <p:nvSpPr>
          <p:cNvPr id="22" name="Title 59">
            <a:extLst>
              <a:ext uri="{FF2B5EF4-FFF2-40B4-BE49-F238E27FC236}">
                <a16:creationId xmlns:a16="http://schemas.microsoft.com/office/drawing/2014/main" id="{8D1DE1BC-AB25-43F8-B361-98EC8488AF5F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Keyword Arguments</a:t>
            </a:r>
            <a:endParaRPr lang="en-US" altLang="en-US" sz="1600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853569-6C9D-4712-BF48-F69156825AF2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7694CA-F9CB-4FBA-8B5C-584CE693931E}"/>
              </a:ext>
            </a:extLst>
          </p:cNvPr>
          <p:cNvGrpSpPr/>
          <p:nvPr/>
        </p:nvGrpSpPr>
        <p:grpSpPr>
          <a:xfrm>
            <a:off x="1770289" y="2698090"/>
            <a:ext cx="7483875" cy="1378984"/>
            <a:chOff x="4180114" y="875704"/>
            <a:chExt cx="7483875" cy="137898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D778AA8-C2AC-4151-90F3-79C1CAF665DF}"/>
                </a:ext>
              </a:extLst>
            </p:cNvPr>
            <p:cNvSpPr/>
            <p:nvPr/>
          </p:nvSpPr>
          <p:spPr>
            <a:xfrm>
              <a:off x="4180114" y="875704"/>
              <a:ext cx="7483875" cy="137898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8C0A0C5-7208-48F4-8F0C-9A6DA7B17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6587" y="1052616"/>
              <a:ext cx="6972913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GB" altLang="en-US" sz="2700" dirty="0" err="1">
                  <a:solidFill>
                    <a:schemeClr val="bg1"/>
                  </a:solidFill>
                  <a:ea typeface="MS PGothic" panose="020B0600070205080204" pitchFamily="34" charset="-128"/>
                </a:rPr>
                <a:t>Printme</a:t>
              </a:r>
              <a:r>
                <a:rPr lang="en-GB" altLang="en-US" sz="2700" dirty="0">
                  <a:solidFill>
                    <a:schemeClr val="bg1"/>
                  </a:solidFill>
                  <a:ea typeface="MS PGothic" panose="020B0600070205080204" pitchFamily="34" charset="-128"/>
                </a:rPr>
                <a:t>(age=40, name= ‘</a:t>
              </a:r>
              <a:r>
                <a:rPr lang="en-GB" altLang="en-US" sz="2700" dirty="0" err="1">
                  <a:solidFill>
                    <a:schemeClr val="bg1"/>
                  </a:solidFill>
                  <a:ea typeface="MS PGothic" panose="020B0600070205080204" pitchFamily="34" charset="-128"/>
                </a:rPr>
                <a:t>stalin</a:t>
              </a:r>
              <a:r>
                <a:rPr lang="en-GB" altLang="en-US" sz="2700" dirty="0">
                  <a:solidFill>
                    <a:schemeClr val="bg1"/>
                  </a:solidFill>
                  <a:ea typeface="MS PGothic" panose="020B0600070205080204" pitchFamily="34" charset="-128"/>
                </a:rPr>
                <a:t>’</a:t>
              </a:r>
              <a:r>
                <a:rPr lang="en-US" altLang="en-US" sz="2700" dirty="0">
                  <a:solidFill>
                    <a:schemeClr val="bg1"/>
                  </a:solidFill>
                  <a:ea typeface="MS PGothic" panose="020B0600070205080204" pitchFamily="34" charset="-128"/>
                </a:rPr>
                <a:t>)</a:t>
              </a:r>
            </a:p>
            <a:p>
              <a:pPr eaLnBrk="1" hangingPunct="1"/>
              <a:endParaRPr lang="en-US" altLang="en-US" sz="2700" dirty="0">
                <a:solidFill>
                  <a:schemeClr val="bg1"/>
                </a:solidFill>
                <a:ea typeface="MS PGothic" panose="020B0600070205080204" pitchFamily="34" charset="-128"/>
              </a:endParaRPr>
            </a:p>
            <a:p>
              <a:pPr eaLnBrk="1" hangingPunct="1"/>
              <a:endParaRPr lang="en-US" altLang="en-US" sz="1800" dirty="0">
                <a:solidFill>
                  <a:schemeClr val="bg1"/>
                </a:solidFill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74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62E1FD4-5693-44B5-9C4D-75A616170949}"/>
              </a:ext>
            </a:extLst>
          </p:cNvPr>
          <p:cNvGrpSpPr/>
          <p:nvPr/>
        </p:nvGrpSpPr>
        <p:grpSpPr>
          <a:xfrm>
            <a:off x="1770289" y="1004785"/>
            <a:ext cx="7483875" cy="1392778"/>
            <a:chOff x="4180114" y="861910"/>
            <a:chExt cx="7483875" cy="139277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2CE0CB4-0F6C-4FC6-A1B7-BAA9A2E10D05}"/>
                </a:ext>
              </a:extLst>
            </p:cNvPr>
            <p:cNvSpPr/>
            <p:nvPr/>
          </p:nvSpPr>
          <p:spPr>
            <a:xfrm>
              <a:off x="4180114" y="875704"/>
              <a:ext cx="7483875" cy="137898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58" name="Rectangle 2">
              <a:extLst>
                <a:ext uri="{FF2B5EF4-FFF2-40B4-BE49-F238E27FC236}">
                  <a16:creationId xmlns:a16="http://schemas.microsoft.com/office/drawing/2014/main" id="{A9626CA1-7FD7-46AF-81B1-01233A4CC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6587" y="861910"/>
              <a:ext cx="6093206" cy="1246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en-US" sz="2700" dirty="0">
                  <a:solidFill>
                    <a:schemeClr val="bg1"/>
                  </a:solidFill>
                  <a:ea typeface="MS PGothic" panose="020B0600070205080204" pitchFamily="34" charset="-128"/>
                </a:rPr>
                <a:t>def </a:t>
              </a:r>
              <a:r>
                <a:rPr lang="en-US" altLang="en-US" sz="2700" dirty="0" err="1">
                  <a:solidFill>
                    <a:schemeClr val="bg1"/>
                  </a:solidFill>
                  <a:ea typeface="MS PGothic" panose="020B0600070205080204" pitchFamily="34" charset="-128"/>
                </a:rPr>
                <a:t>printme</a:t>
              </a:r>
              <a:r>
                <a:rPr lang="en-US" altLang="en-US" sz="2700" dirty="0">
                  <a:solidFill>
                    <a:schemeClr val="bg1"/>
                  </a:solidFill>
                  <a:ea typeface="MS PGothic" panose="020B0600070205080204" pitchFamily="34" charset="-128"/>
                </a:rPr>
                <a:t>( name, age = 40): </a:t>
              </a:r>
            </a:p>
            <a:p>
              <a:pPr eaLnBrk="1" hangingPunct="1"/>
              <a:r>
                <a:rPr lang="en-US" altLang="en-US" sz="2700" dirty="0">
                  <a:solidFill>
                    <a:schemeClr val="bg1"/>
                  </a:solidFill>
                  <a:ea typeface="MS PGothic" panose="020B0600070205080204" pitchFamily="34" charset="-128"/>
                </a:rPr>
                <a:t>   "This prints name and age" </a:t>
              </a:r>
            </a:p>
            <a:p>
              <a:pPr eaLnBrk="1" hangingPunct="1"/>
              <a:r>
                <a:rPr lang="en-US" altLang="en-US" sz="2700" dirty="0">
                  <a:solidFill>
                    <a:schemeClr val="bg1"/>
                  </a:solidFill>
                  <a:ea typeface="MS PGothic" panose="020B0600070205080204" pitchFamily="34" charset="-128"/>
                </a:rPr>
                <a:t>   print (“Name {} Age {}”.format(name, age)</a:t>
              </a:r>
            </a:p>
          </p:txBody>
        </p:sp>
      </p:grpSp>
      <p:sp>
        <p:nvSpPr>
          <p:cNvPr id="22" name="Title 59">
            <a:extLst>
              <a:ext uri="{FF2B5EF4-FFF2-40B4-BE49-F238E27FC236}">
                <a16:creationId xmlns:a16="http://schemas.microsoft.com/office/drawing/2014/main" id="{8D1DE1BC-AB25-43F8-B361-98EC8488AF5F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Default Arguments</a:t>
            </a:r>
            <a:endParaRPr lang="en-US" altLang="en-US" sz="1600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853569-6C9D-4712-BF48-F69156825AF2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7694CA-F9CB-4FBA-8B5C-584CE693931E}"/>
              </a:ext>
            </a:extLst>
          </p:cNvPr>
          <p:cNvGrpSpPr/>
          <p:nvPr/>
        </p:nvGrpSpPr>
        <p:grpSpPr>
          <a:xfrm>
            <a:off x="1770289" y="2698090"/>
            <a:ext cx="7483875" cy="1378984"/>
            <a:chOff x="4180114" y="875704"/>
            <a:chExt cx="7483875" cy="137898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D778AA8-C2AC-4151-90F3-79C1CAF665DF}"/>
                </a:ext>
              </a:extLst>
            </p:cNvPr>
            <p:cNvSpPr/>
            <p:nvPr/>
          </p:nvSpPr>
          <p:spPr>
            <a:xfrm>
              <a:off x="4180114" y="875704"/>
              <a:ext cx="7483875" cy="137898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8C0A0C5-7208-48F4-8F0C-9A6DA7B17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6587" y="1052616"/>
              <a:ext cx="6972913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GB" altLang="en-US" sz="2700" dirty="0" err="1">
                  <a:solidFill>
                    <a:schemeClr val="bg1"/>
                  </a:solidFill>
                  <a:ea typeface="MS PGothic" panose="020B0600070205080204" pitchFamily="34" charset="-128"/>
                </a:rPr>
                <a:t>Printme</a:t>
              </a:r>
              <a:r>
                <a:rPr lang="en-GB" altLang="en-US" sz="2700" dirty="0">
                  <a:solidFill>
                    <a:schemeClr val="bg1"/>
                  </a:solidFill>
                  <a:ea typeface="MS PGothic" panose="020B0600070205080204" pitchFamily="34" charset="-128"/>
                </a:rPr>
                <a:t>(name= ‘</a:t>
              </a:r>
              <a:r>
                <a:rPr lang="en-GB" altLang="en-US" sz="2700" dirty="0" err="1">
                  <a:solidFill>
                    <a:schemeClr val="bg1"/>
                  </a:solidFill>
                  <a:ea typeface="MS PGothic" panose="020B0600070205080204" pitchFamily="34" charset="-128"/>
                </a:rPr>
                <a:t>stalin</a:t>
              </a:r>
              <a:r>
                <a:rPr lang="en-GB" altLang="en-US" sz="2700" dirty="0">
                  <a:solidFill>
                    <a:schemeClr val="bg1"/>
                  </a:solidFill>
                  <a:ea typeface="MS PGothic" panose="020B0600070205080204" pitchFamily="34" charset="-128"/>
                </a:rPr>
                <a:t>’</a:t>
              </a:r>
              <a:r>
                <a:rPr lang="en-US" altLang="en-US" sz="2700" dirty="0">
                  <a:solidFill>
                    <a:schemeClr val="bg1"/>
                  </a:solidFill>
                  <a:ea typeface="MS PGothic" panose="020B0600070205080204" pitchFamily="34" charset="-128"/>
                </a:rPr>
                <a:t>)</a:t>
              </a:r>
            </a:p>
            <a:p>
              <a:pPr eaLnBrk="1" hangingPunct="1"/>
              <a:endParaRPr lang="en-US" altLang="en-US" sz="2700" dirty="0">
                <a:solidFill>
                  <a:schemeClr val="bg1"/>
                </a:solidFill>
                <a:ea typeface="MS PGothic" panose="020B0600070205080204" pitchFamily="34" charset="-128"/>
              </a:endParaRPr>
            </a:p>
            <a:p>
              <a:pPr eaLnBrk="1" hangingPunct="1"/>
              <a:endParaRPr lang="en-US" altLang="en-US" sz="1800" dirty="0">
                <a:solidFill>
                  <a:schemeClr val="bg1"/>
                </a:solidFill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6370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62E1FD4-5693-44B5-9C4D-75A616170949}"/>
              </a:ext>
            </a:extLst>
          </p:cNvPr>
          <p:cNvGrpSpPr/>
          <p:nvPr/>
        </p:nvGrpSpPr>
        <p:grpSpPr>
          <a:xfrm>
            <a:off x="1770289" y="1242601"/>
            <a:ext cx="7483875" cy="2098597"/>
            <a:chOff x="4180114" y="875704"/>
            <a:chExt cx="7483875" cy="137898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2CE0CB4-0F6C-4FC6-A1B7-BAA9A2E10D05}"/>
                </a:ext>
              </a:extLst>
            </p:cNvPr>
            <p:cNvSpPr/>
            <p:nvPr/>
          </p:nvSpPr>
          <p:spPr>
            <a:xfrm>
              <a:off x="4180114" y="875704"/>
              <a:ext cx="7483875" cy="137898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58" name="Rectangle 2">
              <a:extLst>
                <a:ext uri="{FF2B5EF4-FFF2-40B4-BE49-F238E27FC236}">
                  <a16:creationId xmlns:a16="http://schemas.microsoft.com/office/drawing/2014/main" id="{A9626CA1-7FD7-46AF-81B1-01233A4CC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6587" y="875704"/>
              <a:ext cx="6093206" cy="1365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en-US" sz="2700" dirty="0">
                  <a:solidFill>
                    <a:schemeClr val="bg1"/>
                  </a:solidFill>
                  <a:ea typeface="MS PGothic" panose="020B0600070205080204" pitchFamily="34" charset="-128"/>
                </a:rPr>
                <a:t>def </a:t>
              </a:r>
              <a:r>
                <a:rPr lang="en-US" altLang="en-US" sz="2700" dirty="0" err="1">
                  <a:solidFill>
                    <a:schemeClr val="bg1"/>
                  </a:solidFill>
                  <a:ea typeface="MS PGothic" panose="020B0600070205080204" pitchFamily="34" charset="-128"/>
                </a:rPr>
                <a:t>printme</a:t>
              </a:r>
              <a:r>
                <a:rPr lang="en-US" altLang="en-US" sz="2700" dirty="0">
                  <a:solidFill>
                    <a:schemeClr val="bg1"/>
                  </a:solidFill>
                  <a:ea typeface="MS PGothic" panose="020B0600070205080204" pitchFamily="34" charset="-128"/>
                </a:rPr>
                <a:t>( name, age = 40, *address): </a:t>
              </a:r>
            </a:p>
            <a:p>
              <a:pPr eaLnBrk="1" hangingPunct="1"/>
              <a:r>
                <a:rPr lang="en-US" altLang="en-US" sz="2700" dirty="0">
                  <a:solidFill>
                    <a:schemeClr val="bg1"/>
                  </a:solidFill>
                  <a:ea typeface="MS PGothic" panose="020B0600070205080204" pitchFamily="34" charset="-128"/>
                </a:rPr>
                <a:t>   "This prints name and age" </a:t>
              </a:r>
            </a:p>
            <a:p>
              <a:pPr eaLnBrk="1" hangingPunct="1"/>
              <a:r>
                <a:rPr lang="en-US" altLang="en-US" sz="2700" dirty="0">
                  <a:solidFill>
                    <a:schemeClr val="bg1"/>
                  </a:solidFill>
                  <a:ea typeface="MS PGothic" panose="020B0600070205080204" pitchFamily="34" charset="-128"/>
                </a:rPr>
                <a:t>   print (“Name {} Age {}”.format(name, age)</a:t>
              </a:r>
            </a:p>
            <a:p>
              <a:pPr eaLnBrk="1" hangingPunct="1"/>
              <a:r>
                <a:rPr lang="en-US" altLang="en-US" sz="2700" dirty="0">
                  <a:solidFill>
                    <a:schemeClr val="bg1"/>
                  </a:solidFill>
                  <a:ea typeface="MS PGothic" panose="020B0600070205080204" pitchFamily="34" charset="-128"/>
                </a:rPr>
                <a:t>   for var in address : </a:t>
              </a:r>
            </a:p>
            <a:p>
              <a:pPr eaLnBrk="1" hangingPunct="1"/>
              <a:r>
                <a:rPr lang="en-US" altLang="en-US" sz="2700" dirty="0">
                  <a:solidFill>
                    <a:schemeClr val="bg1"/>
                  </a:solidFill>
                  <a:ea typeface="MS PGothic" panose="020B0600070205080204" pitchFamily="34" charset="-128"/>
                </a:rPr>
                <a:t>   print (var )</a:t>
              </a:r>
            </a:p>
          </p:txBody>
        </p:sp>
      </p:grpSp>
      <p:sp>
        <p:nvSpPr>
          <p:cNvPr id="22" name="Title 59">
            <a:extLst>
              <a:ext uri="{FF2B5EF4-FFF2-40B4-BE49-F238E27FC236}">
                <a16:creationId xmlns:a16="http://schemas.microsoft.com/office/drawing/2014/main" id="{8D1DE1BC-AB25-43F8-B361-98EC8488AF5F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Variable length Arguments</a:t>
            </a:r>
            <a:endParaRPr lang="en-US" altLang="en-US" sz="1600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853569-6C9D-4712-BF48-F69156825AF2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7694CA-F9CB-4FBA-8B5C-584CE693931E}"/>
              </a:ext>
            </a:extLst>
          </p:cNvPr>
          <p:cNvGrpSpPr/>
          <p:nvPr/>
        </p:nvGrpSpPr>
        <p:grpSpPr>
          <a:xfrm>
            <a:off x="1856762" y="4032367"/>
            <a:ext cx="7483875" cy="1378984"/>
            <a:chOff x="4180114" y="875704"/>
            <a:chExt cx="7483875" cy="137898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D778AA8-C2AC-4151-90F3-79C1CAF665DF}"/>
                </a:ext>
              </a:extLst>
            </p:cNvPr>
            <p:cNvSpPr/>
            <p:nvPr/>
          </p:nvSpPr>
          <p:spPr>
            <a:xfrm>
              <a:off x="4180114" y="875704"/>
              <a:ext cx="7483875" cy="137898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8C0A0C5-7208-48F4-8F0C-9A6DA7B17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6587" y="1052616"/>
              <a:ext cx="6972913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GB" altLang="en-US" sz="2700" dirty="0" err="1">
                  <a:solidFill>
                    <a:schemeClr val="bg1"/>
                  </a:solidFill>
                  <a:ea typeface="MS PGothic" panose="020B0600070205080204" pitchFamily="34" charset="-128"/>
                </a:rPr>
                <a:t>Printme</a:t>
              </a:r>
              <a:r>
                <a:rPr lang="en-GB" altLang="en-US" sz="2700" dirty="0">
                  <a:solidFill>
                    <a:schemeClr val="bg1"/>
                  </a:solidFill>
                  <a:ea typeface="MS PGothic" panose="020B0600070205080204" pitchFamily="34" charset="-128"/>
                </a:rPr>
                <a:t>(name= ‘</a:t>
              </a:r>
              <a:r>
                <a:rPr lang="en-GB" altLang="en-US" sz="2700" dirty="0" err="1">
                  <a:solidFill>
                    <a:schemeClr val="bg1"/>
                  </a:solidFill>
                  <a:ea typeface="MS PGothic" panose="020B0600070205080204" pitchFamily="34" charset="-128"/>
                </a:rPr>
                <a:t>stalin</a:t>
              </a:r>
              <a:r>
                <a:rPr lang="en-GB" altLang="en-US" sz="2700" dirty="0">
                  <a:solidFill>
                    <a:schemeClr val="bg1"/>
                  </a:solidFill>
                  <a:ea typeface="MS PGothic" panose="020B0600070205080204" pitchFamily="34" charset="-128"/>
                </a:rPr>
                <a:t>’, “</a:t>
              </a:r>
              <a:r>
                <a:rPr lang="en-GB" altLang="en-US" sz="2700" dirty="0" err="1">
                  <a:solidFill>
                    <a:schemeClr val="bg1"/>
                  </a:solidFill>
                  <a:ea typeface="MS PGothic" panose="020B0600070205080204" pitchFamily="34" charset="-128"/>
                </a:rPr>
                <a:t>xxxx</a:t>
              </a:r>
              <a:r>
                <a:rPr lang="en-GB" altLang="en-US" sz="2700" dirty="0">
                  <a:solidFill>
                    <a:schemeClr val="bg1"/>
                  </a:solidFill>
                  <a:ea typeface="MS PGothic" panose="020B0600070205080204" pitchFamily="34" charset="-128"/>
                </a:rPr>
                <a:t>”,”</a:t>
              </a:r>
              <a:r>
                <a:rPr lang="en-GB" altLang="en-US" sz="2700" dirty="0" err="1">
                  <a:solidFill>
                    <a:schemeClr val="bg1"/>
                  </a:solidFill>
                  <a:ea typeface="MS PGothic" panose="020B0600070205080204" pitchFamily="34" charset="-128"/>
                </a:rPr>
                <a:t>asdasd</a:t>
              </a:r>
              <a:r>
                <a:rPr lang="en-GB" altLang="en-US" sz="2700" dirty="0">
                  <a:solidFill>
                    <a:schemeClr val="bg1"/>
                  </a:solidFill>
                  <a:ea typeface="MS PGothic" panose="020B0600070205080204" pitchFamily="34" charset="-128"/>
                </a:rPr>
                <a:t>”, “</a:t>
              </a:r>
              <a:r>
                <a:rPr lang="en-GB" altLang="en-US" sz="2700" dirty="0" err="1">
                  <a:solidFill>
                    <a:schemeClr val="bg1"/>
                  </a:solidFill>
                  <a:ea typeface="MS PGothic" panose="020B0600070205080204" pitchFamily="34" charset="-128"/>
                </a:rPr>
                <a:t>sdfsd</a:t>
              </a:r>
              <a:r>
                <a:rPr lang="en-GB" altLang="en-US" sz="2700" dirty="0">
                  <a:solidFill>
                    <a:schemeClr val="bg1"/>
                  </a:solidFill>
                  <a:ea typeface="MS PGothic" panose="020B0600070205080204" pitchFamily="34" charset="-128"/>
                </a:rPr>
                <a:t>”</a:t>
              </a:r>
              <a:r>
                <a:rPr lang="en-US" altLang="en-US" sz="2700" dirty="0">
                  <a:solidFill>
                    <a:schemeClr val="bg1"/>
                  </a:solidFill>
                  <a:ea typeface="MS PGothic" panose="020B0600070205080204" pitchFamily="34" charset="-128"/>
                </a:rPr>
                <a:t>)</a:t>
              </a:r>
            </a:p>
            <a:p>
              <a:pPr eaLnBrk="1" hangingPunct="1"/>
              <a:endParaRPr lang="en-US" altLang="en-US" sz="2700" dirty="0">
                <a:solidFill>
                  <a:schemeClr val="bg1"/>
                </a:solidFill>
                <a:ea typeface="MS PGothic" panose="020B0600070205080204" pitchFamily="34" charset="-128"/>
              </a:endParaRPr>
            </a:p>
            <a:p>
              <a:pPr eaLnBrk="1" hangingPunct="1"/>
              <a:endParaRPr lang="en-US" altLang="en-US" sz="1800" dirty="0">
                <a:solidFill>
                  <a:schemeClr val="bg1"/>
                </a:solidFill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4688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3445</TotalTime>
  <Words>924</Words>
  <Application>Microsoft Office PowerPoint</Application>
  <PresentationFormat>Widescreen</PresentationFormat>
  <Paragraphs>141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Gill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Kumar Punjabi</dc:creator>
  <cp:lastModifiedBy>Loyola</cp:lastModifiedBy>
  <cp:revision>295</cp:revision>
  <dcterms:created xsi:type="dcterms:W3CDTF">2018-06-21T07:05:12Z</dcterms:created>
  <dcterms:modified xsi:type="dcterms:W3CDTF">2020-06-14T09:49:21Z</dcterms:modified>
</cp:coreProperties>
</file>