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3"/>
  </p:notesMasterIdLst>
  <p:sldIdLst>
    <p:sldId id="256" r:id="rId2"/>
    <p:sldId id="257" r:id="rId3"/>
    <p:sldId id="258" r:id="rId4"/>
    <p:sldId id="337" r:id="rId5"/>
    <p:sldId id="355" r:id="rId6"/>
    <p:sldId id="356" r:id="rId7"/>
    <p:sldId id="358" r:id="rId8"/>
    <p:sldId id="357" r:id="rId9"/>
    <p:sldId id="353" r:id="rId10"/>
    <p:sldId id="359" r:id="rId11"/>
    <p:sldId id="384" r:id="rId12"/>
    <p:sldId id="354" r:id="rId13"/>
    <p:sldId id="385" r:id="rId14"/>
    <p:sldId id="386" r:id="rId15"/>
    <p:sldId id="387" r:id="rId16"/>
    <p:sldId id="388" r:id="rId17"/>
    <p:sldId id="267" r:id="rId18"/>
    <p:sldId id="266" r:id="rId19"/>
    <p:sldId id="389" r:id="rId20"/>
    <p:sldId id="390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70C0"/>
    <a:srgbClr val="E78DDA"/>
    <a:srgbClr val="002060"/>
    <a:srgbClr val="409ED2"/>
    <a:srgbClr val="FF7F00"/>
    <a:srgbClr val="FFFFFF"/>
    <a:srgbClr val="AC2499"/>
    <a:srgbClr val="00FFFF"/>
    <a:srgbClr val="3937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5" autoAdjust="0"/>
    <p:restoredTop sz="90126" autoAdjust="0"/>
  </p:normalViewPr>
  <p:slideViewPr>
    <p:cSldViewPr snapToGrid="0">
      <p:cViewPr varScale="1">
        <p:scale>
          <a:sx n="61" d="100"/>
          <a:sy n="61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46838-EBA5-4F8D-A310-7E52EB9E2E97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07105-9ECB-4DC0-845F-88F25E6FA7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6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05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11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040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88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4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78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824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32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754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621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959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52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1C45-6C7E-482B-A45F-31499C4FE0BD}" type="datetime1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6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4B43-B06A-499C-9A46-964930E2EEC2}" type="datetime1">
              <a:rPr lang="en-US" smtClean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6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F9CF-A5C4-4971-ABF5-2575BAD33406}" type="datetime1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7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8715-A29C-4B4E-9905-04BC4A496E69}" type="datetime1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5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37947" y="6311900"/>
            <a:ext cx="1261710" cy="365125"/>
          </a:xfrm>
        </p:spPr>
        <p:txBody>
          <a:bodyPr/>
          <a:lstStyle>
            <a:lvl1pPr>
              <a:defRPr sz="1400" b="1">
                <a:solidFill>
                  <a:srgbClr val="409ED2"/>
                </a:solidFill>
              </a:defRPr>
            </a:lvl1pPr>
          </a:lstStyle>
          <a:p>
            <a:fld id="{E7B12A71-B61F-4305-84F7-12AA153BDD61}" type="datetime1">
              <a:rPr lang="en-US" smtClean="0"/>
              <a:t>6/26/2020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1356" y="6311900"/>
            <a:ext cx="2769288" cy="365125"/>
          </a:xfrm>
        </p:spPr>
        <p:txBody>
          <a:bodyPr/>
          <a:lstStyle>
            <a:lvl1pPr algn="ctr">
              <a:defRPr sz="1400" b="1">
                <a:solidFill>
                  <a:srgbClr val="71B7DE"/>
                </a:solidFill>
              </a:defRPr>
            </a:lvl1pPr>
          </a:lstStyle>
          <a:p>
            <a:fld id="{814DCDB9-126F-4CE1-A747-A2827BE450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0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6A5B67-E635-403B-A001-4A5122480C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199954" y="6030370"/>
            <a:ext cx="1108197" cy="598681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664548C-631E-442E-914E-253B9A411938}"/>
              </a:ext>
            </a:extLst>
          </p:cNvPr>
          <p:cNvSpPr txBox="1">
            <a:spLocks/>
          </p:cNvSpPr>
          <p:nvPr userDrawn="1"/>
        </p:nvSpPr>
        <p:spPr>
          <a:xfrm>
            <a:off x="1665991" y="6147148"/>
            <a:ext cx="1261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E7E865-1B19-4B3A-BA2D-AC4CEDEE91B9}" type="datetime1">
              <a:rPr lang="en-US" sz="1400" b="1" smtClean="0">
                <a:solidFill>
                  <a:srgbClr val="409ED2"/>
                </a:solidFill>
              </a:rPr>
              <a:pPr/>
              <a:t>6/26/2020</a:t>
            </a:fld>
            <a:endParaRPr lang="en-US" sz="1400" b="1" dirty="0">
              <a:solidFill>
                <a:srgbClr val="409ED2"/>
              </a:solidFill>
            </a:endParaRP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AEB4EFDF-DAD8-4CAA-8224-0E7AED8A01A4}"/>
              </a:ext>
            </a:extLst>
          </p:cNvPr>
          <p:cNvSpPr txBox="1">
            <a:spLocks/>
          </p:cNvSpPr>
          <p:nvPr userDrawn="1"/>
        </p:nvSpPr>
        <p:spPr>
          <a:xfrm>
            <a:off x="4863756" y="6147148"/>
            <a:ext cx="276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4DCDB9-126F-4CE1-A747-A2827BE4503F}" type="slidenum">
              <a:rPr lang="en-US" sz="1400" b="1" kern="1200" smtClean="0">
                <a:solidFill>
                  <a:srgbClr val="409ED2"/>
                </a:solidFill>
                <a:latin typeface="+mn-lt"/>
                <a:ea typeface="+mn-ea"/>
                <a:cs typeface="+mn-cs"/>
              </a:rPr>
              <a:pPr/>
              <a:t>‹#›</a:t>
            </a:fld>
            <a:endParaRPr lang="en-US" sz="1400" b="1" kern="1200" dirty="0">
              <a:solidFill>
                <a:srgbClr val="409ED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86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C261-C2D2-4439-96CD-F92F0FF1CBE5}" type="datetime1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1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B4EA-0FB3-4689-A3C1-88BCFEC1FFD1}" type="datetime1">
              <a:rPr lang="en-US" smtClean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8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B6D1-AEA2-467D-8039-A654A8436FB1}" type="datetime1">
              <a:rPr lang="en-US" smtClean="0"/>
              <a:t>6/26/2020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1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4EBE-A053-4EB4-9DAA-5ABE0014F30A}" type="datetime1">
              <a:rPr lang="en-US" smtClean="0"/>
              <a:t>6/26/2020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CA84-BA6F-4D2C-8FF2-71CEAB61108C}" type="datetime1">
              <a:rPr lang="en-US" smtClean="0"/>
              <a:t>6/26/2020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0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7D71-0A90-45E6-AED4-FFBF0EA5AADA}" type="datetime1">
              <a:rPr lang="en-US" smtClean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4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4A490-09BD-46D8-BB0D-D6121006E575}" type="datetime1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90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9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74"/>
          <p:cNvSpPr txBox="1">
            <a:spLocks/>
          </p:cNvSpPr>
          <p:nvPr/>
        </p:nvSpPr>
        <p:spPr>
          <a:xfrm>
            <a:off x="1339780" y="2165908"/>
            <a:ext cx="9512441" cy="1346201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0" kern="1200">
                <a:solidFill>
                  <a:srgbClr val="007CC3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PHYTHON - 6 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2307060" y="3322057"/>
            <a:ext cx="7577880" cy="705947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>
              <a:buNone/>
              <a:defRPr/>
            </a:pPr>
            <a:r>
              <a:rPr lang="en-GB" sz="1952" kern="0" spc="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Collections</a:t>
            </a:r>
          </a:p>
          <a:p>
            <a:pPr marL="0" indent="0" algn="ctr">
              <a:buNone/>
              <a:defRPr/>
            </a:pPr>
            <a:endParaRPr lang="en-GB" sz="2603" kern="0" spc="3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054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59">
            <a:extLst>
              <a:ext uri="{FF2B5EF4-FFF2-40B4-BE49-F238E27FC236}">
                <a16:creationId xmlns:a16="http://schemas.microsoft.com/office/drawing/2014/main" id="{E58EAD49-05FB-448D-934E-95B09E56A7AD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Dictionary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2504F8-A5DE-4EBE-94EE-0492E1BA9C13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0F7C33C-0F9B-49FE-B4B4-BB9BFA6AD4DC}"/>
              </a:ext>
            </a:extLst>
          </p:cNvPr>
          <p:cNvSpPr txBox="1"/>
          <p:nvPr/>
        </p:nvSpPr>
        <p:spPr>
          <a:xfrm>
            <a:off x="903031" y="581638"/>
            <a:ext cx="10520516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1041400" lvl="1"/>
            <a:r>
              <a:rPr lang="en-US" altLang="en-US" dirty="0"/>
              <a:t>A </a:t>
            </a:r>
            <a:r>
              <a:rPr lang="ja-JP" altLang="en-US" dirty="0">
                <a:latin typeface="Arial" panose="020B0604020202020204" pitchFamily="34" charset="0"/>
              </a:rPr>
              <a:t>“</a:t>
            </a:r>
            <a:r>
              <a:rPr lang="en-US" altLang="ja-JP" sz="2800" dirty="0">
                <a:solidFill>
                  <a:srgbClr val="0070C0"/>
                </a:solidFill>
              </a:rPr>
              <a:t>bag</a:t>
            </a:r>
            <a:r>
              <a:rPr lang="ja-JP" altLang="en-US" dirty="0">
                <a:latin typeface="Arial" panose="020B0604020202020204" pitchFamily="34" charset="0"/>
              </a:rPr>
              <a:t>”</a:t>
            </a:r>
            <a:r>
              <a:rPr lang="en-US" altLang="ja-JP" dirty="0"/>
              <a:t> of values, each with its own label</a:t>
            </a:r>
            <a:endParaRPr lang="en-US" altLang="en-US" dirty="0"/>
          </a:p>
        </p:txBody>
      </p:sp>
      <p:pic>
        <p:nvPicPr>
          <p:cNvPr id="38" name="Picture 4" descr="Related image">
            <a:extLst>
              <a:ext uri="{FF2B5EF4-FFF2-40B4-BE49-F238E27FC236}">
                <a16:creationId xmlns:a16="http://schemas.microsoft.com/office/drawing/2014/main" id="{F7DBEBC0-E31A-4EF0-B16B-D74DC9AC4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2963">
            <a:off x="296334" y="628848"/>
            <a:ext cx="437859" cy="4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17D19A-F440-41D1-B8D4-7CD5AD373FB7}"/>
              </a:ext>
            </a:extLst>
          </p:cNvPr>
          <p:cNvSpPr txBox="1"/>
          <p:nvPr/>
        </p:nvSpPr>
        <p:spPr>
          <a:xfrm>
            <a:off x="132889" y="2020023"/>
            <a:ext cx="623922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35050" indent="-285750"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ym typeface="Gill Sans" charset="0"/>
              </a:rPr>
              <a:t>Dictionary constants are surrounded by curly </a:t>
            </a:r>
            <a:r>
              <a:rPr lang="en-US" sz="2000" dirty="0" err="1">
                <a:sym typeface="Gill Sans" charset="0"/>
              </a:rPr>
              <a:t>brasis</a:t>
            </a:r>
            <a:r>
              <a:rPr lang="en-US" sz="2000" dirty="0">
                <a:sym typeface="Gill Sans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sym typeface="Gill Sans" charset="0"/>
              </a:rPr>
              <a:t>{}</a:t>
            </a:r>
            <a:r>
              <a:rPr lang="en-US" sz="2000" dirty="0">
                <a:sym typeface="Gill Sans" charset="0"/>
              </a:rPr>
              <a:t> </a:t>
            </a:r>
          </a:p>
          <a:p>
            <a:pPr marL="1035050" indent="-285750">
              <a:buFont typeface="Wingdings" panose="05000000000000000000" pitchFamily="2" charset="2"/>
              <a:buChar char="§"/>
              <a:defRPr/>
            </a:pPr>
            <a:endParaRPr lang="en-US" sz="2000" dirty="0">
              <a:sym typeface="Gill Sans" charset="0"/>
            </a:endParaRPr>
          </a:p>
          <a:p>
            <a:pPr marL="1035050" indent="-285750">
              <a:buFont typeface="Wingdings" panose="05000000000000000000" pitchFamily="2" charset="2"/>
              <a:buChar char="§"/>
              <a:defRPr/>
            </a:pPr>
            <a:r>
              <a:rPr lang="en-US" altLang="en-US" sz="2000" dirty="0"/>
              <a:t>we </a:t>
            </a:r>
            <a:r>
              <a:rPr lang="en-US" altLang="en-US" sz="2400" b="1" dirty="0">
                <a:solidFill>
                  <a:srgbClr val="0070C0"/>
                </a:solidFill>
              </a:rPr>
              <a:t>index</a:t>
            </a:r>
            <a:r>
              <a:rPr lang="en-US" altLang="en-US" sz="2000" dirty="0"/>
              <a:t> the things we put in the </a:t>
            </a:r>
            <a:r>
              <a:rPr lang="en-US" altLang="en-US" sz="2000" dirty="0">
                <a:solidFill>
                  <a:srgbClr val="FF00FF"/>
                </a:solidFill>
              </a:rPr>
              <a:t>dictionary</a:t>
            </a:r>
            <a:r>
              <a:rPr lang="en-US" altLang="en-US" sz="2000" dirty="0"/>
              <a:t> with a </a:t>
            </a:r>
            <a:r>
              <a:rPr lang="ja-JP" altLang="en-US" sz="2000" dirty="0">
                <a:solidFill>
                  <a:srgbClr val="00FFFF"/>
                </a:solidFill>
                <a:latin typeface="Arial" panose="020B0604020202020204" pitchFamily="34" charset="0"/>
              </a:rPr>
              <a:t>“</a:t>
            </a:r>
            <a:r>
              <a:rPr lang="en-US" altLang="ja-JP" sz="2400" b="1" dirty="0">
                <a:solidFill>
                  <a:srgbClr val="0070C0"/>
                </a:solidFill>
              </a:rPr>
              <a:t>lookup tag</a:t>
            </a:r>
            <a:r>
              <a:rPr lang="ja-JP" altLang="en-US" sz="2000" dirty="0">
                <a:solidFill>
                  <a:srgbClr val="00FFFF"/>
                </a:solidFill>
                <a:latin typeface="Arial" panose="020B0604020202020204" pitchFamily="34" charset="0"/>
              </a:rPr>
              <a:t>”</a:t>
            </a:r>
            <a:endParaRPr lang="en-US" altLang="ja-JP" sz="2000" dirty="0">
              <a:solidFill>
                <a:srgbClr val="00FFFF"/>
              </a:solidFill>
              <a:latin typeface="Arial" panose="020B0604020202020204" pitchFamily="34" charset="0"/>
            </a:endParaRPr>
          </a:p>
          <a:p>
            <a:pPr marL="749300">
              <a:defRPr/>
            </a:pPr>
            <a:r>
              <a:rPr lang="en-US" sz="2000" dirty="0">
                <a:sym typeface="Gill Sans" charset="0"/>
              </a:rPr>
              <a:t>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A426ED-D719-4341-B02B-A087ECE0B916}"/>
              </a:ext>
            </a:extLst>
          </p:cNvPr>
          <p:cNvSpPr/>
          <p:nvPr/>
        </p:nvSpPr>
        <p:spPr>
          <a:xfrm>
            <a:off x="6508181" y="1193947"/>
            <a:ext cx="5239060" cy="136006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658120FC-0B9B-483E-9C6D-3258F9767764}"/>
              </a:ext>
            </a:extLst>
          </p:cNvPr>
          <p:cNvSpPr>
            <a:spLocks/>
          </p:cNvSpPr>
          <p:nvPr/>
        </p:nvSpPr>
        <p:spPr bwMode="auto">
          <a:xfrm>
            <a:off x="6539713" y="1255501"/>
            <a:ext cx="575298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ea typeface="MS PGothic" panose="020B0600070205080204" pitchFamily="34" charset="-128"/>
              </a:rPr>
              <a:t>&gt;&gt;&gt;</a:t>
            </a:r>
            <a:r>
              <a:rPr lang="en-US" altLang="en-US" sz="24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400" dirty="0">
                <a:solidFill>
                  <a:srgbClr val="00FF00"/>
                </a:solidFill>
                <a:ea typeface="MS PGothic" panose="020B0600070205080204" pitchFamily="34" charset="-128"/>
              </a:rPr>
              <a:t>items</a:t>
            </a:r>
            <a:r>
              <a:rPr lang="en-US" altLang="en-US" sz="24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400" dirty="0">
                <a:solidFill>
                  <a:schemeClr val="bg1"/>
                </a:solidFill>
                <a:ea typeface="MS PGothic" panose="020B0600070205080204" pitchFamily="34" charset="-128"/>
              </a:rPr>
              <a:t>= </a:t>
            </a:r>
            <a:r>
              <a:rPr lang="en-US" altLang="en-US" sz="1800" dirty="0">
                <a:solidFill>
                  <a:schemeClr val="bg1"/>
                </a:solidFill>
                <a:ea typeface="MS PGothic" panose="020B0600070205080204" pitchFamily="34" charset="-128"/>
              </a:rPr>
              <a:t>{'money': 12, 'tissues': 75, 'candy': 5}</a:t>
            </a:r>
            <a:endParaRPr lang="en-US" altLang="en-US" sz="2400" dirty="0">
              <a:solidFill>
                <a:schemeClr val="bg1"/>
              </a:solidFill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ea typeface="MS PGothic" panose="020B0600070205080204" pitchFamily="34" charset="-128"/>
              </a:rPr>
              <a:t>&gt;&gt;&gt;</a:t>
            </a:r>
            <a:r>
              <a:rPr lang="en-US" altLang="en-US" sz="24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400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24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FF00FF"/>
                </a:solidFill>
                <a:ea typeface="MS PGothic" panose="020B0600070205080204" pitchFamily="34" charset="-128"/>
              </a:rPr>
              <a:t>len</a:t>
            </a:r>
            <a:r>
              <a:rPr lang="en-US" altLang="en-US" sz="2400" dirty="0">
                <a:solidFill>
                  <a:schemeClr val="bg1"/>
                </a:solidFill>
                <a:ea typeface="MS PGothic" panose="020B0600070205080204" pitchFamily="34" charset="-128"/>
              </a:rPr>
              <a:t>(</a:t>
            </a:r>
            <a:r>
              <a:rPr lang="en-US" altLang="en-US" sz="2400" dirty="0">
                <a:solidFill>
                  <a:srgbClr val="00FF00"/>
                </a:solidFill>
                <a:ea typeface="MS PGothic" panose="020B0600070205080204" pitchFamily="34" charset="-128"/>
              </a:rPr>
              <a:t>items</a:t>
            </a:r>
            <a:r>
              <a:rPr lang="en-US" altLang="en-US" sz="2400" dirty="0">
                <a:solidFill>
                  <a:schemeClr val="bg1"/>
                </a:solidFill>
                <a:ea typeface="MS PGothic" panose="020B0600070205080204" pitchFamily="34" charset="-128"/>
              </a:rPr>
              <a:t>)</a:t>
            </a:r>
          </a:p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ea typeface="MS PGothic" panose="020B0600070205080204" pitchFamily="34" charset="-128"/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95964E-9B60-44A1-B043-513FE050F251}"/>
              </a:ext>
            </a:extLst>
          </p:cNvPr>
          <p:cNvSpPr/>
          <p:nvPr/>
        </p:nvSpPr>
        <p:spPr>
          <a:xfrm>
            <a:off x="6508181" y="2643104"/>
            <a:ext cx="5239060" cy="336493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826970-4FF9-4CD0-8E1E-18DB52D172F9}"/>
              </a:ext>
            </a:extLst>
          </p:cNvPr>
          <p:cNvSpPr>
            <a:spLocks/>
          </p:cNvSpPr>
          <p:nvPr/>
        </p:nvSpPr>
        <p:spPr bwMode="auto">
          <a:xfrm>
            <a:off x="6678666" y="2608734"/>
            <a:ext cx="404188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18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1800" dirty="0">
                <a:solidFill>
                  <a:srgbClr val="00FF00"/>
                </a:solidFill>
                <a:ea typeface="MS PGothic" panose="020B0600070205080204" pitchFamily="34" charset="-128"/>
              </a:rPr>
              <a:t>purse</a:t>
            </a:r>
            <a:r>
              <a:rPr lang="en-US" altLang="en-US" sz="1800" dirty="0">
                <a:solidFill>
                  <a:schemeClr val="tx1"/>
                </a:solidFill>
                <a:ea typeface="MS PGothic" panose="020B0600070205080204" pitchFamily="34" charset="-128"/>
              </a:rPr>
              <a:t> = </a:t>
            </a:r>
            <a:r>
              <a:rPr lang="en-US" altLang="en-US" sz="1800" dirty="0" err="1">
                <a:solidFill>
                  <a:srgbClr val="FF00FF"/>
                </a:solidFill>
                <a:ea typeface="MS PGothic" panose="020B0600070205080204" pitchFamily="34" charset="-128"/>
              </a:rPr>
              <a:t>dict</a:t>
            </a:r>
            <a:r>
              <a:rPr lang="en-US" altLang="en-US" sz="1800" dirty="0">
                <a:solidFill>
                  <a:schemeClr val="tx1"/>
                </a:solidFill>
                <a:ea typeface="MS PGothic" panose="020B0600070205080204" pitchFamily="34" charset="-128"/>
              </a:rPr>
              <a:t>()</a:t>
            </a:r>
          </a:p>
          <a:p>
            <a:pPr algn="l" eaLnBrk="1" hangingPunct="1"/>
            <a:r>
              <a:rPr lang="en-US" altLang="en-US" sz="18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1800" dirty="0">
                <a:solidFill>
                  <a:srgbClr val="00FF00"/>
                </a:solidFill>
                <a:ea typeface="MS PGothic" panose="020B0600070205080204" pitchFamily="34" charset="-128"/>
              </a:rPr>
              <a:t>purse</a:t>
            </a:r>
            <a:r>
              <a:rPr lang="en-US" altLang="en-US" sz="1800" dirty="0">
                <a:solidFill>
                  <a:srgbClr val="00FFFF"/>
                </a:solidFill>
                <a:ea typeface="MS PGothic" panose="020B0600070205080204" pitchFamily="34" charset="-128"/>
              </a:rPr>
              <a:t>['money']</a:t>
            </a:r>
            <a:r>
              <a:rPr lang="en-US" altLang="en-US" sz="1800" dirty="0">
                <a:solidFill>
                  <a:schemeClr val="bg1"/>
                </a:solidFill>
                <a:ea typeface="MS PGothic" panose="020B0600070205080204" pitchFamily="34" charset="-128"/>
              </a:rPr>
              <a:t> = 12</a:t>
            </a:r>
          </a:p>
          <a:p>
            <a:pPr algn="l" eaLnBrk="1" hangingPunct="1"/>
            <a:r>
              <a:rPr lang="en-US" altLang="en-US" sz="18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1800" dirty="0">
                <a:solidFill>
                  <a:srgbClr val="00FF00"/>
                </a:solidFill>
                <a:ea typeface="MS PGothic" panose="020B0600070205080204" pitchFamily="34" charset="-128"/>
              </a:rPr>
              <a:t>purse</a:t>
            </a:r>
            <a:r>
              <a:rPr lang="en-US" altLang="en-US" sz="1800" dirty="0">
                <a:solidFill>
                  <a:srgbClr val="00FFFF"/>
                </a:solidFill>
                <a:ea typeface="MS PGothic" panose="020B0600070205080204" pitchFamily="34" charset="-128"/>
              </a:rPr>
              <a:t>['candy']</a:t>
            </a:r>
            <a:r>
              <a:rPr lang="en-US" altLang="en-US" sz="18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1800" dirty="0">
                <a:solidFill>
                  <a:schemeClr val="bg1"/>
                </a:solidFill>
                <a:ea typeface="MS PGothic" panose="020B0600070205080204" pitchFamily="34" charset="-128"/>
              </a:rPr>
              <a:t>= 3</a:t>
            </a:r>
          </a:p>
          <a:p>
            <a:pPr algn="l" eaLnBrk="1" hangingPunct="1"/>
            <a:r>
              <a:rPr lang="en-US" altLang="en-US" sz="18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1800" dirty="0">
                <a:solidFill>
                  <a:srgbClr val="00FF00"/>
                </a:solidFill>
                <a:ea typeface="MS PGothic" panose="020B0600070205080204" pitchFamily="34" charset="-128"/>
              </a:rPr>
              <a:t>purse</a:t>
            </a:r>
            <a:r>
              <a:rPr lang="en-US" altLang="en-US" sz="1800" dirty="0">
                <a:solidFill>
                  <a:srgbClr val="00FFFF"/>
                </a:solidFill>
                <a:ea typeface="MS PGothic" panose="020B0600070205080204" pitchFamily="34" charset="-128"/>
              </a:rPr>
              <a:t>['tissues']</a:t>
            </a:r>
            <a:r>
              <a:rPr lang="en-US" altLang="en-US" sz="18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1800" dirty="0">
                <a:solidFill>
                  <a:schemeClr val="bg1"/>
                </a:solidFill>
                <a:ea typeface="MS PGothic" panose="020B0600070205080204" pitchFamily="34" charset="-128"/>
              </a:rPr>
              <a:t>= 75</a:t>
            </a:r>
          </a:p>
          <a:p>
            <a:pPr algn="l" eaLnBrk="1" hangingPunct="1"/>
            <a:r>
              <a:rPr lang="en-US" altLang="en-US" sz="18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1800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18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1800" dirty="0">
                <a:solidFill>
                  <a:srgbClr val="00FF00"/>
                </a:solidFill>
                <a:ea typeface="MS PGothic" panose="020B0600070205080204" pitchFamily="34" charset="-128"/>
              </a:rPr>
              <a:t>purse</a:t>
            </a:r>
          </a:p>
          <a:p>
            <a:pPr algn="l" eaLnBrk="1" hangingPunct="1"/>
            <a:r>
              <a:rPr lang="en-US" altLang="en-US" sz="1800" dirty="0">
                <a:solidFill>
                  <a:schemeClr val="bg1"/>
                </a:solidFill>
                <a:ea typeface="MS PGothic" panose="020B0600070205080204" pitchFamily="34" charset="-128"/>
              </a:rPr>
              <a:t>{'money': 12, 'tissues': 75, 'candy': 3}</a:t>
            </a:r>
          </a:p>
          <a:p>
            <a:pPr algn="l" eaLnBrk="1" hangingPunct="1"/>
            <a:r>
              <a:rPr lang="en-US" altLang="en-US" sz="18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1800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18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1800" dirty="0">
                <a:solidFill>
                  <a:srgbClr val="00FF00"/>
                </a:solidFill>
                <a:ea typeface="MS PGothic" panose="020B0600070205080204" pitchFamily="34" charset="-128"/>
              </a:rPr>
              <a:t>purse</a:t>
            </a:r>
            <a:r>
              <a:rPr lang="en-US" altLang="en-US" sz="1800" dirty="0">
                <a:solidFill>
                  <a:srgbClr val="00FFFF"/>
                </a:solidFill>
                <a:ea typeface="MS PGothic" panose="020B0600070205080204" pitchFamily="34" charset="-128"/>
              </a:rPr>
              <a:t>['candy']</a:t>
            </a:r>
          </a:p>
          <a:p>
            <a:pPr algn="l" eaLnBrk="1" hangingPunct="1"/>
            <a:r>
              <a:rPr lang="en-US" altLang="en-US" sz="1800" dirty="0">
                <a:solidFill>
                  <a:schemeClr val="bg1"/>
                </a:solidFill>
                <a:ea typeface="MS PGothic" panose="020B0600070205080204" pitchFamily="34" charset="-128"/>
              </a:rPr>
              <a:t>3</a:t>
            </a:r>
          </a:p>
          <a:p>
            <a:pPr algn="l" eaLnBrk="1" hangingPunct="1"/>
            <a:r>
              <a:rPr lang="en-US" altLang="en-US" sz="18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1800" dirty="0">
                <a:solidFill>
                  <a:srgbClr val="00FF00"/>
                </a:solidFill>
                <a:ea typeface="MS PGothic" panose="020B0600070205080204" pitchFamily="34" charset="-128"/>
              </a:rPr>
              <a:t>purse</a:t>
            </a:r>
            <a:r>
              <a:rPr lang="en-US" altLang="en-US" sz="1800" dirty="0">
                <a:solidFill>
                  <a:srgbClr val="00FFFF"/>
                </a:solidFill>
                <a:ea typeface="MS PGothic" panose="020B0600070205080204" pitchFamily="34" charset="-128"/>
              </a:rPr>
              <a:t>['candy']</a:t>
            </a:r>
            <a:r>
              <a:rPr lang="en-US" altLang="en-US" sz="1800" dirty="0">
                <a:solidFill>
                  <a:schemeClr val="tx1"/>
                </a:solidFill>
                <a:ea typeface="MS PGothic" panose="020B0600070205080204" pitchFamily="34" charset="-128"/>
              </a:rPr>
              <a:t> = </a:t>
            </a:r>
            <a:r>
              <a:rPr lang="en-US" altLang="en-US" sz="1800" dirty="0">
                <a:solidFill>
                  <a:srgbClr val="00FF00"/>
                </a:solidFill>
                <a:ea typeface="MS PGothic" panose="020B0600070205080204" pitchFamily="34" charset="-128"/>
              </a:rPr>
              <a:t>purse</a:t>
            </a:r>
            <a:r>
              <a:rPr lang="en-US" altLang="en-US" sz="1800" dirty="0">
                <a:solidFill>
                  <a:srgbClr val="00FFFF"/>
                </a:solidFill>
                <a:ea typeface="MS PGothic" panose="020B0600070205080204" pitchFamily="34" charset="-128"/>
              </a:rPr>
              <a:t>['candy']</a:t>
            </a:r>
            <a:r>
              <a:rPr lang="en-US" altLang="en-US" sz="18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1800" dirty="0">
                <a:solidFill>
                  <a:schemeClr val="bg1"/>
                </a:solidFill>
                <a:ea typeface="MS PGothic" panose="020B0600070205080204" pitchFamily="34" charset="-128"/>
              </a:rPr>
              <a:t>+ 2’</a:t>
            </a:r>
          </a:p>
          <a:p>
            <a:pPr algn="l" eaLnBrk="1" hangingPunct="1"/>
            <a:r>
              <a:rPr lang="en-US" altLang="en-US" sz="18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1800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18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1800" dirty="0">
                <a:solidFill>
                  <a:srgbClr val="00FF00"/>
                </a:solidFill>
                <a:ea typeface="MS PGothic" panose="020B0600070205080204" pitchFamily="34" charset="-128"/>
              </a:rPr>
              <a:t>purse</a:t>
            </a:r>
          </a:p>
          <a:p>
            <a:pPr algn="l" eaLnBrk="1" hangingPunct="1"/>
            <a:r>
              <a:rPr lang="en-US" altLang="en-US" sz="1800" dirty="0">
                <a:solidFill>
                  <a:schemeClr val="bg1"/>
                </a:solidFill>
                <a:ea typeface="MS PGothic" panose="020B0600070205080204" pitchFamily="34" charset="-128"/>
              </a:rPr>
              <a:t>{'money': 12, 'tissues': 75, 'candy': 5}</a:t>
            </a:r>
          </a:p>
        </p:txBody>
      </p:sp>
    </p:spTree>
    <p:extLst>
      <p:ext uri="{BB962C8B-B14F-4D97-AF65-F5344CB8AC3E}">
        <p14:creationId xmlns:p14="http://schemas.microsoft.com/office/powerpoint/2010/main" val="629769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C70B470-16C7-4F5A-8B73-769A6447DD23}"/>
              </a:ext>
            </a:extLst>
          </p:cNvPr>
          <p:cNvSpPr/>
          <p:nvPr/>
        </p:nvSpPr>
        <p:spPr>
          <a:xfrm>
            <a:off x="6786879" y="3825530"/>
            <a:ext cx="5239060" cy="290042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F37006-3263-455B-B3DD-494F94A5B8AA}"/>
              </a:ext>
            </a:extLst>
          </p:cNvPr>
          <p:cNvSpPr/>
          <p:nvPr/>
        </p:nvSpPr>
        <p:spPr>
          <a:xfrm>
            <a:off x="6786879" y="848687"/>
            <a:ext cx="5239060" cy="254483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49BA0E-BAD9-436D-A7BB-E04A313CD22D}"/>
              </a:ext>
            </a:extLst>
          </p:cNvPr>
          <p:cNvSpPr/>
          <p:nvPr/>
        </p:nvSpPr>
        <p:spPr>
          <a:xfrm>
            <a:off x="369974" y="3478792"/>
            <a:ext cx="5239060" cy="336493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C74634-D36D-4A34-8C87-0AAB99CDF9B3}"/>
              </a:ext>
            </a:extLst>
          </p:cNvPr>
          <p:cNvSpPr/>
          <p:nvPr/>
        </p:nvSpPr>
        <p:spPr>
          <a:xfrm>
            <a:off x="369974" y="706518"/>
            <a:ext cx="5239060" cy="279046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25" name="Rectangle 1">
            <a:extLst>
              <a:ext uri="{FF2B5EF4-FFF2-40B4-BE49-F238E27FC236}">
                <a16:creationId xmlns:a16="http://schemas.microsoft.com/office/drawing/2014/main" id="{1A4813CC-6B72-4550-9C0B-E8A27CEBD008}"/>
              </a:ext>
            </a:extLst>
          </p:cNvPr>
          <p:cNvSpPr>
            <a:spLocks/>
          </p:cNvSpPr>
          <p:nvPr/>
        </p:nvSpPr>
        <p:spPr bwMode="auto">
          <a:xfrm>
            <a:off x="551794" y="1111731"/>
            <a:ext cx="3626068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1800" dirty="0">
                <a:solidFill>
                  <a:srgbClr val="00FF00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1800" dirty="0" err="1">
                <a:solidFill>
                  <a:srgbClr val="00FF00"/>
                </a:solidFill>
                <a:ea typeface="MS PGothic" panose="020B0600070205080204" pitchFamily="34" charset="-128"/>
              </a:rPr>
              <a:t>lst</a:t>
            </a:r>
            <a:r>
              <a:rPr lang="en-US" altLang="en-US" sz="1800" dirty="0">
                <a:solidFill>
                  <a:srgbClr val="00FF00"/>
                </a:solidFill>
                <a:ea typeface="MS PGothic" panose="020B0600070205080204" pitchFamily="34" charset="-128"/>
              </a:rPr>
              <a:t> =</a:t>
            </a:r>
            <a:r>
              <a:rPr lang="en-US" altLang="en-US" sz="1800" dirty="0">
                <a:solidFill>
                  <a:srgbClr val="0000FF"/>
                </a:solidFill>
                <a:ea typeface="MS PGothic" panose="020B0600070205080204" pitchFamily="34" charset="-128"/>
              </a:rPr>
              <a:t> list()</a:t>
            </a:r>
          </a:p>
          <a:p>
            <a:pPr algn="l" eaLnBrk="1" hangingPunct="1"/>
            <a:r>
              <a:rPr lang="en-US" altLang="en-US" sz="1800" dirty="0">
                <a:solidFill>
                  <a:srgbClr val="00FF00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1800" dirty="0" err="1">
                <a:solidFill>
                  <a:srgbClr val="00FF00"/>
                </a:solidFill>
                <a:ea typeface="MS PGothic" panose="020B0600070205080204" pitchFamily="34" charset="-128"/>
              </a:rPr>
              <a:t>lst.append</a:t>
            </a:r>
            <a:r>
              <a:rPr lang="en-US" altLang="en-US" sz="1800" dirty="0">
                <a:solidFill>
                  <a:srgbClr val="00FF00"/>
                </a:solidFill>
                <a:ea typeface="MS PGothic" panose="020B0600070205080204" pitchFamily="34" charset="-128"/>
              </a:rPr>
              <a:t>(</a:t>
            </a:r>
            <a:r>
              <a:rPr lang="en-US" altLang="en-US" sz="1800" dirty="0">
                <a:solidFill>
                  <a:srgbClr val="FFFF00"/>
                </a:solidFill>
                <a:ea typeface="MS PGothic" panose="020B0600070205080204" pitchFamily="34" charset="-128"/>
              </a:rPr>
              <a:t>21</a:t>
            </a:r>
            <a:r>
              <a:rPr lang="en-US" altLang="en-US" sz="1800" dirty="0">
                <a:solidFill>
                  <a:srgbClr val="00FF00"/>
                </a:solidFill>
                <a:ea typeface="MS PGothic" panose="020B0600070205080204" pitchFamily="34" charset="-128"/>
              </a:rPr>
              <a:t>)</a:t>
            </a:r>
          </a:p>
          <a:p>
            <a:pPr algn="l" eaLnBrk="1" hangingPunct="1"/>
            <a:r>
              <a:rPr lang="en-US" altLang="en-US" sz="1800" dirty="0">
                <a:solidFill>
                  <a:srgbClr val="00FF00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1800" dirty="0" err="1">
                <a:solidFill>
                  <a:srgbClr val="00FF00"/>
                </a:solidFill>
                <a:ea typeface="MS PGothic" panose="020B0600070205080204" pitchFamily="34" charset="-128"/>
              </a:rPr>
              <a:t>lst.append</a:t>
            </a:r>
            <a:r>
              <a:rPr lang="en-US" altLang="en-US" sz="1800" dirty="0">
                <a:solidFill>
                  <a:srgbClr val="00FF00"/>
                </a:solidFill>
                <a:ea typeface="MS PGothic" panose="020B0600070205080204" pitchFamily="34" charset="-128"/>
              </a:rPr>
              <a:t>(</a:t>
            </a:r>
            <a:r>
              <a:rPr lang="en-US" altLang="en-US" sz="1800" dirty="0">
                <a:solidFill>
                  <a:srgbClr val="FFFF00"/>
                </a:solidFill>
                <a:ea typeface="MS PGothic" panose="020B0600070205080204" pitchFamily="34" charset="-128"/>
              </a:rPr>
              <a:t>183</a:t>
            </a:r>
            <a:r>
              <a:rPr lang="en-US" altLang="en-US" sz="1800" dirty="0">
                <a:solidFill>
                  <a:srgbClr val="00FF00"/>
                </a:solidFill>
                <a:ea typeface="MS PGothic" panose="020B0600070205080204" pitchFamily="34" charset="-128"/>
              </a:rPr>
              <a:t>)</a:t>
            </a:r>
          </a:p>
          <a:p>
            <a:pPr algn="l" eaLnBrk="1" hangingPunct="1"/>
            <a:r>
              <a:rPr lang="en-US" altLang="en-US" sz="1800" dirty="0">
                <a:solidFill>
                  <a:srgbClr val="00FF00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1800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1800" dirty="0">
                <a:solidFill>
                  <a:srgbClr val="00FF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1800" dirty="0" err="1">
                <a:solidFill>
                  <a:srgbClr val="00FF00"/>
                </a:solidFill>
                <a:ea typeface="MS PGothic" panose="020B0600070205080204" pitchFamily="34" charset="-128"/>
              </a:rPr>
              <a:t>lst</a:t>
            </a:r>
            <a:endParaRPr lang="en-US" altLang="en-US" sz="1800" dirty="0">
              <a:solidFill>
                <a:srgbClr val="00FF00"/>
              </a:solidFill>
              <a:ea typeface="MS PGothic" panose="020B0600070205080204" pitchFamily="34" charset="-128"/>
            </a:endParaRPr>
          </a:p>
          <a:p>
            <a:pPr algn="l" eaLnBrk="1" hangingPunct="1"/>
            <a:r>
              <a:rPr lang="en-US" altLang="en-US" sz="1800" dirty="0">
                <a:solidFill>
                  <a:srgbClr val="00FF00"/>
                </a:solidFill>
                <a:ea typeface="MS PGothic" panose="020B0600070205080204" pitchFamily="34" charset="-128"/>
              </a:rPr>
              <a:t>[</a:t>
            </a:r>
            <a:r>
              <a:rPr lang="en-US" altLang="en-US" sz="1800" dirty="0">
                <a:solidFill>
                  <a:srgbClr val="FFFF00"/>
                </a:solidFill>
                <a:ea typeface="MS PGothic" panose="020B0600070205080204" pitchFamily="34" charset="-128"/>
              </a:rPr>
              <a:t>21, 183</a:t>
            </a:r>
            <a:r>
              <a:rPr lang="en-US" altLang="en-US" sz="1800" dirty="0">
                <a:solidFill>
                  <a:srgbClr val="00FF00"/>
                </a:solidFill>
                <a:ea typeface="MS PGothic" panose="020B0600070205080204" pitchFamily="34" charset="-128"/>
              </a:rPr>
              <a:t>]</a:t>
            </a:r>
          </a:p>
          <a:p>
            <a:pPr algn="l" eaLnBrk="1" hangingPunct="1"/>
            <a:r>
              <a:rPr lang="en-US" altLang="en-US" sz="1800" dirty="0">
                <a:solidFill>
                  <a:srgbClr val="00FF00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1800" dirty="0" err="1">
                <a:solidFill>
                  <a:srgbClr val="00FF00"/>
                </a:solidFill>
                <a:ea typeface="MS PGothic" panose="020B0600070205080204" pitchFamily="34" charset="-128"/>
              </a:rPr>
              <a:t>lst</a:t>
            </a:r>
            <a:r>
              <a:rPr lang="en-US" altLang="en-US" sz="1800" dirty="0">
                <a:solidFill>
                  <a:srgbClr val="FF7F00"/>
                </a:solidFill>
                <a:ea typeface="MS PGothic" panose="020B0600070205080204" pitchFamily="34" charset="-128"/>
              </a:rPr>
              <a:t>[0]</a:t>
            </a:r>
            <a:r>
              <a:rPr lang="en-US" altLang="en-US" sz="1800" dirty="0">
                <a:solidFill>
                  <a:srgbClr val="00FF00"/>
                </a:solidFill>
                <a:ea typeface="MS PGothic" panose="020B0600070205080204" pitchFamily="34" charset="-128"/>
              </a:rPr>
              <a:t> = </a:t>
            </a:r>
            <a:r>
              <a:rPr lang="en-US" altLang="en-US" sz="1800" dirty="0">
                <a:solidFill>
                  <a:srgbClr val="FFFF00"/>
                </a:solidFill>
                <a:ea typeface="MS PGothic" panose="020B0600070205080204" pitchFamily="34" charset="-128"/>
              </a:rPr>
              <a:t>23</a:t>
            </a:r>
          </a:p>
          <a:p>
            <a:pPr algn="l" eaLnBrk="1" hangingPunct="1"/>
            <a:r>
              <a:rPr lang="en-US" altLang="en-US" sz="1800" dirty="0">
                <a:solidFill>
                  <a:srgbClr val="00FF00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1800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1800" dirty="0">
                <a:solidFill>
                  <a:srgbClr val="00FF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1800" dirty="0" err="1">
                <a:solidFill>
                  <a:srgbClr val="00FF00"/>
                </a:solidFill>
                <a:ea typeface="MS PGothic" panose="020B0600070205080204" pitchFamily="34" charset="-128"/>
              </a:rPr>
              <a:t>lst</a:t>
            </a:r>
            <a:endParaRPr lang="en-US" altLang="en-US" sz="1800" dirty="0">
              <a:solidFill>
                <a:srgbClr val="00FF00"/>
              </a:solidFill>
              <a:ea typeface="MS PGothic" panose="020B0600070205080204" pitchFamily="34" charset="-128"/>
            </a:endParaRPr>
          </a:p>
          <a:p>
            <a:pPr algn="l" eaLnBrk="1" hangingPunct="1"/>
            <a:r>
              <a:rPr lang="en-US" altLang="en-US" sz="1800" dirty="0">
                <a:solidFill>
                  <a:srgbClr val="00FF00"/>
                </a:solidFill>
                <a:ea typeface="MS PGothic" panose="020B0600070205080204" pitchFamily="34" charset="-128"/>
              </a:rPr>
              <a:t>[</a:t>
            </a:r>
            <a:r>
              <a:rPr lang="en-US" altLang="en-US" sz="1800" dirty="0">
                <a:solidFill>
                  <a:srgbClr val="FFFF00"/>
                </a:solidFill>
                <a:ea typeface="MS PGothic" panose="020B0600070205080204" pitchFamily="34" charset="-128"/>
              </a:rPr>
              <a:t>23, 183</a:t>
            </a:r>
            <a:r>
              <a:rPr lang="en-US" altLang="en-US" sz="1800" dirty="0">
                <a:solidFill>
                  <a:srgbClr val="00FF00"/>
                </a:solidFill>
                <a:ea typeface="MS PGothic" panose="020B0600070205080204" pitchFamily="34" charset="-128"/>
              </a:rPr>
              <a:t>]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422DFCCB-2B05-4565-ADA2-0CABD81ABF20}"/>
              </a:ext>
            </a:extLst>
          </p:cNvPr>
          <p:cNvSpPr>
            <a:spLocks/>
          </p:cNvSpPr>
          <p:nvPr/>
        </p:nvSpPr>
        <p:spPr bwMode="auto">
          <a:xfrm>
            <a:off x="551794" y="3550494"/>
            <a:ext cx="2956771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400" dirty="0">
                <a:solidFill>
                  <a:srgbClr val="FF00FF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2400" dirty="0" err="1">
                <a:solidFill>
                  <a:srgbClr val="FF00FF"/>
                </a:solidFill>
                <a:ea typeface="MS PGothic" panose="020B0600070205080204" pitchFamily="34" charset="-128"/>
              </a:rPr>
              <a:t>ddd</a:t>
            </a:r>
            <a:r>
              <a:rPr lang="en-US" altLang="en-US" sz="2400" dirty="0">
                <a:solidFill>
                  <a:srgbClr val="FF00FF"/>
                </a:solidFill>
                <a:ea typeface="MS PGothic" panose="020B0600070205080204" pitchFamily="34" charset="-128"/>
              </a:rPr>
              <a:t> = </a:t>
            </a:r>
            <a:r>
              <a:rPr lang="en-US" altLang="en-US" sz="2400" dirty="0" err="1">
                <a:solidFill>
                  <a:srgbClr val="0000FF"/>
                </a:solidFill>
                <a:ea typeface="MS PGothic" panose="020B0600070205080204" pitchFamily="34" charset="-128"/>
              </a:rPr>
              <a:t>dict</a:t>
            </a:r>
            <a:r>
              <a:rPr lang="en-US" altLang="en-US" sz="2400" dirty="0">
                <a:solidFill>
                  <a:srgbClr val="0000FF"/>
                </a:solidFill>
                <a:ea typeface="MS PGothic" panose="020B0600070205080204" pitchFamily="34" charset="-128"/>
              </a:rPr>
              <a:t>()</a:t>
            </a:r>
          </a:p>
          <a:p>
            <a:pPr algn="l" eaLnBrk="1" hangingPunct="1"/>
            <a:r>
              <a:rPr lang="en-US" altLang="en-US" sz="2400" dirty="0">
                <a:solidFill>
                  <a:srgbClr val="FF00FF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2400" dirty="0" err="1">
                <a:solidFill>
                  <a:srgbClr val="FF00FF"/>
                </a:solidFill>
                <a:ea typeface="MS PGothic" panose="020B0600070205080204" pitchFamily="34" charset="-128"/>
              </a:rPr>
              <a:t>ddd</a:t>
            </a:r>
            <a:r>
              <a:rPr lang="en-US" altLang="en-US" sz="2400" dirty="0">
                <a:solidFill>
                  <a:srgbClr val="FF00FF"/>
                </a:solidFill>
                <a:ea typeface="MS PGothic" panose="020B0600070205080204" pitchFamily="34" charset="-128"/>
              </a:rPr>
              <a:t>[</a:t>
            </a:r>
            <a:r>
              <a:rPr lang="en-US" altLang="en-US" sz="2400" dirty="0">
                <a:solidFill>
                  <a:srgbClr val="FF7F00"/>
                </a:solidFill>
                <a:ea typeface="MS PGothic" panose="020B0600070205080204" pitchFamily="34" charset="-128"/>
              </a:rPr>
              <a:t>'age'</a:t>
            </a:r>
            <a:r>
              <a:rPr lang="en-US" altLang="en-US" sz="2400" dirty="0">
                <a:solidFill>
                  <a:srgbClr val="FF00FF"/>
                </a:solidFill>
                <a:ea typeface="MS PGothic" panose="020B0600070205080204" pitchFamily="34" charset="-128"/>
              </a:rPr>
              <a:t>] = </a:t>
            </a:r>
            <a:r>
              <a:rPr lang="en-US" altLang="en-US" sz="2400" dirty="0">
                <a:solidFill>
                  <a:srgbClr val="FFFF00"/>
                </a:solidFill>
                <a:ea typeface="MS PGothic" panose="020B0600070205080204" pitchFamily="34" charset="-128"/>
              </a:rPr>
              <a:t>21</a:t>
            </a:r>
          </a:p>
          <a:p>
            <a:pPr algn="l" eaLnBrk="1" hangingPunct="1"/>
            <a:r>
              <a:rPr lang="en-US" altLang="en-US" sz="2400" dirty="0">
                <a:solidFill>
                  <a:srgbClr val="FF00FF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2400" dirty="0" err="1">
                <a:solidFill>
                  <a:srgbClr val="FF00FF"/>
                </a:solidFill>
                <a:ea typeface="MS PGothic" panose="020B0600070205080204" pitchFamily="34" charset="-128"/>
              </a:rPr>
              <a:t>ddd</a:t>
            </a:r>
            <a:r>
              <a:rPr lang="en-US" altLang="en-US" sz="2400" dirty="0">
                <a:solidFill>
                  <a:srgbClr val="FF00FF"/>
                </a:solidFill>
                <a:ea typeface="MS PGothic" panose="020B0600070205080204" pitchFamily="34" charset="-128"/>
              </a:rPr>
              <a:t>[</a:t>
            </a:r>
            <a:r>
              <a:rPr lang="en-US" altLang="en-US" sz="2400" dirty="0">
                <a:solidFill>
                  <a:srgbClr val="FF7F00"/>
                </a:solidFill>
                <a:ea typeface="MS PGothic" panose="020B0600070205080204" pitchFamily="34" charset="-128"/>
              </a:rPr>
              <a:t>'course'</a:t>
            </a:r>
            <a:r>
              <a:rPr lang="en-US" altLang="en-US" sz="2400" dirty="0">
                <a:solidFill>
                  <a:srgbClr val="FF00FF"/>
                </a:solidFill>
                <a:ea typeface="MS PGothic" panose="020B0600070205080204" pitchFamily="34" charset="-128"/>
              </a:rPr>
              <a:t>] = </a:t>
            </a:r>
            <a:r>
              <a:rPr lang="en-US" altLang="en-US" sz="2400" dirty="0">
                <a:solidFill>
                  <a:srgbClr val="FFFF00"/>
                </a:solidFill>
                <a:ea typeface="MS PGothic" panose="020B0600070205080204" pitchFamily="34" charset="-128"/>
              </a:rPr>
              <a:t>182</a:t>
            </a:r>
          </a:p>
          <a:p>
            <a:pPr algn="l" eaLnBrk="1" hangingPunct="1"/>
            <a:r>
              <a:rPr lang="en-US" altLang="en-US" sz="2400" dirty="0">
                <a:solidFill>
                  <a:srgbClr val="FF00FF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2400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2400" dirty="0">
                <a:solidFill>
                  <a:srgbClr val="FF00FF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FF00FF"/>
                </a:solidFill>
                <a:ea typeface="MS PGothic" panose="020B0600070205080204" pitchFamily="34" charset="-128"/>
              </a:rPr>
              <a:t>ddd</a:t>
            </a:r>
            <a:endParaRPr lang="en-US" altLang="en-US" sz="2400" dirty="0">
              <a:solidFill>
                <a:srgbClr val="FF00FF"/>
              </a:solidFill>
              <a:ea typeface="MS PGothic" panose="020B0600070205080204" pitchFamily="34" charset="-128"/>
            </a:endParaRPr>
          </a:p>
          <a:p>
            <a:pPr algn="l" eaLnBrk="1" hangingPunct="1"/>
            <a:r>
              <a:rPr lang="en-US" altLang="en-US" sz="2400" dirty="0">
                <a:solidFill>
                  <a:srgbClr val="FF00FF"/>
                </a:solidFill>
                <a:ea typeface="MS PGothic" panose="020B0600070205080204" pitchFamily="34" charset="-128"/>
              </a:rPr>
              <a:t>{</a:t>
            </a:r>
            <a:r>
              <a:rPr lang="en-US" altLang="en-US" sz="2400" dirty="0">
                <a:solidFill>
                  <a:srgbClr val="FF7F00"/>
                </a:solidFill>
                <a:ea typeface="MS PGothic" panose="020B0600070205080204" pitchFamily="34" charset="-128"/>
              </a:rPr>
              <a:t>'course'</a:t>
            </a:r>
            <a:r>
              <a:rPr lang="en-US" altLang="en-US" sz="2400" dirty="0">
                <a:solidFill>
                  <a:srgbClr val="FF00FF"/>
                </a:solidFill>
                <a:ea typeface="MS PGothic" panose="020B0600070205080204" pitchFamily="34" charset="-128"/>
              </a:rPr>
              <a:t>: </a:t>
            </a:r>
            <a:r>
              <a:rPr lang="en-US" altLang="en-US" sz="2400" dirty="0">
                <a:solidFill>
                  <a:srgbClr val="FFFF00"/>
                </a:solidFill>
                <a:ea typeface="MS PGothic" panose="020B0600070205080204" pitchFamily="34" charset="-128"/>
              </a:rPr>
              <a:t>182</a:t>
            </a:r>
            <a:r>
              <a:rPr lang="en-US" altLang="en-US" sz="2400" dirty="0">
                <a:solidFill>
                  <a:srgbClr val="FF00FF"/>
                </a:solidFill>
                <a:ea typeface="MS PGothic" panose="020B0600070205080204" pitchFamily="34" charset="-128"/>
              </a:rPr>
              <a:t>, </a:t>
            </a:r>
            <a:r>
              <a:rPr lang="en-US" altLang="en-US" sz="2400" dirty="0">
                <a:solidFill>
                  <a:srgbClr val="FF7F00"/>
                </a:solidFill>
                <a:ea typeface="MS PGothic" panose="020B0600070205080204" pitchFamily="34" charset="-128"/>
              </a:rPr>
              <a:t>'age'</a:t>
            </a:r>
            <a:r>
              <a:rPr lang="en-US" altLang="en-US" sz="2400" dirty="0">
                <a:solidFill>
                  <a:srgbClr val="FF00FF"/>
                </a:solidFill>
                <a:ea typeface="MS PGothic" panose="020B0600070205080204" pitchFamily="34" charset="-128"/>
              </a:rPr>
              <a:t>: </a:t>
            </a:r>
            <a:r>
              <a:rPr lang="en-US" altLang="en-US" sz="2400" dirty="0">
                <a:solidFill>
                  <a:srgbClr val="FFFF00"/>
                </a:solidFill>
                <a:ea typeface="MS PGothic" panose="020B0600070205080204" pitchFamily="34" charset="-128"/>
              </a:rPr>
              <a:t>21</a:t>
            </a:r>
            <a:r>
              <a:rPr lang="en-US" altLang="en-US" sz="2400" dirty="0">
                <a:solidFill>
                  <a:srgbClr val="FF00FF"/>
                </a:solidFill>
                <a:ea typeface="MS PGothic" panose="020B0600070205080204" pitchFamily="34" charset="-128"/>
              </a:rPr>
              <a:t>}</a:t>
            </a:r>
          </a:p>
          <a:p>
            <a:pPr algn="l" eaLnBrk="1" hangingPunct="1"/>
            <a:r>
              <a:rPr lang="en-US" altLang="en-US" sz="2400" dirty="0">
                <a:solidFill>
                  <a:srgbClr val="FF00FF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2400" dirty="0" err="1">
                <a:solidFill>
                  <a:srgbClr val="FF00FF"/>
                </a:solidFill>
                <a:ea typeface="MS PGothic" panose="020B0600070205080204" pitchFamily="34" charset="-128"/>
              </a:rPr>
              <a:t>ddd</a:t>
            </a:r>
            <a:r>
              <a:rPr lang="en-US" altLang="en-US" sz="2400" dirty="0">
                <a:solidFill>
                  <a:srgbClr val="FF00FF"/>
                </a:solidFill>
                <a:ea typeface="MS PGothic" panose="020B0600070205080204" pitchFamily="34" charset="-128"/>
              </a:rPr>
              <a:t>[</a:t>
            </a:r>
            <a:r>
              <a:rPr lang="en-US" altLang="en-US" sz="2400" dirty="0">
                <a:solidFill>
                  <a:srgbClr val="FF7F00"/>
                </a:solidFill>
                <a:ea typeface="MS PGothic" panose="020B0600070205080204" pitchFamily="34" charset="-128"/>
              </a:rPr>
              <a:t>'age'</a:t>
            </a:r>
            <a:r>
              <a:rPr lang="en-US" altLang="en-US" sz="2400" dirty="0">
                <a:solidFill>
                  <a:srgbClr val="FF00FF"/>
                </a:solidFill>
                <a:ea typeface="MS PGothic" panose="020B0600070205080204" pitchFamily="34" charset="-128"/>
              </a:rPr>
              <a:t>] = 23</a:t>
            </a:r>
          </a:p>
          <a:p>
            <a:pPr algn="l" eaLnBrk="1" hangingPunct="1"/>
            <a:r>
              <a:rPr lang="en-US" altLang="en-US" sz="2400" dirty="0">
                <a:solidFill>
                  <a:srgbClr val="FF00FF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2400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2400" dirty="0">
                <a:solidFill>
                  <a:srgbClr val="FF00FF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FF00FF"/>
                </a:solidFill>
                <a:ea typeface="MS PGothic" panose="020B0600070205080204" pitchFamily="34" charset="-128"/>
              </a:rPr>
              <a:t>ddd</a:t>
            </a:r>
            <a:endParaRPr lang="en-US" altLang="en-US" sz="2400" dirty="0">
              <a:solidFill>
                <a:srgbClr val="FF00FF"/>
              </a:solidFill>
              <a:ea typeface="MS PGothic" panose="020B0600070205080204" pitchFamily="34" charset="-128"/>
            </a:endParaRPr>
          </a:p>
          <a:p>
            <a:pPr algn="l" eaLnBrk="1" hangingPunct="1"/>
            <a:r>
              <a:rPr lang="en-US" altLang="en-US" sz="2400" dirty="0">
                <a:solidFill>
                  <a:srgbClr val="FF00FF"/>
                </a:solidFill>
                <a:ea typeface="MS PGothic" panose="020B0600070205080204" pitchFamily="34" charset="-128"/>
              </a:rPr>
              <a:t>{</a:t>
            </a:r>
            <a:r>
              <a:rPr lang="en-US" altLang="en-US" sz="2400" dirty="0">
                <a:solidFill>
                  <a:srgbClr val="FF7F00"/>
                </a:solidFill>
                <a:ea typeface="MS PGothic" panose="020B0600070205080204" pitchFamily="34" charset="-128"/>
              </a:rPr>
              <a:t>'course'</a:t>
            </a:r>
            <a:r>
              <a:rPr lang="en-US" altLang="en-US" sz="2400" dirty="0">
                <a:solidFill>
                  <a:srgbClr val="FF00FF"/>
                </a:solidFill>
                <a:ea typeface="MS PGothic" panose="020B0600070205080204" pitchFamily="34" charset="-128"/>
              </a:rPr>
              <a:t>: </a:t>
            </a:r>
            <a:r>
              <a:rPr lang="en-US" altLang="en-US" sz="2400" dirty="0">
                <a:solidFill>
                  <a:srgbClr val="FFFF00"/>
                </a:solidFill>
                <a:ea typeface="MS PGothic" panose="020B0600070205080204" pitchFamily="34" charset="-128"/>
              </a:rPr>
              <a:t>182</a:t>
            </a:r>
            <a:r>
              <a:rPr lang="en-US" altLang="en-US" sz="2400" dirty="0">
                <a:solidFill>
                  <a:srgbClr val="FF00FF"/>
                </a:solidFill>
                <a:ea typeface="MS PGothic" panose="020B0600070205080204" pitchFamily="34" charset="-128"/>
              </a:rPr>
              <a:t>, </a:t>
            </a:r>
            <a:r>
              <a:rPr lang="en-US" altLang="en-US" sz="2400" dirty="0">
                <a:solidFill>
                  <a:srgbClr val="FF7F00"/>
                </a:solidFill>
                <a:ea typeface="MS PGothic" panose="020B0600070205080204" pitchFamily="34" charset="-128"/>
              </a:rPr>
              <a:t>'age'</a:t>
            </a:r>
            <a:r>
              <a:rPr lang="en-US" altLang="en-US" sz="2400" dirty="0">
                <a:solidFill>
                  <a:srgbClr val="FF00FF"/>
                </a:solidFill>
                <a:ea typeface="MS PGothic" panose="020B0600070205080204" pitchFamily="34" charset="-128"/>
              </a:rPr>
              <a:t>: </a:t>
            </a:r>
            <a:r>
              <a:rPr lang="en-US" altLang="en-US" sz="2400" dirty="0">
                <a:solidFill>
                  <a:srgbClr val="FFFF00"/>
                </a:solidFill>
                <a:ea typeface="MS PGothic" panose="020B0600070205080204" pitchFamily="34" charset="-128"/>
              </a:rPr>
              <a:t>23</a:t>
            </a:r>
            <a:r>
              <a:rPr lang="en-US" altLang="en-US" sz="2400" dirty="0">
                <a:solidFill>
                  <a:srgbClr val="FF00FF"/>
                </a:solidFill>
                <a:ea typeface="MS PGothic" panose="020B0600070205080204" pitchFamily="34" charset="-128"/>
              </a:rPr>
              <a:t>}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D49ECE4B-2AAB-4C04-BC91-CE37958DADE0}"/>
              </a:ext>
            </a:extLst>
          </p:cNvPr>
          <p:cNvSpPr>
            <a:spLocks/>
          </p:cNvSpPr>
          <p:nvPr/>
        </p:nvSpPr>
        <p:spPr bwMode="auto">
          <a:xfrm>
            <a:off x="8831495" y="1682964"/>
            <a:ext cx="38632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altLang="en-US" sz="2700">
                <a:solidFill>
                  <a:srgbClr val="FF7F00"/>
                </a:solidFill>
                <a:ea typeface="MS PGothic" panose="020B0600070205080204" pitchFamily="34" charset="-128"/>
              </a:rPr>
              <a:t>[0]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8EBD3530-A8DC-48BF-BC4A-5086DA30A9B1}"/>
              </a:ext>
            </a:extLst>
          </p:cNvPr>
          <p:cNvSpPr>
            <a:spLocks/>
          </p:cNvSpPr>
          <p:nvPr/>
        </p:nvSpPr>
        <p:spPr bwMode="auto">
          <a:xfrm>
            <a:off x="9324976" y="1682964"/>
            <a:ext cx="349455" cy="415498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700">
                <a:solidFill>
                  <a:schemeClr val="tx1"/>
                </a:solidFill>
                <a:ea typeface="MS PGothic" panose="020B0600070205080204" pitchFamily="34" charset="-128"/>
              </a:rPr>
              <a:t>21</a:t>
            </a: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157C0B26-5E98-4418-BFEC-58333B38DD3D}"/>
              </a:ext>
            </a:extLst>
          </p:cNvPr>
          <p:cNvSpPr>
            <a:spLocks/>
          </p:cNvSpPr>
          <p:nvPr/>
        </p:nvSpPr>
        <p:spPr bwMode="auto">
          <a:xfrm>
            <a:off x="8831495" y="2254464"/>
            <a:ext cx="38632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altLang="en-US" sz="2700">
                <a:solidFill>
                  <a:srgbClr val="FF7F00"/>
                </a:solidFill>
                <a:ea typeface="MS PGothic" panose="020B0600070205080204" pitchFamily="34" charset="-128"/>
              </a:rPr>
              <a:t>[1]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CE9AE8F5-1017-4C01-8059-E972E47BCBEB}"/>
              </a:ext>
            </a:extLst>
          </p:cNvPr>
          <p:cNvSpPr>
            <a:spLocks/>
          </p:cNvSpPr>
          <p:nvPr/>
        </p:nvSpPr>
        <p:spPr bwMode="auto">
          <a:xfrm>
            <a:off x="9324975" y="2254464"/>
            <a:ext cx="524182" cy="415498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700">
                <a:solidFill>
                  <a:schemeClr val="tx1"/>
                </a:solidFill>
                <a:ea typeface="MS PGothic" panose="020B0600070205080204" pitchFamily="34" charset="-128"/>
              </a:rPr>
              <a:t>183</a:t>
            </a:r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B6548124-7FBD-45F0-A753-F8B19ED73D13}"/>
              </a:ext>
            </a:extLst>
          </p:cNvPr>
          <p:cNvSpPr>
            <a:spLocks/>
          </p:cNvSpPr>
          <p:nvPr/>
        </p:nvSpPr>
        <p:spPr bwMode="auto">
          <a:xfrm>
            <a:off x="11468100" y="1796706"/>
            <a:ext cx="302968" cy="5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3450">
                <a:solidFill>
                  <a:srgbClr val="00FF00"/>
                </a:solidFill>
                <a:ea typeface="MS PGothic" panose="020B0600070205080204" pitchFamily="34" charset="-128"/>
              </a:rPr>
              <a:t>lll</a:t>
            </a:r>
          </a:p>
        </p:txBody>
      </p:sp>
      <p:sp>
        <p:nvSpPr>
          <p:cNvPr id="26632" name="Rectangle 8">
            <a:extLst>
              <a:ext uri="{FF2B5EF4-FFF2-40B4-BE49-F238E27FC236}">
                <a16:creationId xmlns:a16="http://schemas.microsoft.com/office/drawing/2014/main" id="{300EBE42-1435-4B53-A631-CD368B1F003B}"/>
              </a:ext>
            </a:extLst>
          </p:cNvPr>
          <p:cNvSpPr>
            <a:spLocks/>
          </p:cNvSpPr>
          <p:nvPr/>
        </p:nvSpPr>
        <p:spPr bwMode="auto">
          <a:xfrm>
            <a:off x="8389144" y="1082889"/>
            <a:ext cx="49968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2700">
                <a:solidFill>
                  <a:srgbClr val="FF7F00"/>
                </a:solidFill>
                <a:ea typeface="MS PGothic" panose="020B0600070205080204" pitchFamily="34" charset="-128"/>
              </a:rPr>
              <a:t>Key</a:t>
            </a:r>
          </a:p>
        </p:txBody>
      </p:sp>
      <p:sp>
        <p:nvSpPr>
          <p:cNvPr id="26633" name="Rectangle 9">
            <a:extLst>
              <a:ext uri="{FF2B5EF4-FFF2-40B4-BE49-F238E27FC236}">
                <a16:creationId xmlns:a16="http://schemas.microsoft.com/office/drawing/2014/main" id="{BE8C302D-CFB5-45DF-9BC8-5C76D363EDCF}"/>
              </a:ext>
            </a:extLst>
          </p:cNvPr>
          <p:cNvSpPr>
            <a:spLocks/>
          </p:cNvSpPr>
          <p:nvPr/>
        </p:nvSpPr>
        <p:spPr bwMode="auto">
          <a:xfrm>
            <a:off x="9626203" y="1082889"/>
            <a:ext cx="77579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2700">
                <a:solidFill>
                  <a:srgbClr val="FFFF00"/>
                </a:solidFill>
                <a:ea typeface="MS PGothic" panose="020B0600070205080204" pitchFamily="34" charset="-128"/>
              </a:rPr>
              <a:t>Value</a:t>
            </a:r>
          </a:p>
        </p:txBody>
      </p:sp>
      <p:sp>
        <p:nvSpPr>
          <p:cNvPr id="26634" name="Rectangle 10">
            <a:extLst>
              <a:ext uri="{FF2B5EF4-FFF2-40B4-BE49-F238E27FC236}">
                <a16:creationId xmlns:a16="http://schemas.microsoft.com/office/drawing/2014/main" id="{6B4B9CF5-D523-438D-A063-67B6985E6B4C}"/>
              </a:ext>
            </a:extLst>
          </p:cNvPr>
          <p:cNvSpPr>
            <a:spLocks/>
          </p:cNvSpPr>
          <p:nvPr/>
        </p:nvSpPr>
        <p:spPr bwMode="auto">
          <a:xfrm>
            <a:off x="8191665" y="5026239"/>
            <a:ext cx="129285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altLang="en-US" sz="2700">
                <a:solidFill>
                  <a:srgbClr val="FF7F00"/>
                </a:solidFill>
                <a:ea typeface="MS PGothic" panose="020B0600070205080204" pitchFamily="34" charset="-128"/>
              </a:rPr>
              <a:t>['course']</a:t>
            </a:r>
          </a:p>
        </p:txBody>
      </p:sp>
      <p:sp>
        <p:nvSpPr>
          <p:cNvPr id="26635" name="Rectangle 11">
            <a:extLst>
              <a:ext uri="{FF2B5EF4-FFF2-40B4-BE49-F238E27FC236}">
                <a16:creationId xmlns:a16="http://schemas.microsoft.com/office/drawing/2014/main" id="{CD9338F1-E40F-402A-9BAA-16F2177510A0}"/>
              </a:ext>
            </a:extLst>
          </p:cNvPr>
          <p:cNvSpPr>
            <a:spLocks/>
          </p:cNvSpPr>
          <p:nvPr/>
        </p:nvSpPr>
        <p:spPr bwMode="auto">
          <a:xfrm>
            <a:off x="9591675" y="5026239"/>
            <a:ext cx="524182" cy="415498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700">
                <a:solidFill>
                  <a:schemeClr val="tx1"/>
                </a:solidFill>
                <a:ea typeface="MS PGothic" panose="020B0600070205080204" pitchFamily="34" charset="-128"/>
              </a:rPr>
              <a:t>183</a:t>
            </a:r>
          </a:p>
        </p:txBody>
      </p:sp>
      <p:sp>
        <p:nvSpPr>
          <p:cNvPr id="26636" name="Rectangle 12">
            <a:extLst>
              <a:ext uri="{FF2B5EF4-FFF2-40B4-BE49-F238E27FC236}">
                <a16:creationId xmlns:a16="http://schemas.microsoft.com/office/drawing/2014/main" id="{E909B147-21EF-4676-BC6B-4DA4A9E7D6AE}"/>
              </a:ext>
            </a:extLst>
          </p:cNvPr>
          <p:cNvSpPr>
            <a:spLocks/>
          </p:cNvSpPr>
          <p:nvPr/>
        </p:nvSpPr>
        <p:spPr bwMode="auto">
          <a:xfrm>
            <a:off x="8621782" y="5597739"/>
            <a:ext cx="86273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altLang="en-US" sz="2700">
                <a:solidFill>
                  <a:srgbClr val="FF7F00"/>
                </a:solidFill>
                <a:ea typeface="MS PGothic" panose="020B0600070205080204" pitchFamily="34" charset="-128"/>
              </a:rPr>
              <a:t>['age']</a:t>
            </a:r>
          </a:p>
        </p:txBody>
      </p:sp>
      <p:sp>
        <p:nvSpPr>
          <p:cNvPr id="26637" name="Rectangle 13">
            <a:extLst>
              <a:ext uri="{FF2B5EF4-FFF2-40B4-BE49-F238E27FC236}">
                <a16:creationId xmlns:a16="http://schemas.microsoft.com/office/drawing/2014/main" id="{94F30E4F-4D57-46B4-B5EE-33419C6EEA2F}"/>
              </a:ext>
            </a:extLst>
          </p:cNvPr>
          <p:cNvSpPr>
            <a:spLocks/>
          </p:cNvSpPr>
          <p:nvPr/>
        </p:nvSpPr>
        <p:spPr bwMode="auto">
          <a:xfrm>
            <a:off x="9591676" y="5597739"/>
            <a:ext cx="349455" cy="415498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700">
                <a:solidFill>
                  <a:schemeClr val="tx1"/>
                </a:solidFill>
                <a:ea typeface="MS PGothic" panose="020B0600070205080204" pitchFamily="34" charset="-128"/>
              </a:rPr>
              <a:t>21</a:t>
            </a:r>
          </a:p>
        </p:txBody>
      </p:sp>
      <p:sp>
        <p:nvSpPr>
          <p:cNvPr id="26638" name="Rectangle 14">
            <a:extLst>
              <a:ext uri="{FF2B5EF4-FFF2-40B4-BE49-F238E27FC236}">
                <a16:creationId xmlns:a16="http://schemas.microsoft.com/office/drawing/2014/main" id="{7AC76EEC-8731-4F98-B230-C306F1C5A5BD}"/>
              </a:ext>
            </a:extLst>
          </p:cNvPr>
          <p:cNvSpPr>
            <a:spLocks/>
          </p:cNvSpPr>
          <p:nvPr/>
        </p:nvSpPr>
        <p:spPr bwMode="auto">
          <a:xfrm>
            <a:off x="11115676" y="5178081"/>
            <a:ext cx="697307" cy="5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3450">
                <a:solidFill>
                  <a:srgbClr val="FF00FF"/>
                </a:solidFill>
                <a:ea typeface="MS PGothic" panose="020B0600070205080204" pitchFamily="34" charset="-128"/>
              </a:rPr>
              <a:t>ddd</a:t>
            </a:r>
          </a:p>
        </p:txBody>
      </p:sp>
      <p:sp>
        <p:nvSpPr>
          <p:cNvPr id="26639" name="Rectangle 15">
            <a:extLst>
              <a:ext uri="{FF2B5EF4-FFF2-40B4-BE49-F238E27FC236}">
                <a16:creationId xmlns:a16="http://schemas.microsoft.com/office/drawing/2014/main" id="{39ADC8BF-07ED-437E-AC56-2D333DD37265}"/>
              </a:ext>
            </a:extLst>
          </p:cNvPr>
          <p:cNvSpPr>
            <a:spLocks/>
          </p:cNvSpPr>
          <p:nvPr/>
        </p:nvSpPr>
        <p:spPr bwMode="auto">
          <a:xfrm>
            <a:off x="8655844" y="4426164"/>
            <a:ext cx="49968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2700">
                <a:solidFill>
                  <a:srgbClr val="FF7F00"/>
                </a:solidFill>
                <a:ea typeface="MS PGothic" panose="020B0600070205080204" pitchFamily="34" charset="-128"/>
              </a:rPr>
              <a:t>Key</a:t>
            </a:r>
          </a:p>
        </p:txBody>
      </p:sp>
      <p:sp>
        <p:nvSpPr>
          <p:cNvPr id="26640" name="Rectangle 16">
            <a:extLst>
              <a:ext uri="{FF2B5EF4-FFF2-40B4-BE49-F238E27FC236}">
                <a16:creationId xmlns:a16="http://schemas.microsoft.com/office/drawing/2014/main" id="{3AB97792-82A6-42D3-9529-82E60E01D752}"/>
              </a:ext>
            </a:extLst>
          </p:cNvPr>
          <p:cNvSpPr>
            <a:spLocks/>
          </p:cNvSpPr>
          <p:nvPr/>
        </p:nvSpPr>
        <p:spPr bwMode="auto">
          <a:xfrm>
            <a:off x="9835753" y="4426164"/>
            <a:ext cx="77579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2700">
                <a:solidFill>
                  <a:srgbClr val="FFFF00"/>
                </a:solidFill>
                <a:ea typeface="MS PGothic" panose="020B0600070205080204" pitchFamily="34" charset="-128"/>
              </a:rPr>
              <a:t>Value</a:t>
            </a:r>
          </a:p>
        </p:txBody>
      </p:sp>
      <p:sp>
        <p:nvSpPr>
          <p:cNvPr id="26641" name="Rectangle 17">
            <a:extLst>
              <a:ext uri="{FF2B5EF4-FFF2-40B4-BE49-F238E27FC236}">
                <a16:creationId xmlns:a16="http://schemas.microsoft.com/office/drawing/2014/main" id="{E29643FB-2A4E-4CD9-A3D7-8C393C747AA6}"/>
              </a:ext>
            </a:extLst>
          </p:cNvPr>
          <p:cNvSpPr>
            <a:spLocks/>
          </p:cNvSpPr>
          <p:nvPr/>
        </p:nvSpPr>
        <p:spPr bwMode="auto">
          <a:xfrm>
            <a:off x="9038035" y="567981"/>
            <a:ext cx="602601" cy="5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3450">
                <a:solidFill>
                  <a:srgbClr val="00FF00"/>
                </a:solidFill>
                <a:ea typeface="MS PGothic" panose="020B0600070205080204" pitchFamily="34" charset="-128"/>
              </a:rPr>
              <a:t>List</a:t>
            </a:r>
          </a:p>
        </p:txBody>
      </p:sp>
      <p:sp>
        <p:nvSpPr>
          <p:cNvPr id="26642" name="Rectangle 18">
            <a:extLst>
              <a:ext uri="{FF2B5EF4-FFF2-40B4-BE49-F238E27FC236}">
                <a16:creationId xmlns:a16="http://schemas.microsoft.com/office/drawing/2014/main" id="{A3EA9277-81EE-4135-8AD0-D8AD35D4D3A5}"/>
              </a:ext>
            </a:extLst>
          </p:cNvPr>
          <p:cNvSpPr>
            <a:spLocks/>
          </p:cNvSpPr>
          <p:nvPr/>
        </p:nvSpPr>
        <p:spPr bwMode="auto">
          <a:xfrm>
            <a:off x="8484394" y="3825531"/>
            <a:ext cx="1844031" cy="5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3450">
                <a:solidFill>
                  <a:srgbClr val="FF00FF"/>
                </a:solidFill>
                <a:ea typeface="MS PGothic" panose="020B0600070205080204" pitchFamily="34" charset="-128"/>
              </a:rPr>
              <a:t>Dictionary</a:t>
            </a:r>
          </a:p>
        </p:txBody>
      </p:sp>
      <p:sp>
        <p:nvSpPr>
          <p:cNvPr id="24" name="Title 59">
            <a:extLst>
              <a:ext uri="{FF2B5EF4-FFF2-40B4-BE49-F238E27FC236}">
                <a16:creationId xmlns:a16="http://schemas.microsoft.com/office/drawing/2014/main" id="{18B809EA-4283-4237-BA70-A5B2660EBCE2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List vs Dictionary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9C01F6B-8037-433E-9ADB-1F07777FD2F9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C9FD843-AE03-4DD7-BD7A-8364C5832CEA}"/>
              </a:ext>
            </a:extLst>
          </p:cNvPr>
          <p:cNvSpPr/>
          <p:nvPr/>
        </p:nvSpPr>
        <p:spPr>
          <a:xfrm>
            <a:off x="395426" y="2085356"/>
            <a:ext cx="11203336" cy="392996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9">
            <a:extLst>
              <a:ext uri="{FF2B5EF4-FFF2-40B4-BE49-F238E27FC236}">
                <a16:creationId xmlns:a16="http://schemas.microsoft.com/office/drawing/2014/main" id="{8D1DE1BC-AB25-43F8-B361-98EC8488AF5F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Dictionary - Exercise</a:t>
            </a:r>
            <a:endParaRPr lang="en-US" altLang="en-US" sz="1600" dirty="0">
              <a:solidFill>
                <a:srgbClr val="002060"/>
              </a:solidFill>
              <a:ea typeface="MS PGothic" panose="020B0600070205080204" pitchFamily="34" charset="-128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853569-6C9D-4712-BF48-F69156825AF2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1F713A-264F-4D1B-988B-1EB5A20DF277}"/>
              </a:ext>
            </a:extLst>
          </p:cNvPr>
          <p:cNvSpPr txBox="1"/>
          <p:nvPr/>
        </p:nvSpPr>
        <p:spPr>
          <a:xfrm>
            <a:off x="1040299" y="842677"/>
            <a:ext cx="10520516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Counting the words from a list</a:t>
            </a:r>
          </a:p>
        </p:txBody>
      </p:sp>
      <p:pic>
        <p:nvPicPr>
          <p:cNvPr id="12" name="Picture 4" descr="Related image">
            <a:extLst>
              <a:ext uri="{FF2B5EF4-FFF2-40B4-BE49-F238E27FC236}">
                <a16:creationId xmlns:a16="http://schemas.microsoft.com/office/drawing/2014/main" id="{314E4E69-093F-411C-89F1-2F4DCCBEC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2963">
            <a:off x="429684" y="840417"/>
            <a:ext cx="437859" cy="4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3">
            <a:extLst>
              <a:ext uri="{FF2B5EF4-FFF2-40B4-BE49-F238E27FC236}">
                <a16:creationId xmlns:a16="http://schemas.microsoft.com/office/drawing/2014/main" id="{77B83B6D-8A22-4DA1-8463-1AAD83F6091E}"/>
              </a:ext>
            </a:extLst>
          </p:cNvPr>
          <p:cNvSpPr>
            <a:spLocks/>
          </p:cNvSpPr>
          <p:nvPr/>
        </p:nvSpPr>
        <p:spPr bwMode="auto">
          <a:xfrm>
            <a:off x="648613" y="2614280"/>
            <a:ext cx="892552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000" b="1" dirty="0">
                <a:solidFill>
                  <a:srgbClr val="00FF00"/>
                </a:solidFill>
                <a:latin typeface="Courier" charset="0"/>
                <a:ea typeface="MS PGothic" panose="020B0600070205080204" pitchFamily="34" charset="-128"/>
              </a:rPr>
              <a:t>counts</a:t>
            </a:r>
            <a:r>
              <a:rPr lang="en-US" altLang="en-US" sz="2000" b="1" dirty="0">
                <a:solidFill>
                  <a:schemeClr val="tx1"/>
                </a:solidFill>
                <a:latin typeface="Courier" charset="0"/>
                <a:ea typeface="MS PGothic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chemeClr val="bg1"/>
                </a:solidFill>
                <a:latin typeface="Courier" charset="0"/>
                <a:ea typeface="MS PGothic" panose="020B0600070205080204" pitchFamily="34" charset="-128"/>
              </a:rPr>
              <a:t>=</a:t>
            </a:r>
            <a:r>
              <a:rPr lang="en-US" altLang="en-US" sz="2000" b="1" dirty="0">
                <a:solidFill>
                  <a:schemeClr val="tx1"/>
                </a:solidFill>
                <a:latin typeface="Courier" charset="0"/>
                <a:ea typeface="MS PGothic" panose="020B0600070205080204" pitchFamily="34" charset="-128"/>
              </a:rPr>
              <a:t> </a:t>
            </a:r>
            <a:r>
              <a:rPr lang="en-US" altLang="en-US" sz="2000" b="1" dirty="0" err="1">
                <a:solidFill>
                  <a:srgbClr val="FF00FF"/>
                </a:solidFill>
                <a:latin typeface="Courier" charset="0"/>
                <a:ea typeface="MS PGothic" panose="020B0600070205080204" pitchFamily="34" charset="-128"/>
              </a:rPr>
              <a:t>dict</a:t>
            </a:r>
            <a:r>
              <a:rPr lang="en-US" altLang="en-US" sz="2000" b="1" dirty="0">
                <a:solidFill>
                  <a:schemeClr val="bg1"/>
                </a:solidFill>
                <a:latin typeface="Courier" charset="0"/>
                <a:ea typeface="MS PGothic" panose="020B0600070205080204" pitchFamily="34" charset="-128"/>
              </a:rPr>
              <a:t>()</a:t>
            </a:r>
          </a:p>
          <a:p>
            <a:pPr algn="l" eaLnBrk="1" hangingPunct="1"/>
            <a:r>
              <a:rPr lang="en-US" altLang="en-US" sz="2000" b="1" dirty="0">
                <a:solidFill>
                  <a:srgbClr val="00FF00"/>
                </a:solidFill>
                <a:latin typeface="Courier" charset="0"/>
                <a:ea typeface="MS PGothic" panose="020B0600070205080204" pitchFamily="34" charset="-128"/>
              </a:rPr>
              <a:t>names</a:t>
            </a:r>
            <a:r>
              <a:rPr lang="en-US" altLang="en-US" sz="2000" b="1" dirty="0">
                <a:solidFill>
                  <a:schemeClr val="tx1"/>
                </a:solidFill>
                <a:latin typeface="Courier" charset="0"/>
                <a:ea typeface="MS PGothic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chemeClr val="bg1"/>
                </a:solidFill>
                <a:latin typeface="Courier" charset="0"/>
                <a:ea typeface="MS PGothic" panose="020B0600070205080204" pitchFamily="34" charset="-128"/>
              </a:rPr>
              <a:t>=</a:t>
            </a:r>
            <a:r>
              <a:rPr lang="en-US" altLang="en-US" sz="2000" b="1" dirty="0">
                <a:solidFill>
                  <a:schemeClr val="tx1"/>
                </a:solidFill>
                <a:latin typeface="Courier" charset="0"/>
                <a:ea typeface="MS PGothic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chemeClr val="bg1"/>
                </a:solidFill>
                <a:latin typeface="Courier" charset="0"/>
                <a:ea typeface="MS PGothic" panose="020B0600070205080204" pitchFamily="34" charset="-128"/>
              </a:rPr>
              <a:t>[‘</a:t>
            </a:r>
            <a:r>
              <a:rPr lang="en-US" altLang="en-US" sz="2000" b="1" dirty="0" err="1">
                <a:solidFill>
                  <a:schemeClr val="bg1"/>
                </a:solidFill>
                <a:latin typeface="Courier" charset="0"/>
                <a:ea typeface="MS PGothic" panose="020B0600070205080204" pitchFamily="34" charset="-128"/>
              </a:rPr>
              <a:t>stalin</a:t>
            </a:r>
            <a:r>
              <a:rPr lang="en-US" altLang="en-US" sz="2000" b="1" dirty="0">
                <a:solidFill>
                  <a:schemeClr val="bg1"/>
                </a:solidFill>
                <a:latin typeface="Courier" charset="0"/>
                <a:ea typeface="MS PGothic" panose="020B0600070205080204" pitchFamily="34" charset="-128"/>
              </a:rPr>
              <a:t>', ‘</a:t>
            </a:r>
            <a:r>
              <a:rPr lang="en-US" altLang="en-US" sz="2000" b="1" dirty="0" err="1">
                <a:solidFill>
                  <a:schemeClr val="bg1"/>
                </a:solidFill>
                <a:latin typeface="Courier" charset="0"/>
                <a:ea typeface="MS PGothic" panose="020B0600070205080204" pitchFamily="34" charset="-128"/>
              </a:rPr>
              <a:t>loyola</a:t>
            </a:r>
            <a:r>
              <a:rPr lang="en-US" altLang="en-US" sz="2000" b="1" dirty="0">
                <a:solidFill>
                  <a:schemeClr val="bg1"/>
                </a:solidFill>
                <a:latin typeface="Courier" charset="0"/>
                <a:ea typeface="MS PGothic" panose="020B0600070205080204" pitchFamily="34" charset="-128"/>
              </a:rPr>
              <a:t>', ‘</a:t>
            </a:r>
            <a:r>
              <a:rPr lang="en-US" altLang="en-US" sz="2000" b="1" dirty="0" err="1">
                <a:solidFill>
                  <a:schemeClr val="bg1"/>
                </a:solidFill>
                <a:latin typeface="Courier" charset="0"/>
                <a:ea typeface="MS PGothic" panose="020B0600070205080204" pitchFamily="34" charset="-128"/>
              </a:rPr>
              <a:t>soosai</a:t>
            </a:r>
            <a:r>
              <a:rPr lang="en-US" altLang="en-US" sz="2000" b="1" dirty="0">
                <a:solidFill>
                  <a:schemeClr val="bg1"/>
                </a:solidFill>
                <a:latin typeface="Courier" charset="0"/>
                <a:ea typeface="MS PGothic" panose="020B0600070205080204" pitchFamily="34" charset="-128"/>
              </a:rPr>
              <a:t>', ‘</a:t>
            </a:r>
            <a:r>
              <a:rPr lang="en-US" altLang="en-US" sz="2000" b="1" dirty="0" err="1">
                <a:solidFill>
                  <a:schemeClr val="bg1"/>
                </a:solidFill>
                <a:latin typeface="Courier" charset="0"/>
                <a:ea typeface="MS PGothic" panose="020B0600070205080204" pitchFamily="34" charset="-128"/>
              </a:rPr>
              <a:t>stalin</a:t>
            </a:r>
            <a:r>
              <a:rPr lang="en-US" altLang="en-US" sz="2000" b="1" dirty="0">
                <a:solidFill>
                  <a:schemeClr val="bg1"/>
                </a:solidFill>
                <a:latin typeface="Courier" charset="0"/>
                <a:ea typeface="MS PGothic" panose="020B0600070205080204" pitchFamily="34" charset="-128"/>
              </a:rPr>
              <a:t>', ‘</a:t>
            </a:r>
            <a:r>
              <a:rPr lang="en-US" altLang="en-US" sz="2000" b="1" dirty="0" err="1">
                <a:solidFill>
                  <a:schemeClr val="bg1"/>
                </a:solidFill>
                <a:latin typeface="Courier" charset="0"/>
                <a:ea typeface="MS PGothic" panose="020B0600070205080204" pitchFamily="34" charset="-128"/>
              </a:rPr>
              <a:t>stalin</a:t>
            </a:r>
            <a:r>
              <a:rPr lang="en-US" altLang="en-US" sz="2000" b="1" dirty="0">
                <a:solidFill>
                  <a:schemeClr val="bg1"/>
                </a:solidFill>
                <a:latin typeface="Courier" charset="0"/>
                <a:ea typeface="MS PGothic" panose="020B0600070205080204" pitchFamily="34" charset="-128"/>
              </a:rPr>
              <a:t>']</a:t>
            </a:r>
          </a:p>
          <a:p>
            <a:pPr algn="l" eaLnBrk="1" hangingPunct="1"/>
            <a:r>
              <a:rPr lang="en-US" altLang="en-US" sz="2000" b="1" dirty="0">
                <a:solidFill>
                  <a:srgbClr val="FFFF00"/>
                </a:solidFill>
                <a:latin typeface="Courier" charset="0"/>
                <a:ea typeface="MS PGothic" panose="020B0600070205080204" pitchFamily="34" charset="-128"/>
              </a:rPr>
              <a:t>for</a:t>
            </a:r>
            <a:r>
              <a:rPr lang="en-US" altLang="en-US" sz="2000" b="1" dirty="0">
                <a:solidFill>
                  <a:schemeClr val="tx1"/>
                </a:solidFill>
                <a:latin typeface="Courier" charset="0"/>
                <a:ea typeface="MS PGothic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rgbClr val="00FF00"/>
                </a:solidFill>
                <a:latin typeface="Courier" charset="0"/>
                <a:ea typeface="MS PGothic" panose="020B0600070205080204" pitchFamily="34" charset="-128"/>
              </a:rPr>
              <a:t>name</a:t>
            </a:r>
            <a:r>
              <a:rPr lang="en-US" altLang="en-US" sz="2000" b="1" dirty="0">
                <a:solidFill>
                  <a:schemeClr val="tx1"/>
                </a:solidFill>
                <a:latin typeface="Courier" charset="0"/>
                <a:ea typeface="MS PGothic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rgbClr val="FFFF00"/>
                </a:solidFill>
                <a:latin typeface="Courier" charset="0"/>
                <a:ea typeface="MS PGothic" panose="020B0600070205080204" pitchFamily="34" charset="-128"/>
              </a:rPr>
              <a:t>in</a:t>
            </a:r>
            <a:r>
              <a:rPr lang="en-US" altLang="en-US" sz="2000" b="1" dirty="0">
                <a:solidFill>
                  <a:schemeClr val="tx1"/>
                </a:solidFill>
                <a:latin typeface="Courier" charset="0"/>
                <a:ea typeface="MS PGothic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rgbClr val="00FF00"/>
                </a:solidFill>
                <a:latin typeface="Courier" charset="0"/>
                <a:ea typeface="MS PGothic" panose="020B0600070205080204" pitchFamily="34" charset="-128"/>
              </a:rPr>
              <a:t>names</a:t>
            </a:r>
            <a:r>
              <a:rPr lang="en-US" altLang="en-US" sz="2000" b="1" dirty="0">
                <a:solidFill>
                  <a:schemeClr val="tx1"/>
                </a:solidFill>
                <a:latin typeface="Courier" charset="0"/>
                <a:ea typeface="MS PGothic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chemeClr val="bg1"/>
                </a:solidFill>
                <a:latin typeface="Courier" charset="0"/>
                <a:ea typeface="MS PGothic" panose="020B0600070205080204" pitchFamily="34" charset="-128"/>
              </a:rPr>
              <a:t>:</a:t>
            </a:r>
          </a:p>
          <a:p>
            <a:pPr algn="l" eaLnBrk="1" hangingPunct="1"/>
            <a:r>
              <a:rPr lang="en-US" altLang="en-US" sz="2000" b="1" dirty="0">
                <a:solidFill>
                  <a:schemeClr val="tx1"/>
                </a:solidFill>
                <a:latin typeface="Courier" charset="0"/>
                <a:ea typeface="MS PGothic" panose="020B0600070205080204" pitchFamily="34" charset="-128"/>
              </a:rPr>
              <a:t>   </a:t>
            </a:r>
            <a:r>
              <a:rPr lang="en-US" altLang="en-US" sz="2000" b="1" dirty="0">
                <a:solidFill>
                  <a:srgbClr val="FFFF00"/>
                </a:solidFill>
                <a:latin typeface="Courier" charset="0"/>
                <a:ea typeface="MS PGothic" panose="020B0600070205080204" pitchFamily="34" charset="-128"/>
              </a:rPr>
              <a:t> if </a:t>
            </a:r>
            <a:r>
              <a:rPr lang="en-US" altLang="en-US" sz="2000" b="1" dirty="0">
                <a:solidFill>
                  <a:srgbClr val="00FF00"/>
                </a:solidFill>
                <a:latin typeface="Courier" charset="0"/>
                <a:ea typeface="MS PGothic" panose="020B0600070205080204" pitchFamily="34" charset="-128"/>
              </a:rPr>
              <a:t>name</a:t>
            </a:r>
            <a:r>
              <a:rPr lang="en-US" altLang="en-US" sz="2000" b="1" dirty="0">
                <a:solidFill>
                  <a:schemeClr val="tx1"/>
                </a:solidFill>
                <a:latin typeface="Courier" charset="0"/>
                <a:ea typeface="MS PGothic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rgbClr val="FFFF00"/>
                </a:solidFill>
                <a:latin typeface="Courier" charset="0"/>
                <a:ea typeface="MS PGothic" panose="020B0600070205080204" pitchFamily="34" charset="-128"/>
              </a:rPr>
              <a:t>not in</a:t>
            </a:r>
            <a:r>
              <a:rPr lang="en-US" altLang="en-US" sz="2000" b="1" dirty="0">
                <a:solidFill>
                  <a:schemeClr val="tx1"/>
                </a:solidFill>
                <a:latin typeface="Courier" charset="0"/>
                <a:ea typeface="MS PGothic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rgbClr val="00FF00"/>
                </a:solidFill>
                <a:latin typeface="Courier" charset="0"/>
                <a:ea typeface="MS PGothic" panose="020B0600070205080204" pitchFamily="34" charset="-128"/>
              </a:rPr>
              <a:t>counts</a:t>
            </a:r>
            <a:r>
              <a:rPr lang="en-US" altLang="en-US" sz="2000" b="1" dirty="0">
                <a:solidFill>
                  <a:schemeClr val="bg1"/>
                </a:solidFill>
                <a:latin typeface="Courier" charset="0"/>
                <a:ea typeface="MS PGothic" panose="020B0600070205080204" pitchFamily="34" charset="-128"/>
              </a:rPr>
              <a:t>:</a:t>
            </a:r>
            <a:r>
              <a:rPr lang="en-US" altLang="en-US" sz="2000" b="1" dirty="0">
                <a:solidFill>
                  <a:schemeClr val="tx1"/>
                </a:solidFill>
                <a:latin typeface="Courier" charset="0"/>
                <a:ea typeface="MS PGothic" panose="020B0600070205080204" pitchFamily="34" charset="-128"/>
              </a:rPr>
              <a:t> </a:t>
            </a:r>
          </a:p>
          <a:p>
            <a:pPr algn="l" eaLnBrk="1" hangingPunct="1"/>
            <a:r>
              <a:rPr lang="en-US" altLang="en-US" sz="2000" b="1" dirty="0">
                <a:solidFill>
                  <a:schemeClr val="tx1"/>
                </a:solidFill>
                <a:latin typeface="Courier" charset="0"/>
                <a:ea typeface="MS PGothic" panose="020B0600070205080204" pitchFamily="34" charset="-128"/>
              </a:rPr>
              <a:t>       </a:t>
            </a:r>
            <a:r>
              <a:rPr lang="en-US" altLang="en-US" sz="2000" b="1" dirty="0">
                <a:solidFill>
                  <a:srgbClr val="00FF00"/>
                </a:solidFill>
                <a:latin typeface="Courier" charset="0"/>
                <a:ea typeface="MS PGothic" panose="020B0600070205080204" pitchFamily="34" charset="-128"/>
              </a:rPr>
              <a:t>counts</a:t>
            </a:r>
            <a:r>
              <a:rPr lang="en-US" altLang="en-US" sz="2000" b="1" dirty="0">
                <a:solidFill>
                  <a:srgbClr val="00FFFF"/>
                </a:solidFill>
                <a:latin typeface="Courier" charset="0"/>
                <a:ea typeface="MS PGothic" panose="020B0600070205080204" pitchFamily="34" charset="-128"/>
              </a:rPr>
              <a:t>[name]</a:t>
            </a:r>
            <a:r>
              <a:rPr lang="en-US" altLang="en-US" sz="2000" b="1" dirty="0">
                <a:solidFill>
                  <a:schemeClr val="tx1"/>
                </a:solidFill>
                <a:latin typeface="Courier" charset="0"/>
                <a:ea typeface="MS PGothic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chemeClr val="bg1"/>
                </a:solidFill>
                <a:latin typeface="Courier" charset="0"/>
                <a:ea typeface="MS PGothic" panose="020B0600070205080204" pitchFamily="34" charset="-128"/>
              </a:rPr>
              <a:t>= 1</a:t>
            </a:r>
          </a:p>
          <a:p>
            <a:pPr algn="l" eaLnBrk="1" hangingPunct="1"/>
            <a:r>
              <a:rPr lang="en-US" altLang="en-US" sz="2000" b="1" dirty="0">
                <a:solidFill>
                  <a:schemeClr val="tx1"/>
                </a:solidFill>
                <a:latin typeface="Courier" charset="0"/>
                <a:ea typeface="MS PGothic" panose="020B0600070205080204" pitchFamily="34" charset="-128"/>
              </a:rPr>
              <a:t>    </a:t>
            </a:r>
            <a:r>
              <a:rPr lang="en-US" altLang="en-US" sz="2000" b="1" dirty="0">
                <a:solidFill>
                  <a:srgbClr val="FFFF00"/>
                </a:solidFill>
                <a:latin typeface="Courier" charset="0"/>
                <a:ea typeface="MS PGothic" panose="020B0600070205080204" pitchFamily="34" charset="-128"/>
              </a:rPr>
              <a:t>else</a:t>
            </a:r>
            <a:r>
              <a:rPr lang="en-US" altLang="en-US" sz="2000" b="1" dirty="0">
                <a:solidFill>
                  <a:schemeClr val="tx1"/>
                </a:solidFill>
                <a:latin typeface="Courier" charset="0"/>
                <a:ea typeface="MS PGothic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chemeClr val="bg1"/>
                </a:solidFill>
                <a:latin typeface="Courier" charset="0"/>
                <a:ea typeface="MS PGothic" panose="020B0600070205080204" pitchFamily="34" charset="-128"/>
              </a:rPr>
              <a:t>:</a:t>
            </a:r>
          </a:p>
          <a:p>
            <a:pPr algn="l" eaLnBrk="1" hangingPunct="1"/>
            <a:r>
              <a:rPr lang="en-US" altLang="en-US" sz="2000" b="1" dirty="0">
                <a:solidFill>
                  <a:schemeClr val="tx1"/>
                </a:solidFill>
                <a:latin typeface="Courier" charset="0"/>
                <a:ea typeface="MS PGothic" panose="020B0600070205080204" pitchFamily="34" charset="-128"/>
              </a:rPr>
              <a:t>        </a:t>
            </a:r>
            <a:r>
              <a:rPr lang="en-US" altLang="en-US" sz="2000" b="1" dirty="0">
                <a:solidFill>
                  <a:srgbClr val="00FF00"/>
                </a:solidFill>
                <a:latin typeface="Courier" charset="0"/>
                <a:ea typeface="MS PGothic" panose="020B0600070205080204" pitchFamily="34" charset="-128"/>
              </a:rPr>
              <a:t>counts</a:t>
            </a:r>
            <a:r>
              <a:rPr lang="en-US" altLang="en-US" sz="2000" b="1" dirty="0">
                <a:solidFill>
                  <a:srgbClr val="00FFFF"/>
                </a:solidFill>
                <a:latin typeface="Courier" charset="0"/>
                <a:ea typeface="MS PGothic" panose="020B0600070205080204" pitchFamily="34" charset="-128"/>
              </a:rPr>
              <a:t>[name]</a:t>
            </a:r>
            <a:r>
              <a:rPr lang="en-US" altLang="en-US" sz="2000" b="1" dirty="0">
                <a:solidFill>
                  <a:schemeClr val="tx1"/>
                </a:solidFill>
                <a:latin typeface="Courier" charset="0"/>
                <a:ea typeface="MS PGothic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chemeClr val="bg1"/>
                </a:solidFill>
                <a:latin typeface="Courier" charset="0"/>
                <a:ea typeface="MS PGothic" panose="020B0600070205080204" pitchFamily="34" charset="-128"/>
              </a:rPr>
              <a:t>=</a:t>
            </a:r>
            <a:r>
              <a:rPr lang="en-US" altLang="en-US" sz="2000" b="1" dirty="0">
                <a:solidFill>
                  <a:schemeClr val="tx1"/>
                </a:solidFill>
                <a:latin typeface="Courier" charset="0"/>
                <a:ea typeface="MS PGothic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rgbClr val="00FF00"/>
                </a:solidFill>
                <a:latin typeface="Courier" charset="0"/>
                <a:ea typeface="MS PGothic" panose="020B0600070205080204" pitchFamily="34" charset="-128"/>
              </a:rPr>
              <a:t>counts</a:t>
            </a:r>
            <a:r>
              <a:rPr lang="en-US" altLang="en-US" sz="2000" b="1" dirty="0">
                <a:solidFill>
                  <a:srgbClr val="00FFFF"/>
                </a:solidFill>
                <a:latin typeface="Courier" charset="0"/>
                <a:ea typeface="MS PGothic" panose="020B0600070205080204" pitchFamily="34" charset="-128"/>
              </a:rPr>
              <a:t>[name]</a:t>
            </a:r>
            <a:r>
              <a:rPr lang="en-US" altLang="en-US" sz="2000" b="1" dirty="0">
                <a:solidFill>
                  <a:schemeClr val="tx1"/>
                </a:solidFill>
                <a:latin typeface="Courier" charset="0"/>
                <a:ea typeface="MS PGothic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chemeClr val="bg1"/>
                </a:solidFill>
                <a:latin typeface="Courier" charset="0"/>
                <a:ea typeface="MS PGothic" panose="020B0600070205080204" pitchFamily="34" charset="-128"/>
              </a:rPr>
              <a:t>+ 1</a:t>
            </a:r>
          </a:p>
          <a:p>
            <a:pPr algn="l" eaLnBrk="1" hangingPunct="1"/>
            <a:r>
              <a:rPr lang="en-US" altLang="en-US" sz="2000" b="1" dirty="0">
                <a:solidFill>
                  <a:srgbClr val="FFFF00"/>
                </a:solidFill>
                <a:latin typeface="Courier" charset="0"/>
                <a:ea typeface="MS PGothic" panose="020B0600070205080204" pitchFamily="34" charset="-128"/>
              </a:rPr>
              <a:t>print</a:t>
            </a:r>
            <a:r>
              <a:rPr lang="en-US" altLang="en-US" sz="2000" b="1" dirty="0">
                <a:solidFill>
                  <a:schemeClr val="tx1"/>
                </a:solidFill>
                <a:latin typeface="Courier" charset="0"/>
                <a:ea typeface="MS PGothic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rgbClr val="00FF00"/>
                </a:solidFill>
                <a:latin typeface="Courier" charset="0"/>
                <a:ea typeface="MS PGothic" panose="020B0600070205080204" pitchFamily="34" charset="-128"/>
              </a:rPr>
              <a:t>counts</a:t>
            </a:r>
          </a:p>
        </p:txBody>
      </p:sp>
    </p:spTree>
    <p:extLst>
      <p:ext uri="{BB962C8B-B14F-4D97-AF65-F5344CB8AC3E}">
        <p14:creationId xmlns:p14="http://schemas.microsoft.com/office/powerpoint/2010/main" val="1814859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C9FD843-AE03-4DD7-BD7A-8364C5832CEA}"/>
              </a:ext>
            </a:extLst>
          </p:cNvPr>
          <p:cNvSpPr/>
          <p:nvPr/>
        </p:nvSpPr>
        <p:spPr>
          <a:xfrm>
            <a:off x="395426" y="2085356"/>
            <a:ext cx="11203336" cy="392996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9">
            <a:extLst>
              <a:ext uri="{FF2B5EF4-FFF2-40B4-BE49-F238E27FC236}">
                <a16:creationId xmlns:a16="http://schemas.microsoft.com/office/drawing/2014/main" id="{8D1DE1BC-AB25-43F8-B361-98EC8488AF5F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Dictionary - Exercise</a:t>
            </a:r>
            <a:endParaRPr lang="en-US" altLang="en-US" sz="1600" dirty="0">
              <a:solidFill>
                <a:srgbClr val="002060"/>
              </a:solidFill>
              <a:ea typeface="MS PGothic" panose="020B0600070205080204" pitchFamily="34" charset="-128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853569-6C9D-4712-BF48-F69156825AF2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Related image">
            <a:extLst>
              <a:ext uri="{FF2B5EF4-FFF2-40B4-BE49-F238E27FC236}">
                <a16:creationId xmlns:a16="http://schemas.microsoft.com/office/drawing/2014/main" id="{314E4E69-093F-411C-89F1-2F4DCCBEC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2963">
            <a:off x="429684" y="840417"/>
            <a:ext cx="437859" cy="4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3">
            <a:extLst>
              <a:ext uri="{FF2B5EF4-FFF2-40B4-BE49-F238E27FC236}">
                <a16:creationId xmlns:a16="http://schemas.microsoft.com/office/drawing/2014/main" id="{77B83B6D-8A22-4DA1-8463-1AAD83F6091E}"/>
              </a:ext>
            </a:extLst>
          </p:cNvPr>
          <p:cNvSpPr>
            <a:spLocks/>
          </p:cNvSpPr>
          <p:nvPr/>
        </p:nvSpPr>
        <p:spPr bwMode="auto">
          <a:xfrm>
            <a:off x="648613" y="3075945"/>
            <a:ext cx="8925520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000" b="1" dirty="0">
                <a:solidFill>
                  <a:srgbClr val="00FF00"/>
                </a:solidFill>
                <a:latin typeface="Courier" charset="0"/>
                <a:ea typeface="MS PGothic" panose="020B0600070205080204" pitchFamily="34" charset="-128"/>
              </a:rPr>
              <a:t>counts</a:t>
            </a:r>
            <a:r>
              <a:rPr lang="en-US" altLang="en-US" sz="2000" b="1" dirty="0">
                <a:solidFill>
                  <a:schemeClr val="tx1"/>
                </a:solidFill>
                <a:latin typeface="Courier" charset="0"/>
                <a:ea typeface="MS PGothic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chemeClr val="bg1"/>
                </a:solidFill>
                <a:latin typeface="Courier" charset="0"/>
                <a:ea typeface="MS PGothic" panose="020B0600070205080204" pitchFamily="34" charset="-128"/>
              </a:rPr>
              <a:t>=</a:t>
            </a:r>
            <a:r>
              <a:rPr lang="en-US" altLang="en-US" sz="2000" b="1" dirty="0">
                <a:solidFill>
                  <a:schemeClr val="tx1"/>
                </a:solidFill>
                <a:latin typeface="Courier" charset="0"/>
                <a:ea typeface="MS PGothic" panose="020B0600070205080204" pitchFamily="34" charset="-128"/>
              </a:rPr>
              <a:t> </a:t>
            </a:r>
            <a:r>
              <a:rPr lang="en-US" altLang="en-US" sz="2000" b="1" dirty="0" err="1">
                <a:solidFill>
                  <a:srgbClr val="FF00FF"/>
                </a:solidFill>
                <a:latin typeface="Courier" charset="0"/>
                <a:ea typeface="MS PGothic" panose="020B0600070205080204" pitchFamily="34" charset="-128"/>
              </a:rPr>
              <a:t>dict</a:t>
            </a:r>
            <a:r>
              <a:rPr lang="en-US" altLang="en-US" sz="2000" b="1" dirty="0">
                <a:solidFill>
                  <a:schemeClr val="bg1"/>
                </a:solidFill>
                <a:latin typeface="Courier" charset="0"/>
                <a:ea typeface="MS PGothic" panose="020B0600070205080204" pitchFamily="34" charset="-128"/>
              </a:rPr>
              <a:t>()</a:t>
            </a:r>
          </a:p>
          <a:p>
            <a:pPr algn="l" eaLnBrk="1" hangingPunct="1"/>
            <a:r>
              <a:rPr lang="en-US" altLang="en-US" sz="2000" b="1" dirty="0">
                <a:solidFill>
                  <a:srgbClr val="00FF00"/>
                </a:solidFill>
                <a:latin typeface="Courier" charset="0"/>
                <a:ea typeface="MS PGothic" panose="020B0600070205080204" pitchFamily="34" charset="-128"/>
              </a:rPr>
              <a:t>names</a:t>
            </a:r>
            <a:r>
              <a:rPr lang="en-US" altLang="en-US" sz="2000" b="1" dirty="0">
                <a:solidFill>
                  <a:schemeClr val="tx1"/>
                </a:solidFill>
                <a:latin typeface="Courier" charset="0"/>
                <a:ea typeface="MS PGothic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chemeClr val="bg1"/>
                </a:solidFill>
                <a:latin typeface="Courier" charset="0"/>
                <a:ea typeface="MS PGothic" panose="020B0600070205080204" pitchFamily="34" charset="-128"/>
              </a:rPr>
              <a:t>=</a:t>
            </a:r>
            <a:r>
              <a:rPr lang="en-US" altLang="en-US" sz="2000" b="1" dirty="0">
                <a:solidFill>
                  <a:schemeClr val="tx1"/>
                </a:solidFill>
                <a:latin typeface="Courier" charset="0"/>
                <a:ea typeface="MS PGothic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chemeClr val="bg1"/>
                </a:solidFill>
                <a:latin typeface="Courier" charset="0"/>
                <a:ea typeface="MS PGothic" panose="020B0600070205080204" pitchFamily="34" charset="-128"/>
              </a:rPr>
              <a:t>[‘</a:t>
            </a:r>
            <a:r>
              <a:rPr lang="en-US" altLang="en-US" sz="2000" b="1" dirty="0" err="1">
                <a:solidFill>
                  <a:schemeClr val="bg1"/>
                </a:solidFill>
                <a:latin typeface="Courier" charset="0"/>
                <a:ea typeface="MS PGothic" panose="020B0600070205080204" pitchFamily="34" charset="-128"/>
              </a:rPr>
              <a:t>stalin</a:t>
            </a:r>
            <a:r>
              <a:rPr lang="en-US" altLang="en-US" sz="2000" b="1" dirty="0">
                <a:solidFill>
                  <a:schemeClr val="bg1"/>
                </a:solidFill>
                <a:latin typeface="Courier" charset="0"/>
                <a:ea typeface="MS PGothic" panose="020B0600070205080204" pitchFamily="34" charset="-128"/>
              </a:rPr>
              <a:t>', ‘</a:t>
            </a:r>
            <a:r>
              <a:rPr lang="en-US" altLang="en-US" sz="2000" b="1" dirty="0" err="1">
                <a:solidFill>
                  <a:schemeClr val="bg1"/>
                </a:solidFill>
                <a:latin typeface="Courier" charset="0"/>
                <a:ea typeface="MS PGothic" panose="020B0600070205080204" pitchFamily="34" charset="-128"/>
              </a:rPr>
              <a:t>loyola</a:t>
            </a:r>
            <a:r>
              <a:rPr lang="en-US" altLang="en-US" sz="2000" b="1" dirty="0">
                <a:solidFill>
                  <a:schemeClr val="bg1"/>
                </a:solidFill>
                <a:latin typeface="Courier" charset="0"/>
                <a:ea typeface="MS PGothic" panose="020B0600070205080204" pitchFamily="34" charset="-128"/>
              </a:rPr>
              <a:t>', ‘</a:t>
            </a:r>
            <a:r>
              <a:rPr lang="en-US" altLang="en-US" sz="2000" b="1" dirty="0" err="1">
                <a:solidFill>
                  <a:schemeClr val="bg1"/>
                </a:solidFill>
                <a:latin typeface="Courier" charset="0"/>
                <a:ea typeface="MS PGothic" panose="020B0600070205080204" pitchFamily="34" charset="-128"/>
              </a:rPr>
              <a:t>soosai</a:t>
            </a:r>
            <a:r>
              <a:rPr lang="en-US" altLang="en-US" sz="2000" b="1" dirty="0">
                <a:solidFill>
                  <a:schemeClr val="bg1"/>
                </a:solidFill>
                <a:latin typeface="Courier" charset="0"/>
                <a:ea typeface="MS PGothic" panose="020B0600070205080204" pitchFamily="34" charset="-128"/>
              </a:rPr>
              <a:t>', ‘</a:t>
            </a:r>
            <a:r>
              <a:rPr lang="en-US" altLang="en-US" sz="2000" b="1" dirty="0" err="1">
                <a:solidFill>
                  <a:schemeClr val="bg1"/>
                </a:solidFill>
                <a:latin typeface="Courier" charset="0"/>
                <a:ea typeface="MS PGothic" panose="020B0600070205080204" pitchFamily="34" charset="-128"/>
              </a:rPr>
              <a:t>stalin</a:t>
            </a:r>
            <a:r>
              <a:rPr lang="en-US" altLang="en-US" sz="2000" b="1" dirty="0">
                <a:solidFill>
                  <a:schemeClr val="bg1"/>
                </a:solidFill>
                <a:latin typeface="Courier" charset="0"/>
                <a:ea typeface="MS PGothic" panose="020B0600070205080204" pitchFamily="34" charset="-128"/>
              </a:rPr>
              <a:t>', ‘</a:t>
            </a:r>
            <a:r>
              <a:rPr lang="en-US" altLang="en-US" sz="2000" b="1" dirty="0" err="1">
                <a:solidFill>
                  <a:schemeClr val="bg1"/>
                </a:solidFill>
                <a:latin typeface="Courier" charset="0"/>
                <a:ea typeface="MS PGothic" panose="020B0600070205080204" pitchFamily="34" charset="-128"/>
              </a:rPr>
              <a:t>stalin</a:t>
            </a:r>
            <a:r>
              <a:rPr lang="en-US" altLang="en-US" sz="2000" b="1" dirty="0">
                <a:solidFill>
                  <a:schemeClr val="bg1"/>
                </a:solidFill>
                <a:latin typeface="Courier" charset="0"/>
                <a:ea typeface="MS PGothic" panose="020B0600070205080204" pitchFamily="34" charset="-128"/>
              </a:rPr>
              <a:t>']</a:t>
            </a:r>
          </a:p>
          <a:p>
            <a:pPr algn="l" eaLnBrk="1" hangingPunct="1"/>
            <a:r>
              <a:rPr lang="en-US" altLang="en-US" sz="2000" b="1" dirty="0">
                <a:solidFill>
                  <a:srgbClr val="FFFF00"/>
                </a:solidFill>
                <a:latin typeface="Courier" charset="0"/>
                <a:ea typeface="MS PGothic" panose="020B0600070205080204" pitchFamily="34" charset="-128"/>
              </a:rPr>
              <a:t>for</a:t>
            </a:r>
            <a:r>
              <a:rPr lang="en-US" altLang="en-US" sz="2000" b="1" dirty="0">
                <a:solidFill>
                  <a:schemeClr val="tx1"/>
                </a:solidFill>
                <a:latin typeface="Courier" charset="0"/>
                <a:ea typeface="MS PGothic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rgbClr val="00FF00"/>
                </a:solidFill>
                <a:latin typeface="Courier" charset="0"/>
                <a:ea typeface="MS PGothic" panose="020B0600070205080204" pitchFamily="34" charset="-128"/>
              </a:rPr>
              <a:t>name</a:t>
            </a:r>
            <a:r>
              <a:rPr lang="en-US" altLang="en-US" sz="2000" b="1" dirty="0">
                <a:solidFill>
                  <a:schemeClr val="tx1"/>
                </a:solidFill>
                <a:latin typeface="Courier" charset="0"/>
                <a:ea typeface="MS PGothic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rgbClr val="FFFF00"/>
                </a:solidFill>
                <a:latin typeface="Courier" charset="0"/>
                <a:ea typeface="MS PGothic" panose="020B0600070205080204" pitchFamily="34" charset="-128"/>
              </a:rPr>
              <a:t>in</a:t>
            </a:r>
            <a:r>
              <a:rPr lang="en-US" altLang="en-US" sz="2000" b="1" dirty="0">
                <a:solidFill>
                  <a:schemeClr val="tx1"/>
                </a:solidFill>
                <a:latin typeface="Courier" charset="0"/>
                <a:ea typeface="MS PGothic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rgbClr val="00FF00"/>
                </a:solidFill>
                <a:latin typeface="Courier" charset="0"/>
                <a:ea typeface="MS PGothic" panose="020B0600070205080204" pitchFamily="34" charset="-128"/>
              </a:rPr>
              <a:t>names</a:t>
            </a:r>
            <a:r>
              <a:rPr lang="en-US" altLang="en-US" sz="2000" b="1" dirty="0">
                <a:solidFill>
                  <a:schemeClr val="tx1"/>
                </a:solidFill>
                <a:latin typeface="Courier" charset="0"/>
                <a:ea typeface="MS PGothic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chemeClr val="bg1"/>
                </a:solidFill>
                <a:latin typeface="Courier" charset="0"/>
                <a:ea typeface="MS PGothic" panose="020B0600070205080204" pitchFamily="34" charset="-128"/>
              </a:rPr>
              <a:t>:</a:t>
            </a:r>
          </a:p>
          <a:p>
            <a:pPr eaLnBrk="1" hangingPunct="1"/>
            <a:r>
              <a:rPr lang="en-US" altLang="en-US" sz="2000" b="1" dirty="0">
                <a:solidFill>
                  <a:schemeClr val="tx1"/>
                </a:solidFill>
                <a:latin typeface="Courier" charset="0"/>
                <a:ea typeface="MS PGothic" panose="020B0600070205080204" pitchFamily="34" charset="-128"/>
              </a:rPr>
              <a:t>   </a:t>
            </a:r>
            <a:r>
              <a:rPr lang="en-US" altLang="en-US" sz="2000" b="1" dirty="0">
                <a:solidFill>
                  <a:srgbClr val="FFFF00"/>
                </a:solidFill>
                <a:latin typeface="Courier" charset="0"/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solidFill>
                  <a:srgbClr val="00FF00"/>
                </a:solidFill>
                <a:latin typeface="Courier" charset="0"/>
                <a:ea typeface="MS PGothic" panose="020B0600070205080204" pitchFamily="34" charset="-128"/>
              </a:rPr>
              <a:t>counts</a:t>
            </a:r>
            <a:r>
              <a:rPr lang="en-US" altLang="en-US" sz="2000" dirty="0">
                <a:solidFill>
                  <a:srgbClr val="00FFFF"/>
                </a:solidFill>
                <a:latin typeface="Courier" charset="0"/>
                <a:ea typeface="MS PGothic" panose="020B0600070205080204" pitchFamily="34" charset="-128"/>
              </a:rPr>
              <a:t>[name]</a:t>
            </a:r>
            <a:r>
              <a:rPr lang="en-US" altLang="en-US" sz="2000" dirty="0">
                <a:solidFill>
                  <a:schemeClr val="tx1"/>
                </a:solidFill>
                <a:latin typeface="Courier" charset="0"/>
                <a:ea typeface="MS PGothic" panose="020B0600070205080204" pitchFamily="34" charset="-128"/>
              </a:rPr>
              <a:t> = </a:t>
            </a:r>
            <a:r>
              <a:rPr lang="en-US" altLang="en-US" sz="2000" dirty="0" err="1">
                <a:solidFill>
                  <a:srgbClr val="00FF00"/>
                </a:solidFill>
                <a:latin typeface="Courier" charset="0"/>
                <a:ea typeface="MS PGothic" panose="020B0600070205080204" pitchFamily="34" charset="-128"/>
              </a:rPr>
              <a:t>counts</a:t>
            </a:r>
            <a:r>
              <a:rPr lang="en-US" altLang="en-US" sz="2000" dirty="0" err="1">
                <a:solidFill>
                  <a:srgbClr val="FF00FF"/>
                </a:solidFill>
                <a:latin typeface="Courier" charset="0"/>
                <a:ea typeface="MS PGothic" panose="020B0600070205080204" pitchFamily="34" charset="-128"/>
              </a:rPr>
              <a:t>.get</a:t>
            </a:r>
            <a:r>
              <a:rPr lang="en-US" altLang="en-US" sz="2000" dirty="0">
                <a:solidFill>
                  <a:srgbClr val="00FF00"/>
                </a:solidFill>
                <a:latin typeface="Courier" charset="0"/>
                <a:ea typeface="MS PGothic" panose="020B0600070205080204" pitchFamily="34" charset="-128"/>
              </a:rPr>
              <a:t>(</a:t>
            </a:r>
            <a:r>
              <a:rPr lang="en-US" altLang="en-US" sz="2000" dirty="0">
                <a:solidFill>
                  <a:srgbClr val="00FFFF"/>
                </a:solidFill>
                <a:latin typeface="Courier" charset="0"/>
                <a:ea typeface="MS PGothic" panose="020B0600070205080204" pitchFamily="34" charset="-128"/>
              </a:rPr>
              <a:t>name, </a:t>
            </a:r>
            <a:r>
              <a:rPr lang="en-US" altLang="en-US" sz="2000" dirty="0">
                <a:solidFill>
                  <a:srgbClr val="FF7F00"/>
                </a:solidFill>
                <a:latin typeface="Courier" charset="0"/>
                <a:ea typeface="MS PGothic" panose="020B0600070205080204" pitchFamily="34" charset="-128"/>
              </a:rPr>
              <a:t>0</a:t>
            </a:r>
            <a:r>
              <a:rPr lang="en-US" altLang="en-US" sz="2000" dirty="0">
                <a:solidFill>
                  <a:srgbClr val="00FFFF"/>
                </a:solidFill>
                <a:latin typeface="Courier" charset="0"/>
                <a:ea typeface="MS PGothic" panose="020B0600070205080204" pitchFamily="34" charset="-128"/>
              </a:rPr>
              <a:t>)</a:t>
            </a:r>
            <a:r>
              <a:rPr lang="en-US" altLang="en-US" sz="2000" dirty="0">
                <a:solidFill>
                  <a:schemeClr val="tx1"/>
                </a:solidFill>
                <a:latin typeface="Courier" charset="0"/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Courier" charset="0"/>
                <a:ea typeface="MS PGothic" panose="020B0600070205080204" pitchFamily="34" charset="-128"/>
              </a:rPr>
              <a:t>+ 1</a:t>
            </a:r>
          </a:p>
          <a:p>
            <a:pPr algn="l" eaLnBrk="1" hangingPunct="1"/>
            <a:r>
              <a:rPr lang="en-US" altLang="en-US" sz="2000" b="1" dirty="0">
                <a:solidFill>
                  <a:srgbClr val="FFFF00"/>
                </a:solidFill>
                <a:latin typeface="Courier" charset="0"/>
                <a:ea typeface="MS PGothic" panose="020B0600070205080204" pitchFamily="34" charset="-128"/>
              </a:rPr>
              <a:t>print</a:t>
            </a:r>
            <a:r>
              <a:rPr lang="en-US" altLang="en-US" sz="2000" b="1" dirty="0">
                <a:solidFill>
                  <a:schemeClr val="tx1"/>
                </a:solidFill>
                <a:latin typeface="Courier" charset="0"/>
                <a:ea typeface="MS PGothic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rgbClr val="00FF00"/>
                </a:solidFill>
                <a:latin typeface="Courier" charset="0"/>
                <a:ea typeface="MS PGothic" panose="020B0600070205080204" pitchFamily="34" charset="-128"/>
              </a:rPr>
              <a:t>counts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ACC86F-4968-48C4-8957-043A1CC09BBE}"/>
              </a:ext>
            </a:extLst>
          </p:cNvPr>
          <p:cNvSpPr txBox="1"/>
          <p:nvPr/>
        </p:nvSpPr>
        <p:spPr>
          <a:xfrm>
            <a:off x="1040299" y="842677"/>
            <a:ext cx="10520516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Counting the words from a list</a:t>
            </a:r>
          </a:p>
        </p:txBody>
      </p:sp>
    </p:spTree>
    <p:extLst>
      <p:ext uri="{BB962C8B-B14F-4D97-AF65-F5344CB8AC3E}">
        <p14:creationId xmlns:p14="http://schemas.microsoft.com/office/powerpoint/2010/main" val="4145482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C9FD843-AE03-4DD7-BD7A-8364C5832CEA}"/>
              </a:ext>
            </a:extLst>
          </p:cNvPr>
          <p:cNvSpPr/>
          <p:nvPr/>
        </p:nvSpPr>
        <p:spPr>
          <a:xfrm>
            <a:off x="395426" y="2085356"/>
            <a:ext cx="11203336" cy="392996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9">
            <a:extLst>
              <a:ext uri="{FF2B5EF4-FFF2-40B4-BE49-F238E27FC236}">
                <a16:creationId xmlns:a16="http://schemas.microsoft.com/office/drawing/2014/main" id="{8D1DE1BC-AB25-43F8-B361-98EC8488AF5F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Dictionary - Exercise</a:t>
            </a:r>
            <a:endParaRPr lang="en-US" altLang="en-US" sz="1600" dirty="0">
              <a:solidFill>
                <a:srgbClr val="002060"/>
              </a:solidFill>
              <a:ea typeface="MS PGothic" panose="020B0600070205080204" pitchFamily="34" charset="-128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853569-6C9D-4712-BF48-F69156825AF2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1F713A-264F-4D1B-988B-1EB5A20DF277}"/>
              </a:ext>
            </a:extLst>
          </p:cNvPr>
          <p:cNvSpPr txBox="1"/>
          <p:nvPr/>
        </p:nvSpPr>
        <p:spPr>
          <a:xfrm>
            <a:off x="1040299" y="842677"/>
            <a:ext cx="10520516" cy="8309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logically </a:t>
            </a:r>
            <a:r>
              <a:rPr lang="en-US" sz="2400" b="1" dirty="0">
                <a:solidFill>
                  <a:srgbClr val="0070C0"/>
                </a:solidFill>
              </a:rPr>
              <a:t>organize your </a:t>
            </a:r>
            <a:r>
              <a:rPr lang="en-US" sz="2400" dirty="0"/>
              <a:t>Python code. Grouping related code into a module makes the code easier to understand and use</a:t>
            </a:r>
          </a:p>
        </p:txBody>
      </p:sp>
      <p:pic>
        <p:nvPicPr>
          <p:cNvPr id="12" name="Picture 4" descr="Related image">
            <a:extLst>
              <a:ext uri="{FF2B5EF4-FFF2-40B4-BE49-F238E27FC236}">
                <a16:creationId xmlns:a16="http://schemas.microsoft.com/office/drawing/2014/main" id="{314E4E69-093F-411C-89F1-2F4DCCBEC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2963">
            <a:off x="429684" y="840417"/>
            <a:ext cx="437859" cy="4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D443118E-FDC8-470B-A83D-D7F4EF4A0053}"/>
              </a:ext>
            </a:extLst>
          </p:cNvPr>
          <p:cNvSpPr>
            <a:spLocks/>
          </p:cNvSpPr>
          <p:nvPr/>
        </p:nvSpPr>
        <p:spPr bwMode="auto">
          <a:xfrm>
            <a:off x="1649632" y="2357567"/>
            <a:ext cx="6309420" cy="338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000" dirty="0">
                <a:solidFill>
                  <a:srgbClr val="00FF00"/>
                </a:solidFill>
                <a:latin typeface="Courier" charset="0"/>
                <a:ea typeface="MS PGothic" panose="020B0600070205080204" pitchFamily="34" charset="-128"/>
              </a:rPr>
              <a:t>counts = </a:t>
            </a:r>
            <a:r>
              <a:rPr lang="en-US" altLang="en-US" sz="2000" dirty="0" err="1">
                <a:solidFill>
                  <a:srgbClr val="00FF00"/>
                </a:solidFill>
                <a:latin typeface="Courier" charset="0"/>
                <a:ea typeface="MS PGothic" panose="020B0600070205080204" pitchFamily="34" charset="-128"/>
              </a:rPr>
              <a:t>dict</a:t>
            </a:r>
            <a:r>
              <a:rPr lang="en-US" altLang="en-US" sz="2000" dirty="0">
                <a:solidFill>
                  <a:srgbClr val="00FF00"/>
                </a:solidFill>
                <a:latin typeface="Courier" charset="0"/>
                <a:ea typeface="MS PGothic" panose="020B0600070205080204" pitchFamily="34" charset="-128"/>
              </a:rPr>
              <a:t>()</a:t>
            </a:r>
          </a:p>
          <a:p>
            <a:pPr algn="l" eaLnBrk="1" hangingPunct="1"/>
            <a:r>
              <a:rPr lang="en-US" altLang="en-US" sz="2000" dirty="0">
                <a:solidFill>
                  <a:srgbClr val="FFFF00"/>
                </a:solidFill>
                <a:latin typeface="Courier" charset="0"/>
                <a:ea typeface="MS PGothic" panose="020B0600070205080204" pitchFamily="34" charset="-128"/>
              </a:rPr>
              <a:t>Line </a:t>
            </a:r>
            <a:r>
              <a:rPr lang="en-US" altLang="en-US" sz="2000" dirty="0">
                <a:solidFill>
                  <a:schemeClr val="tx1"/>
                </a:solidFill>
                <a:latin typeface="Courier" charset="0"/>
                <a:ea typeface="MS PGothic" panose="020B0600070205080204" pitchFamily="34" charset="-128"/>
              </a:rPr>
              <a:t>= </a:t>
            </a:r>
            <a:r>
              <a:rPr lang="en-US" altLang="en-US" sz="2000" dirty="0">
                <a:solidFill>
                  <a:srgbClr val="FF00FF"/>
                </a:solidFill>
                <a:latin typeface="Courier" charset="0"/>
                <a:ea typeface="MS PGothic" panose="020B0600070205080204" pitchFamily="34" charset="-128"/>
              </a:rPr>
              <a:t>input</a:t>
            </a:r>
            <a:r>
              <a:rPr lang="en-US" altLang="en-US" sz="2000" dirty="0">
                <a:solidFill>
                  <a:schemeClr val="bg1"/>
                </a:solidFill>
                <a:latin typeface="Courier" charset="0"/>
                <a:ea typeface="MS PGothic" panose="020B0600070205080204" pitchFamily="34" charset="-128"/>
              </a:rPr>
              <a:t>(‘Enter the string')</a:t>
            </a:r>
          </a:p>
          <a:p>
            <a:pPr algn="l" eaLnBrk="1" hangingPunct="1"/>
            <a:endParaRPr lang="en-US" altLang="en-US" sz="2000" dirty="0">
              <a:solidFill>
                <a:schemeClr val="tx1"/>
              </a:solidFill>
              <a:latin typeface="Courier" charset="0"/>
              <a:ea typeface="MS PGothic" panose="020B0600070205080204" pitchFamily="34" charset="-128"/>
            </a:endParaRPr>
          </a:p>
          <a:p>
            <a:pPr algn="l" eaLnBrk="1" hangingPunct="1"/>
            <a:r>
              <a:rPr lang="en-US" altLang="en-US" sz="2000" dirty="0">
                <a:solidFill>
                  <a:schemeClr val="bg1"/>
                </a:solidFill>
                <a:latin typeface="Courier" charset="0"/>
                <a:ea typeface="MS PGothic" panose="020B0600070205080204" pitchFamily="34" charset="-128"/>
              </a:rPr>
              <a:t>words = </a:t>
            </a:r>
            <a:r>
              <a:rPr lang="en-US" altLang="en-US" sz="2000" dirty="0" err="1">
                <a:solidFill>
                  <a:schemeClr val="bg1"/>
                </a:solidFill>
                <a:latin typeface="Courier" charset="0"/>
                <a:ea typeface="MS PGothic" panose="020B0600070205080204" pitchFamily="34" charset="-128"/>
              </a:rPr>
              <a:t>line.</a:t>
            </a:r>
            <a:r>
              <a:rPr lang="en-US" altLang="en-US" sz="2000" dirty="0" err="1">
                <a:solidFill>
                  <a:srgbClr val="FF00FF"/>
                </a:solidFill>
                <a:latin typeface="Courier" charset="0"/>
                <a:ea typeface="MS PGothic" panose="020B0600070205080204" pitchFamily="34" charset="-128"/>
              </a:rPr>
              <a:t>split</a:t>
            </a:r>
            <a:r>
              <a:rPr lang="en-US" altLang="en-US" sz="2000" dirty="0">
                <a:solidFill>
                  <a:schemeClr val="bg1"/>
                </a:solidFill>
                <a:latin typeface="Courier" charset="0"/>
                <a:ea typeface="MS PGothic" panose="020B0600070205080204" pitchFamily="34" charset="-128"/>
              </a:rPr>
              <a:t>()</a:t>
            </a:r>
          </a:p>
          <a:p>
            <a:pPr algn="l" eaLnBrk="1" hangingPunct="1"/>
            <a:endParaRPr lang="en-US" altLang="en-US" sz="2000" dirty="0">
              <a:solidFill>
                <a:schemeClr val="tx1"/>
              </a:solidFill>
              <a:latin typeface="Courier" charset="0"/>
              <a:ea typeface="MS PGothic" panose="020B0600070205080204" pitchFamily="34" charset="-128"/>
            </a:endParaRPr>
          </a:p>
          <a:p>
            <a:pPr algn="l" eaLnBrk="1" hangingPunct="1"/>
            <a:r>
              <a:rPr lang="en-US" altLang="en-US" sz="2000" dirty="0">
                <a:solidFill>
                  <a:srgbClr val="FFFF00"/>
                </a:solidFill>
                <a:latin typeface="Courier" charset="0"/>
                <a:ea typeface="MS PGothic" panose="020B0600070205080204" pitchFamily="34" charset="-128"/>
              </a:rPr>
              <a:t>print</a:t>
            </a:r>
            <a:r>
              <a:rPr lang="en-US" altLang="en-US" sz="2000" dirty="0">
                <a:solidFill>
                  <a:schemeClr val="tx1"/>
                </a:solidFill>
                <a:latin typeface="Courier" charset="0"/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Courier" charset="0"/>
                <a:ea typeface="MS PGothic" panose="020B0600070205080204" pitchFamily="34" charset="-128"/>
              </a:rPr>
              <a:t>'Words:', words</a:t>
            </a:r>
          </a:p>
          <a:p>
            <a:pPr algn="l" eaLnBrk="1" hangingPunct="1"/>
            <a:endParaRPr lang="en-US" altLang="en-US" sz="2000" dirty="0">
              <a:solidFill>
                <a:srgbClr val="FFFF00"/>
              </a:solidFill>
              <a:latin typeface="Courier" charset="0"/>
              <a:ea typeface="MS PGothic" panose="020B0600070205080204" pitchFamily="34" charset="-128"/>
            </a:endParaRPr>
          </a:p>
          <a:p>
            <a:pPr algn="l" eaLnBrk="1" hangingPunct="1"/>
            <a:r>
              <a:rPr lang="en-US" altLang="en-US" sz="2000" dirty="0">
                <a:solidFill>
                  <a:srgbClr val="FFFF00"/>
                </a:solidFill>
                <a:latin typeface="Courier" charset="0"/>
                <a:ea typeface="MS PGothic" panose="020B0600070205080204" pitchFamily="34" charset="-128"/>
              </a:rPr>
              <a:t>print</a:t>
            </a:r>
            <a:r>
              <a:rPr lang="en-US" altLang="en-US" sz="2000" dirty="0">
                <a:solidFill>
                  <a:schemeClr val="tx1"/>
                </a:solidFill>
                <a:latin typeface="Courier" charset="0"/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Courier" charset="0"/>
                <a:ea typeface="MS PGothic" panose="020B0600070205080204" pitchFamily="34" charset="-128"/>
              </a:rPr>
              <a:t>'Counting...’</a:t>
            </a:r>
          </a:p>
          <a:p>
            <a:pPr algn="l" eaLnBrk="1" hangingPunct="1"/>
            <a:r>
              <a:rPr lang="en-US" altLang="en-US" sz="2000" dirty="0">
                <a:solidFill>
                  <a:schemeClr val="bg1"/>
                </a:solidFill>
                <a:latin typeface="Courier" charset="0"/>
                <a:ea typeface="MS PGothic" panose="020B0600070205080204" pitchFamily="34" charset="-128"/>
              </a:rPr>
              <a:t>for word in words:</a:t>
            </a:r>
          </a:p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latin typeface="Courier" charset="0"/>
                <a:ea typeface="MS PGothic" panose="020B0600070205080204" pitchFamily="34" charset="-128"/>
              </a:rPr>
              <a:t>    </a:t>
            </a:r>
            <a:r>
              <a:rPr lang="en-US" altLang="en-US" sz="2000" dirty="0">
                <a:solidFill>
                  <a:srgbClr val="00FF00"/>
                </a:solidFill>
                <a:latin typeface="Courier" charset="0"/>
                <a:ea typeface="MS PGothic" panose="020B0600070205080204" pitchFamily="34" charset="-128"/>
              </a:rPr>
              <a:t>counts</a:t>
            </a:r>
            <a:r>
              <a:rPr lang="en-US" altLang="en-US" sz="2000" dirty="0">
                <a:solidFill>
                  <a:schemeClr val="bg1"/>
                </a:solidFill>
                <a:latin typeface="Courier" charset="0"/>
                <a:ea typeface="MS PGothic" panose="020B0600070205080204" pitchFamily="34" charset="-128"/>
              </a:rPr>
              <a:t>[word] = </a:t>
            </a:r>
            <a:r>
              <a:rPr lang="en-US" altLang="en-US" sz="2000" dirty="0" err="1">
                <a:solidFill>
                  <a:srgbClr val="00FF00"/>
                </a:solidFill>
                <a:latin typeface="Courier" charset="0"/>
                <a:ea typeface="MS PGothic" panose="020B0600070205080204" pitchFamily="34" charset="-128"/>
              </a:rPr>
              <a:t>counts</a:t>
            </a:r>
            <a:r>
              <a:rPr lang="en-US" altLang="en-US" sz="2000" dirty="0" err="1">
                <a:solidFill>
                  <a:schemeClr val="tx1"/>
                </a:solidFill>
                <a:latin typeface="Courier" charset="0"/>
                <a:ea typeface="MS PGothic" panose="020B0600070205080204" pitchFamily="34" charset="-128"/>
              </a:rPr>
              <a:t>.</a:t>
            </a:r>
            <a:r>
              <a:rPr lang="en-US" altLang="en-US" sz="2000" dirty="0" err="1">
                <a:solidFill>
                  <a:srgbClr val="FF00FF"/>
                </a:solidFill>
                <a:latin typeface="Courier" charset="0"/>
                <a:ea typeface="MS PGothic" panose="020B0600070205080204" pitchFamily="34" charset="-128"/>
              </a:rPr>
              <a:t>get</a:t>
            </a:r>
            <a:r>
              <a:rPr lang="en-US" altLang="en-US" sz="2000" dirty="0">
                <a:solidFill>
                  <a:schemeClr val="bg1"/>
                </a:solidFill>
                <a:latin typeface="Courier" charset="0"/>
                <a:ea typeface="MS PGothic" panose="020B0600070205080204" pitchFamily="34" charset="-128"/>
              </a:rPr>
              <a:t>(word,0) + 1</a:t>
            </a:r>
          </a:p>
          <a:p>
            <a:pPr algn="l" eaLnBrk="1" hangingPunct="1"/>
            <a:r>
              <a:rPr lang="en-US" altLang="en-US" sz="2000" dirty="0">
                <a:solidFill>
                  <a:srgbClr val="FFFF00"/>
                </a:solidFill>
                <a:latin typeface="Courier" charset="0"/>
                <a:ea typeface="MS PGothic" panose="020B0600070205080204" pitchFamily="34" charset="-128"/>
              </a:rPr>
              <a:t>print</a:t>
            </a:r>
            <a:r>
              <a:rPr lang="en-US" altLang="en-US" sz="2000" dirty="0">
                <a:solidFill>
                  <a:schemeClr val="tx1"/>
                </a:solidFill>
                <a:latin typeface="Courier" charset="0"/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Courier" charset="0"/>
                <a:ea typeface="MS PGothic" panose="020B0600070205080204" pitchFamily="34" charset="-128"/>
              </a:rPr>
              <a:t>'Counts', </a:t>
            </a:r>
            <a:r>
              <a:rPr lang="en-US" altLang="en-US" sz="2000" dirty="0">
                <a:solidFill>
                  <a:srgbClr val="00FF00"/>
                </a:solidFill>
                <a:latin typeface="Courier" charset="0"/>
                <a:ea typeface="MS PGothic" panose="020B0600070205080204" pitchFamily="34" charset="-128"/>
              </a:rPr>
              <a:t>counts</a:t>
            </a:r>
          </a:p>
        </p:txBody>
      </p:sp>
    </p:spTree>
    <p:extLst>
      <p:ext uri="{BB962C8B-B14F-4D97-AF65-F5344CB8AC3E}">
        <p14:creationId xmlns:p14="http://schemas.microsoft.com/office/powerpoint/2010/main" val="2229235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5400000">
            <a:off x="-88287" y="2659523"/>
            <a:ext cx="1280160" cy="1103586"/>
          </a:xfrm>
          <a:prstGeom prst="triangle">
            <a:avLst/>
          </a:prstGeom>
          <a:solidFill>
            <a:srgbClr val="00206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6" name="Rectangle 5"/>
          <p:cNvSpPr/>
          <p:nvPr/>
        </p:nvSpPr>
        <p:spPr>
          <a:xfrm>
            <a:off x="1103592" y="2261139"/>
            <a:ext cx="105012" cy="19003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4612303" y="2768558"/>
            <a:ext cx="2967415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spc="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Tuples </a:t>
            </a:r>
          </a:p>
        </p:txBody>
      </p:sp>
    </p:spTree>
    <p:extLst>
      <p:ext uri="{BB962C8B-B14F-4D97-AF65-F5344CB8AC3E}">
        <p14:creationId xmlns:p14="http://schemas.microsoft.com/office/powerpoint/2010/main" val="1607261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59">
            <a:extLst>
              <a:ext uri="{FF2B5EF4-FFF2-40B4-BE49-F238E27FC236}">
                <a16:creationId xmlns:a16="http://schemas.microsoft.com/office/drawing/2014/main" id="{E58EAD49-05FB-448D-934E-95B09E56A7AD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Tuples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2504F8-A5DE-4EBE-94EE-0492E1BA9C13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0F7C33C-0F9B-49FE-B4B4-BB9BFA6AD4DC}"/>
              </a:ext>
            </a:extLst>
          </p:cNvPr>
          <p:cNvSpPr txBox="1"/>
          <p:nvPr/>
        </p:nvSpPr>
        <p:spPr>
          <a:xfrm>
            <a:off x="903031" y="581638"/>
            <a:ext cx="10520516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1104900">
              <a:defRPr/>
            </a:pPr>
            <a:r>
              <a:rPr lang="en-US" dirty="0">
                <a:sym typeface="Gill Sans" charset="0"/>
              </a:rPr>
              <a:t>Tuples are another kind of sequence that function much like a list - they have elements which are indexed starting at 0</a:t>
            </a:r>
          </a:p>
        </p:txBody>
      </p:sp>
      <p:pic>
        <p:nvPicPr>
          <p:cNvPr id="38" name="Picture 4" descr="Related image">
            <a:extLst>
              <a:ext uri="{FF2B5EF4-FFF2-40B4-BE49-F238E27FC236}">
                <a16:creationId xmlns:a16="http://schemas.microsoft.com/office/drawing/2014/main" id="{F7DBEBC0-E31A-4EF0-B16B-D74DC9AC4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2963">
            <a:off x="296334" y="628848"/>
            <a:ext cx="437859" cy="4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17D19A-F440-41D1-B8D4-7CD5AD373FB7}"/>
              </a:ext>
            </a:extLst>
          </p:cNvPr>
          <p:cNvSpPr txBox="1"/>
          <p:nvPr/>
        </p:nvSpPr>
        <p:spPr>
          <a:xfrm>
            <a:off x="132889" y="2020023"/>
            <a:ext cx="62392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35050" indent="-285750"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srgbClr val="FF00FF"/>
                </a:solidFill>
                <a:sym typeface="Gill Sans" charset="0"/>
              </a:rPr>
              <a:t>tuple</a:t>
            </a:r>
            <a:r>
              <a:rPr lang="en-US" sz="2000" dirty="0">
                <a:sym typeface="Gill Sans" charset="0"/>
              </a:rPr>
              <a:t> constants are surrounded by open and close parenthesis  </a:t>
            </a:r>
            <a:r>
              <a:rPr lang="en-US" sz="2800" b="1" dirty="0">
                <a:solidFill>
                  <a:srgbClr val="0070C0"/>
                </a:solidFill>
                <a:sym typeface="Gill Sans" charset="0"/>
              </a:rPr>
              <a:t>()</a:t>
            </a:r>
            <a:r>
              <a:rPr lang="en-US" sz="2000" dirty="0">
                <a:sym typeface="Gill Sans" charset="0"/>
              </a:rPr>
              <a:t> </a:t>
            </a:r>
          </a:p>
          <a:p>
            <a:pPr marL="1035050" indent="-285750">
              <a:buFont typeface="Wingdings" panose="05000000000000000000" pitchFamily="2" charset="2"/>
              <a:buChar char="§"/>
              <a:defRPr/>
            </a:pPr>
            <a:endParaRPr lang="en-US" sz="2000" dirty="0">
              <a:sym typeface="Gill Sans" charset="0"/>
            </a:endParaRPr>
          </a:p>
          <a:p>
            <a:pPr marL="1035050" indent="-285750"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ym typeface="Gill Sans" charset="0"/>
              </a:rPr>
              <a:t>Unlike a list, once you create a </a:t>
            </a:r>
            <a:r>
              <a:rPr lang="en-US" sz="2000" dirty="0">
                <a:solidFill>
                  <a:srgbClr val="FF00FF"/>
                </a:solidFill>
                <a:sym typeface="Gill Sans" charset="0"/>
              </a:rPr>
              <a:t>tuple</a:t>
            </a:r>
            <a:r>
              <a:rPr lang="en-US" sz="2000" dirty="0">
                <a:sym typeface="Gill Sans" charset="0"/>
              </a:rPr>
              <a:t>, you </a:t>
            </a:r>
            <a:r>
              <a:rPr lang="en-US" sz="2000" dirty="0">
                <a:solidFill>
                  <a:srgbClr val="FF7F00"/>
                </a:solidFill>
                <a:sym typeface="Gill Sans" charset="0"/>
              </a:rPr>
              <a:t>cannot alter</a:t>
            </a:r>
            <a:r>
              <a:rPr lang="en-US" sz="2000" dirty="0">
                <a:sym typeface="Gill Sans" charset="0"/>
              </a:rPr>
              <a:t> its contents 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A426ED-D719-4341-B02B-A087ECE0B916}"/>
              </a:ext>
            </a:extLst>
          </p:cNvPr>
          <p:cNvSpPr/>
          <p:nvPr/>
        </p:nvSpPr>
        <p:spPr>
          <a:xfrm>
            <a:off x="6508181" y="1193946"/>
            <a:ext cx="5239060" cy="211680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95964E-9B60-44A1-B043-513FE050F251}"/>
              </a:ext>
            </a:extLst>
          </p:cNvPr>
          <p:cNvSpPr/>
          <p:nvPr/>
        </p:nvSpPr>
        <p:spPr>
          <a:xfrm>
            <a:off x="6508181" y="3429000"/>
            <a:ext cx="5239060" cy="25790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dirty="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&gt;&gt;&gt; </a:t>
            </a:r>
            <a:r>
              <a:rPr lang="en-US" altLang="en-US" dirty="0">
                <a:solidFill>
                  <a:srgbClr val="00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t</a:t>
            </a:r>
            <a:r>
              <a:rPr lang="en-US" altLang="en-US" dirty="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 = </a:t>
            </a:r>
            <a:r>
              <a:rPr lang="en-US" altLang="en-US" dirty="0">
                <a:solidFill>
                  <a:srgbClr val="FF00FF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tuple</a:t>
            </a:r>
            <a:r>
              <a:rPr lang="en-US" altLang="en-US" dirty="0">
                <a:solidFill>
                  <a:schemeClr val="bg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()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&gt;&gt;&gt; </a:t>
            </a:r>
            <a:r>
              <a:rPr lang="en-US" altLang="en-US" dirty="0" err="1">
                <a:solidFill>
                  <a:srgbClr val="FF00FF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dir</a:t>
            </a:r>
            <a:r>
              <a:rPr lang="en-US" altLang="en-US" dirty="0">
                <a:solidFill>
                  <a:schemeClr val="bg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(</a:t>
            </a:r>
            <a:r>
              <a:rPr lang="en-US" altLang="en-US" dirty="0">
                <a:solidFill>
                  <a:srgbClr val="00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t</a:t>
            </a:r>
            <a:r>
              <a:rPr lang="en-US" altLang="en-US" dirty="0">
                <a:solidFill>
                  <a:schemeClr val="bg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)</a:t>
            </a:r>
          </a:p>
          <a:p>
            <a:r>
              <a:rPr lang="en-US" altLang="en-US" dirty="0">
                <a:solidFill>
                  <a:schemeClr val="bg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['count', 'index']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D8C8E9-2B54-42BC-9552-D574550F8970}"/>
              </a:ext>
            </a:extLst>
          </p:cNvPr>
          <p:cNvSpPr>
            <a:spLocks/>
          </p:cNvSpPr>
          <p:nvPr/>
        </p:nvSpPr>
        <p:spPr bwMode="auto">
          <a:xfrm>
            <a:off x="6644695" y="1161367"/>
            <a:ext cx="5238614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1800" dirty="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&gt;&gt;&gt; </a:t>
            </a:r>
            <a:r>
              <a:rPr lang="en-US" altLang="en-US" sz="1800" dirty="0">
                <a:solidFill>
                  <a:srgbClr val="00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x</a:t>
            </a:r>
            <a:r>
              <a:rPr lang="en-US" altLang="en-US" sz="1800" dirty="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 </a:t>
            </a:r>
            <a:r>
              <a:rPr lang="en-US" altLang="en-US" sz="1800" dirty="0">
                <a:solidFill>
                  <a:schemeClr val="bg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= (‘Loyola', ‘</a:t>
            </a:r>
            <a:r>
              <a:rPr lang="en-US" altLang="en-US" sz="1800" dirty="0" err="1">
                <a:solidFill>
                  <a:schemeClr val="bg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stalin</a:t>
            </a:r>
            <a:r>
              <a:rPr lang="en-US" altLang="en-US" sz="1800" dirty="0">
                <a:solidFill>
                  <a:schemeClr val="bg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', 'Joseph')</a:t>
            </a:r>
          </a:p>
          <a:p>
            <a:pPr algn="l" eaLnBrk="1" hangingPunct="1"/>
            <a:r>
              <a:rPr lang="en-US" altLang="en-US" sz="1800" dirty="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&gt;&gt;&gt; </a:t>
            </a:r>
            <a:r>
              <a:rPr lang="en-US" altLang="en-US" sz="1800" dirty="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print</a:t>
            </a:r>
            <a:r>
              <a:rPr lang="en-US" altLang="en-US" sz="1800" dirty="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 </a:t>
            </a:r>
            <a:r>
              <a:rPr lang="en-US" altLang="en-US" sz="1800" dirty="0">
                <a:solidFill>
                  <a:srgbClr val="00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x</a:t>
            </a:r>
            <a:r>
              <a:rPr lang="en-US" altLang="en-US" sz="1800" dirty="0">
                <a:solidFill>
                  <a:srgbClr val="00FFFF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[2]</a:t>
            </a:r>
          </a:p>
          <a:p>
            <a:pPr algn="l" eaLnBrk="1" hangingPunct="1"/>
            <a:r>
              <a:rPr lang="en-US" altLang="en-US" sz="1800" dirty="0">
                <a:solidFill>
                  <a:schemeClr val="bg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Joseph</a:t>
            </a:r>
          </a:p>
          <a:p>
            <a:pPr algn="l" eaLnBrk="1" hangingPunct="1"/>
            <a:r>
              <a:rPr lang="en-US" altLang="en-US" sz="1800" dirty="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&gt;&gt;&gt; </a:t>
            </a:r>
            <a:r>
              <a:rPr lang="en-US" altLang="en-US" sz="1800" dirty="0">
                <a:solidFill>
                  <a:srgbClr val="00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y</a:t>
            </a:r>
            <a:r>
              <a:rPr lang="en-US" altLang="en-US" sz="1800" dirty="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 </a:t>
            </a:r>
            <a:r>
              <a:rPr lang="en-US" altLang="en-US" sz="1800" dirty="0">
                <a:solidFill>
                  <a:schemeClr val="bg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= ( 1, 9, 2 )</a:t>
            </a:r>
          </a:p>
          <a:p>
            <a:pPr algn="l" eaLnBrk="1" hangingPunct="1"/>
            <a:r>
              <a:rPr lang="en-US" altLang="en-US" sz="1800" dirty="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&gt;&gt;&gt; </a:t>
            </a:r>
            <a:r>
              <a:rPr lang="en-US" altLang="en-US" sz="1800" dirty="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print</a:t>
            </a:r>
            <a:r>
              <a:rPr lang="en-US" altLang="en-US" sz="1800" dirty="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 </a:t>
            </a:r>
            <a:r>
              <a:rPr lang="en-US" altLang="en-US" sz="1800" dirty="0">
                <a:solidFill>
                  <a:srgbClr val="00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y</a:t>
            </a:r>
          </a:p>
          <a:p>
            <a:pPr algn="l" eaLnBrk="1" hangingPunct="1"/>
            <a:r>
              <a:rPr lang="en-US" altLang="en-US" sz="1800" dirty="0">
                <a:solidFill>
                  <a:schemeClr val="bg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(1, 9, 2)</a:t>
            </a:r>
          </a:p>
          <a:p>
            <a:pPr algn="l" eaLnBrk="1" hangingPunct="1"/>
            <a:r>
              <a:rPr lang="en-US" altLang="en-US" sz="1800" dirty="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&gt;&gt;&gt; </a:t>
            </a:r>
            <a:r>
              <a:rPr lang="en-US" altLang="en-US" sz="1800" dirty="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print</a:t>
            </a:r>
            <a:r>
              <a:rPr lang="en-US" altLang="en-US" sz="1800" dirty="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 </a:t>
            </a:r>
            <a:r>
              <a:rPr lang="en-US" altLang="en-US" sz="1800" dirty="0">
                <a:solidFill>
                  <a:srgbClr val="FF00FF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max</a:t>
            </a:r>
            <a:r>
              <a:rPr lang="en-US" altLang="en-US" sz="1800" dirty="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(</a:t>
            </a:r>
            <a:r>
              <a:rPr lang="en-US" altLang="en-US" sz="1800" dirty="0">
                <a:solidFill>
                  <a:srgbClr val="00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y</a:t>
            </a:r>
            <a:r>
              <a:rPr lang="en-US" altLang="en-US" sz="1800" dirty="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)</a:t>
            </a:r>
          </a:p>
          <a:p>
            <a:pPr algn="l" eaLnBrk="1" hangingPunct="1"/>
            <a:r>
              <a:rPr lang="en-US" altLang="en-US" sz="1800" dirty="0">
                <a:solidFill>
                  <a:schemeClr val="bg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835540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E232D82-EF66-48D9-82EE-A7429C394DB7}"/>
              </a:ext>
            </a:extLst>
          </p:cNvPr>
          <p:cNvSpPr/>
          <p:nvPr/>
        </p:nvSpPr>
        <p:spPr>
          <a:xfrm>
            <a:off x="1213945" y="2534932"/>
            <a:ext cx="8875986" cy="25790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chemeClr val="bg1"/>
              </a:solidFill>
              <a:latin typeface="Courier New Bold" panose="02070609020205020404" pitchFamily="49" charset="0"/>
              <a:ea typeface="MS PGothic" panose="020B0600070205080204" pitchFamily="34" charset="-128"/>
              <a:sym typeface="Courier New Bold" panose="02070609020205020404" pitchFamily="49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922770EA-BEDC-4579-890B-0A07E05A9B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227" y="771525"/>
            <a:ext cx="9925050" cy="1952625"/>
          </a:xfrm>
        </p:spPr>
        <p:txBody>
          <a:bodyPr/>
          <a:lstStyle/>
          <a:p>
            <a:pPr marL="828675"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We can also put a </a:t>
            </a:r>
            <a:r>
              <a:rPr lang="en-US" dirty="0">
                <a:solidFill>
                  <a:srgbClr val="FF7F00"/>
                </a:solidFill>
                <a:sym typeface="Gill Sans" charset="0"/>
              </a:rPr>
              <a:t>tuple</a:t>
            </a:r>
            <a:r>
              <a:rPr lang="en-US" dirty="0">
                <a:sym typeface="Gill Sans" charset="0"/>
              </a:rPr>
              <a:t> on the </a:t>
            </a:r>
            <a:r>
              <a:rPr lang="en-US" dirty="0">
                <a:solidFill>
                  <a:srgbClr val="00FFFF"/>
                </a:solidFill>
                <a:sym typeface="Gill Sans" charset="0"/>
              </a:rPr>
              <a:t>left hand side</a:t>
            </a:r>
            <a:r>
              <a:rPr lang="en-US" dirty="0">
                <a:sym typeface="Gill Sans" charset="0"/>
              </a:rPr>
              <a:t> of an assignment statement</a:t>
            </a:r>
          </a:p>
          <a:p>
            <a:pPr marL="828675"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We can even omit the parenthesis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27A9DEE3-44C5-41C7-AEAB-FA937091F784}"/>
              </a:ext>
            </a:extLst>
          </p:cNvPr>
          <p:cNvSpPr>
            <a:spLocks/>
          </p:cNvSpPr>
          <p:nvPr/>
        </p:nvSpPr>
        <p:spPr bwMode="auto">
          <a:xfrm>
            <a:off x="2866260" y="2729077"/>
            <a:ext cx="553402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2475" dirty="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&gt;&gt;&gt; </a:t>
            </a:r>
            <a:r>
              <a:rPr lang="en-US" altLang="en-US" sz="2475" dirty="0">
                <a:solidFill>
                  <a:srgbClr val="FF7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(x, y)</a:t>
            </a:r>
            <a:r>
              <a:rPr lang="en-US" altLang="en-US" sz="2475" dirty="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 = </a:t>
            </a:r>
            <a:r>
              <a:rPr lang="en-US" altLang="en-US" sz="2475" dirty="0">
                <a:solidFill>
                  <a:srgbClr val="FF7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(4, '</a:t>
            </a:r>
            <a:r>
              <a:rPr lang="en-US" altLang="en-US" sz="2475" dirty="0" err="1">
                <a:solidFill>
                  <a:srgbClr val="FF7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fred</a:t>
            </a:r>
            <a:r>
              <a:rPr lang="en-US" altLang="en-US" sz="2475" dirty="0">
                <a:solidFill>
                  <a:srgbClr val="FF7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')</a:t>
            </a:r>
          </a:p>
          <a:p>
            <a:pPr algn="l" eaLnBrk="1" hangingPunct="1"/>
            <a:r>
              <a:rPr lang="en-US" altLang="en-US" sz="2475" dirty="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&gt;&gt;&gt; </a:t>
            </a:r>
            <a:r>
              <a:rPr lang="en-US" altLang="en-US" sz="2475" dirty="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print</a:t>
            </a:r>
            <a:r>
              <a:rPr lang="en-US" altLang="en-US" sz="2475" dirty="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 </a:t>
            </a:r>
            <a:r>
              <a:rPr lang="en-US" altLang="en-US" sz="2475" dirty="0">
                <a:solidFill>
                  <a:srgbClr val="00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y</a:t>
            </a:r>
          </a:p>
          <a:p>
            <a:pPr algn="l" eaLnBrk="1" hangingPunct="1"/>
            <a:r>
              <a:rPr lang="en-US" altLang="en-US" sz="2475" dirty="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Fred</a:t>
            </a:r>
          </a:p>
          <a:p>
            <a:pPr algn="l" eaLnBrk="1" hangingPunct="1"/>
            <a:r>
              <a:rPr lang="en-US" altLang="en-US" sz="2475" dirty="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&gt;&gt;&gt; </a:t>
            </a:r>
            <a:r>
              <a:rPr lang="en-US" altLang="en-US" sz="2475" dirty="0">
                <a:solidFill>
                  <a:srgbClr val="FF7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(a, b)</a:t>
            </a:r>
            <a:r>
              <a:rPr lang="en-US" altLang="en-US" sz="2475" dirty="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 = </a:t>
            </a:r>
            <a:r>
              <a:rPr lang="en-US" altLang="en-US" sz="2475" dirty="0">
                <a:solidFill>
                  <a:srgbClr val="FF7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(99, 98)</a:t>
            </a:r>
          </a:p>
          <a:p>
            <a:pPr algn="l" eaLnBrk="1" hangingPunct="1"/>
            <a:r>
              <a:rPr lang="en-US" altLang="en-US" sz="2475" dirty="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&gt;&gt;&gt; </a:t>
            </a:r>
            <a:r>
              <a:rPr lang="en-US" altLang="en-US" sz="2475" dirty="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print</a:t>
            </a:r>
            <a:r>
              <a:rPr lang="en-US" altLang="en-US" sz="2475" dirty="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 </a:t>
            </a:r>
            <a:r>
              <a:rPr lang="en-US" altLang="en-US" sz="2475" dirty="0">
                <a:solidFill>
                  <a:srgbClr val="00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a</a:t>
            </a:r>
          </a:p>
          <a:p>
            <a:pPr algn="l" eaLnBrk="1" hangingPunct="1"/>
            <a:r>
              <a:rPr lang="en-US" altLang="en-US" sz="2475" dirty="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99</a:t>
            </a:r>
          </a:p>
        </p:txBody>
      </p:sp>
      <p:sp>
        <p:nvSpPr>
          <p:cNvPr id="6" name="Title 59">
            <a:extLst>
              <a:ext uri="{FF2B5EF4-FFF2-40B4-BE49-F238E27FC236}">
                <a16:creationId xmlns:a16="http://schemas.microsoft.com/office/drawing/2014/main" id="{C2BCE0AA-F4B3-4D6E-BF48-682E85058D7F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Tuples and Assignment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41C784-D0E2-4E93-A531-32073400F848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69FDEC7-7331-4618-A8C1-DA4E5E77BB2F}"/>
              </a:ext>
            </a:extLst>
          </p:cNvPr>
          <p:cNvSpPr/>
          <p:nvPr/>
        </p:nvSpPr>
        <p:spPr>
          <a:xfrm>
            <a:off x="5308755" y="752475"/>
            <a:ext cx="6183060" cy="46863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chemeClr val="bg1"/>
              </a:solidFill>
              <a:latin typeface="Courier New Bold" panose="02070609020205020404" pitchFamily="49" charset="0"/>
              <a:ea typeface="MS PGothic" panose="020B0600070205080204" pitchFamily="34" charset="-128"/>
              <a:sym typeface="Courier New Bold" panose="02070609020205020404" pitchFamily="49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429CDB32-DDE1-44E5-95DB-7BBA917BFA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6700" y="2257425"/>
            <a:ext cx="4419600" cy="3848100"/>
          </a:xfrm>
        </p:spPr>
        <p:txBody>
          <a:bodyPr/>
          <a:lstStyle/>
          <a:p>
            <a:pPr marL="828675"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The </a:t>
            </a:r>
            <a:r>
              <a:rPr lang="en-US">
                <a:solidFill>
                  <a:srgbClr val="FF00FF"/>
                </a:solidFill>
                <a:sym typeface="Gill Sans" charset="0"/>
              </a:rPr>
              <a:t>items</a:t>
            </a:r>
            <a:r>
              <a:rPr lang="en-US">
                <a:sym typeface="Gill Sans" charset="0"/>
              </a:rPr>
              <a:t>() method in dictionaries returns a list of (key, value) </a:t>
            </a:r>
            <a:r>
              <a:rPr lang="en-US">
                <a:solidFill>
                  <a:srgbClr val="FF7F00"/>
                </a:solidFill>
                <a:sym typeface="Gill Sans" charset="0"/>
              </a:rPr>
              <a:t>tuples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B81FF64C-4E8F-4108-A524-65CF5D3E931D}"/>
              </a:ext>
            </a:extLst>
          </p:cNvPr>
          <p:cNvSpPr>
            <a:spLocks/>
          </p:cNvSpPr>
          <p:nvPr/>
        </p:nvSpPr>
        <p:spPr bwMode="auto">
          <a:xfrm>
            <a:off x="5790433" y="752475"/>
            <a:ext cx="75819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2400" dirty="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&gt;&gt;&gt; </a:t>
            </a:r>
            <a:r>
              <a:rPr lang="en-US" altLang="en-US" sz="2400" dirty="0">
                <a:solidFill>
                  <a:schemeClr val="bg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d = </a:t>
            </a:r>
            <a:r>
              <a:rPr lang="en-US" altLang="en-US" sz="2400" dirty="0" err="1">
                <a:solidFill>
                  <a:schemeClr val="bg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dict</a:t>
            </a:r>
            <a:r>
              <a:rPr lang="en-US" altLang="en-US" sz="2400" dirty="0">
                <a:solidFill>
                  <a:schemeClr val="bg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()</a:t>
            </a:r>
          </a:p>
          <a:p>
            <a:pPr algn="l" eaLnBrk="1" hangingPunct="1"/>
            <a:r>
              <a:rPr lang="en-US" altLang="en-US" sz="2400" dirty="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&gt;&gt;&gt; </a:t>
            </a:r>
            <a:r>
              <a:rPr lang="en-US" altLang="en-US" sz="2400" dirty="0">
                <a:solidFill>
                  <a:srgbClr val="00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d</a:t>
            </a:r>
            <a:r>
              <a:rPr lang="en-US" altLang="en-US" sz="2400" dirty="0">
                <a:solidFill>
                  <a:srgbClr val="00FFFF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['</a:t>
            </a:r>
            <a:r>
              <a:rPr lang="en-US" altLang="en-US" sz="2400" dirty="0" err="1">
                <a:solidFill>
                  <a:srgbClr val="00FFFF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csev</a:t>
            </a:r>
            <a:r>
              <a:rPr lang="en-US" altLang="en-US" sz="2400" dirty="0">
                <a:solidFill>
                  <a:srgbClr val="00FFFF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']</a:t>
            </a:r>
            <a:r>
              <a:rPr lang="en-US" altLang="en-US" sz="2400" dirty="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 </a:t>
            </a:r>
            <a:r>
              <a:rPr lang="en-US" altLang="en-US" sz="2400" dirty="0">
                <a:solidFill>
                  <a:schemeClr val="bg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= 2</a:t>
            </a:r>
          </a:p>
          <a:p>
            <a:pPr algn="l" eaLnBrk="1" hangingPunct="1"/>
            <a:r>
              <a:rPr lang="en-US" altLang="en-US" sz="2400" dirty="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&gt;&gt;&gt; </a:t>
            </a:r>
            <a:r>
              <a:rPr lang="en-US" altLang="en-US" sz="2400" dirty="0">
                <a:solidFill>
                  <a:srgbClr val="00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d</a:t>
            </a:r>
            <a:r>
              <a:rPr lang="en-US" altLang="en-US" sz="2400" dirty="0">
                <a:solidFill>
                  <a:srgbClr val="00FFFF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['</a:t>
            </a:r>
            <a:r>
              <a:rPr lang="en-US" altLang="en-US" sz="2400" dirty="0" err="1">
                <a:solidFill>
                  <a:srgbClr val="00FFFF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cwen</a:t>
            </a:r>
            <a:r>
              <a:rPr lang="en-US" altLang="en-US" sz="2400" dirty="0">
                <a:solidFill>
                  <a:srgbClr val="00FFFF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']</a:t>
            </a:r>
            <a:r>
              <a:rPr lang="en-US" altLang="en-US" sz="2400" dirty="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 </a:t>
            </a:r>
            <a:r>
              <a:rPr lang="en-US" altLang="en-US" sz="2400" dirty="0">
                <a:solidFill>
                  <a:schemeClr val="bg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= 4</a:t>
            </a:r>
          </a:p>
          <a:p>
            <a:pPr algn="l" eaLnBrk="1" hangingPunct="1"/>
            <a:r>
              <a:rPr lang="en-US" altLang="en-US" sz="2400" dirty="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&gt;&gt;&gt; </a:t>
            </a:r>
            <a:r>
              <a:rPr lang="en-US" altLang="en-US" sz="2400" dirty="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for</a:t>
            </a:r>
            <a:r>
              <a:rPr lang="en-US" altLang="en-US" sz="2400" dirty="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 </a:t>
            </a:r>
            <a:r>
              <a:rPr lang="en-US" altLang="en-US" sz="2400" dirty="0">
                <a:solidFill>
                  <a:srgbClr val="FF7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(</a:t>
            </a:r>
            <a:r>
              <a:rPr lang="en-US" altLang="en-US" sz="2400" dirty="0" err="1">
                <a:solidFill>
                  <a:srgbClr val="FF7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k,v</a:t>
            </a:r>
            <a:r>
              <a:rPr lang="en-US" altLang="en-US" sz="2400" dirty="0">
                <a:solidFill>
                  <a:srgbClr val="FF7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)</a:t>
            </a:r>
            <a:r>
              <a:rPr lang="en-US" altLang="en-US" sz="2400" dirty="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 </a:t>
            </a:r>
            <a:r>
              <a:rPr lang="en-US" altLang="en-US" sz="2400" dirty="0">
                <a:solidFill>
                  <a:schemeClr val="bg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in</a:t>
            </a:r>
            <a:r>
              <a:rPr lang="en-US" altLang="en-US" sz="2400" dirty="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 </a:t>
            </a:r>
            <a:r>
              <a:rPr lang="en-US" altLang="en-US" sz="2400" dirty="0" err="1">
                <a:solidFill>
                  <a:srgbClr val="00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d</a:t>
            </a:r>
            <a:r>
              <a:rPr lang="en-US" altLang="en-US" sz="2400" dirty="0" err="1">
                <a:solidFill>
                  <a:srgbClr val="FF00FF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.items</a:t>
            </a:r>
            <a:r>
              <a:rPr lang="en-US" altLang="en-US" sz="2400" dirty="0">
                <a:solidFill>
                  <a:schemeClr val="bg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():</a:t>
            </a:r>
            <a:r>
              <a:rPr lang="en-US" altLang="en-US" sz="2400" dirty="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 </a:t>
            </a:r>
          </a:p>
          <a:p>
            <a:pPr algn="l" eaLnBrk="1" hangingPunct="1"/>
            <a:r>
              <a:rPr lang="en-US" altLang="en-US" sz="2400" dirty="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...     </a:t>
            </a:r>
            <a:r>
              <a:rPr lang="en-US" altLang="en-US" sz="2400" dirty="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print</a:t>
            </a:r>
            <a:r>
              <a:rPr lang="en-US" altLang="en-US" sz="2400" dirty="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 </a:t>
            </a:r>
            <a:r>
              <a:rPr lang="en-US" altLang="en-US" sz="2400" dirty="0">
                <a:solidFill>
                  <a:srgbClr val="00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k</a:t>
            </a:r>
            <a:r>
              <a:rPr lang="en-US" altLang="en-US" sz="2400" dirty="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, </a:t>
            </a:r>
            <a:r>
              <a:rPr lang="en-US" altLang="en-US" sz="2400" dirty="0">
                <a:solidFill>
                  <a:srgbClr val="00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v</a:t>
            </a:r>
          </a:p>
          <a:p>
            <a:pPr algn="l" eaLnBrk="1" hangingPunct="1"/>
            <a:endParaRPr lang="en-US" altLang="en-US" sz="2400" dirty="0">
              <a:solidFill>
                <a:srgbClr val="00FF00"/>
              </a:solidFill>
              <a:latin typeface="Courier New Bold" panose="02070609020205020404" pitchFamily="49" charset="0"/>
              <a:ea typeface="MS PGothic" panose="020B0600070205080204" pitchFamily="34" charset="-128"/>
              <a:sym typeface="Courier New Bold" panose="02070609020205020404" pitchFamily="49" charset="0"/>
            </a:endParaRPr>
          </a:p>
          <a:p>
            <a:pPr algn="l" eaLnBrk="1" hangingPunct="1"/>
            <a:endParaRPr lang="en-US" altLang="en-US" sz="2400" dirty="0">
              <a:solidFill>
                <a:srgbClr val="00FF00"/>
              </a:solidFill>
              <a:latin typeface="Courier New Bold" panose="02070609020205020404" pitchFamily="49" charset="0"/>
              <a:ea typeface="MS PGothic" panose="020B0600070205080204" pitchFamily="34" charset="-128"/>
              <a:sym typeface="Courier New Bold" panose="02070609020205020404" pitchFamily="49" charset="0"/>
            </a:endParaRPr>
          </a:p>
          <a:p>
            <a:pPr algn="l" eaLnBrk="1" hangingPunct="1"/>
            <a:r>
              <a:rPr lang="en-US" altLang="en-US" sz="2400" dirty="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&gt;&gt;&gt; </a:t>
            </a:r>
            <a:r>
              <a:rPr lang="en-US" altLang="en-US" sz="2400" dirty="0" err="1">
                <a:solidFill>
                  <a:srgbClr val="00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tups</a:t>
            </a:r>
            <a:r>
              <a:rPr lang="en-US" altLang="en-US" sz="2400" dirty="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 = </a:t>
            </a:r>
            <a:r>
              <a:rPr lang="en-US" altLang="en-US" sz="2400" dirty="0" err="1">
                <a:solidFill>
                  <a:srgbClr val="00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d</a:t>
            </a:r>
            <a:r>
              <a:rPr lang="en-US" altLang="en-US" sz="2400" dirty="0" err="1">
                <a:solidFill>
                  <a:srgbClr val="FF00FF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.items</a:t>
            </a:r>
            <a:r>
              <a:rPr lang="en-US" altLang="en-US" sz="2400" dirty="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()</a:t>
            </a:r>
          </a:p>
          <a:p>
            <a:pPr algn="l" eaLnBrk="1" hangingPunct="1"/>
            <a:r>
              <a:rPr lang="en-US" altLang="en-US" sz="2400" dirty="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&gt;&gt;&gt; </a:t>
            </a:r>
            <a:r>
              <a:rPr lang="en-US" altLang="en-US" sz="2400" dirty="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print</a:t>
            </a:r>
            <a:r>
              <a:rPr lang="en-US" altLang="en-US" sz="2400" dirty="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 </a:t>
            </a:r>
            <a:r>
              <a:rPr lang="en-US" altLang="en-US" sz="2400" dirty="0" err="1">
                <a:solidFill>
                  <a:srgbClr val="00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tups</a:t>
            </a:r>
            <a:endParaRPr lang="en-US" altLang="en-US" sz="2400" dirty="0">
              <a:solidFill>
                <a:srgbClr val="00FF00"/>
              </a:solidFill>
              <a:latin typeface="Courier New Bold" panose="02070609020205020404" pitchFamily="49" charset="0"/>
              <a:ea typeface="MS PGothic" panose="020B0600070205080204" pitchFamily="34" charset="-128"/>
              <a:sym typeface="Courier New Bold" panose="02070609020205020404" pitchFamily="49" charset="0"/>
            </a:endParaRPr>
          </a:p>
          <a:p>
            <a:pPr algn="l" eaLnBrk="1" hangingPunct="1"/>
            <a:r>
              <a:rPr lang="en-US" altLang="en-US" sz="2400" dirty="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[</a:t>
            </a:r>
            <a:r>
              <a:rPr lang="en-US" altLang="en-US" sz="2400" dirty="0">
                <a:solidFill>
                  <a:srgbClr val="FF7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('</a:t>
            </a:r>
            <a:r>
              <a:rPr lang="en-US" altLang="en-US" sz="2400" dirty="0" err="1">
                <a:solidFill>
                  <a:srgbClr val="FF7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csev</a:t>
            </a:r>
            <a:r>
              <a:rPr lang="en-US" altLang="en-US" sz="2400" dirty="0">
                <a:solidFill>
                  <a:srgbClr val="FF7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', 2)</a:t>
            </a:r>
            <a:r>
              <a:rPr lang="en-US" altLang="en-US" sz="2400" dirty="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, </a:t>
            </a:r>
            <a:r>
              <a:rPr lang="en-US" altLang="en-US" sz="2400" dirty="0">
                <a:solidFill>
                  <a:srgbClr val="FF7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('</a:t>
            </a:r>
            <a:r>
              <a:rPr lang="en-US" altLang="en-US" sz="2400" dirty="0" err="1">
                <a:solidFill>
                  <a:srgbClr val="FF7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cwen</a:t>
            </a:r>
            <a:r>
              <a:rPr lang="en-US" altLang="en-US" sz="2400" dirty="0">
                <a:solidFill>
                  <a:srgbClr val="FF7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', 4)</a:t>
            </a:r>
            <a:r>
              <a:rPr lang="en-US" altLang="en-US" sz="2400" dirty="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]</a:t>
            </a:r>
          </a:p>
        </p:txBody>
      </p:sp>
      <p:sp>
        <p:nvSpPr>
          <p:cNvPr id="8" name="Title 59">
            <a:extLst>
              <a:ext uri="{FF2B5EF4-FFF2-40B4-BE49-F238E27FC236}">
                <a16:creationId xmlns:a16="http://schemas.microsoft.com/office/drawing/2014/main" id="{4CB579F1-99C4-4A18-B436-44DC4CEC2716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Tuples and Dictionary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95874A-FB26-4FAA-BCB3-92F52D34E826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5400000">
            <a:off x="-88287" y="2659523"/>
            <a:ext cx="1280160" cy="1103586"/>
          </a:xfrm>
          <a:prstGeom prst="triangle">
            <a:avLst/>
          </a:prstGeom>
          <a:solidFill>
            <a:srgbClr val="00206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6" name="Rectangle 5"/>
          <p:cNvSpPr/>
          <p:nvPr/>
        </p:nvSpPr>
        <p:spPr>
          <a:xfrm>
            <a:off x="1103592" y="2261139"/>
            <a:ext cx="105012" cy="19003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5022639" y="2768558"/>
            <a:ext cx="2146743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spc="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Sets </a:t>
            </a:r>
          </a:p>
        </p:txBody>
      </p:sp>
    </p:spTree>
    <p:extLst>
      <p:ext uri="{BB962C8B-B14F-4D97-AF65-F5344CB8AC3E}">
        <p14:creationId xmlns:p14="http://schemas.microsoft.com/office/powerpoint/2010/main" val="164089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9"/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</a:rPr>
              <a:t>Agenda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21752" y="386716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32890" y="124254"/>
            <a:ext cx="11727188" cy="214260"/>
          </a:xfrm>
          <a:prstGeom prst="rect">
            <a:avLst/>
          </a:prstGeom>
          <a:gradFill flip="none" rotWithShape="1">
            <a:gsLst>
              <a:gs pos="94000">
                <a:schemeClr val="bg1"/>
              </a:gs>
              <a:gs pos="50000">
                <a:srgbClr val="A9BBED"/>
              </a:gs>
              <a:gs pos="8000">
                <a:srgbClr val="21409A">
                  <a:alpha val="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801" kern="0" dirty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247B1D6-A929-48B4-89B1-73C1C38C8DAF}"/>
              </a:ext>
            </a:extLst>
          </p:cNvPr>
          <p:cNvSpPr txBox="1">
            <a:spLocks noChangeArrowheads="1"/>
          </p:cNvSpPr>
          <p:nvPr/>
        </p:nvSpPr>
        <p:spPr>
          <a:xfrm>
            <a:off x="1077595" y="1236345"/>
            <a:ext cx="9516833" cy="46914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>
              <a:defRPr/>
            </a:pPr>
            <a:r>
              <a:rPr lang="en-US" dirty="0"/>
              <a:t>Collection</a:t>
            </a:r>
          </a:p>
          <a:p>
            <a:pPr marL="1143000" lvl="1">
              <a:defRPr/>
            </a:pPr>
            <a:r>
              <a:rPr lang="en-US" dirty="0"/>
              <a:t>list /  []</a:t>
            </a:r>
          </a:p>
          <a:p>
            <a:pPr marL="685800">
              <a:defRPr/>
            </a:pPr>
            <a:r>
              <a:rPr lang="en-US" dirty="0"/>
              <a:t>Dictionary </a:t>
            </a:r>
          </a:p>
          <a:p>
            <a:pPr marL="1143000" lvl="1">
              <a:defRPr/>
            </a:pPr>
            <a:r>
              <a:rPr lang="en-US" dirty="0" err="1"/>
              <a:t>dict</a:t>
            </a:r>
            <a:r>
              <a:rPr lang="en-US" dirty="0"/>
              <a:t> / {}</a:t>
            </a:r>
          </a:p>
          <a:p>
            <a:pPr marL="685800">
              <a:defRPr/>
            </a:pPr>
            <a:r>
              <a:rPr lang="en-US" dirty="0" err="1"/>
              <a:t>Tuble</a:t>
            </a:r>
            <a:endParaRPr lang="en-US" dirty="0"/>
          </a:p>
          <a:p>
            <a:pPr marL="1143000" lvl="1">
              <a:defRPr/>
            </a:pPr>
            <a:r>
              <a:rPr lang="en-US" dirty="0"/>
              <a:t>tube / ()</a:t>
            </a:r>
          </a:p>
          <a:p>
            <a:pPr marL="685800">
              <a:defRPr/>
            </a:pPr>
            <a:r>
              <a:rPr lang="en-US" dirty="0"/>
              <a:t>Set</a:t>
            </a:r>
          </a:p>
          <a:p>
            <a:pPr marL="1143000" lvl="1">
              <a:defRPr/>
            </a:pPr>
            <a:r>
              <a:rPr lang="en-US" dirty="0"/>
              <a:t>set / {}</a:t>
            </a:r>
          </a:p>
          <a:p>
            <a:pPr marL="685800">
              <a:defRPr/>
            </a:pPr>
            <a:endParaRPr lang="en-US" dirty="0"/>
          </a:p>
          <a:p>
            <a:pPr marL="685800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827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59">
            <a:extLst>
              <a:ext uri="{FF2B5EF4-FFF2-40B4-BE49-F238E27FC236}">
                <a16:creationId xmlns:a16="http://schemas.microsoft.com/office/drawing/2014/main" id="{E58EAD49-05FB-448D-934E-95B09E56A7AD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Sets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2504F8-A5DE-4EBE-94EE-0492E1BA9C13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0F7C33C-0F9B-49FE-B4B4-BB9BFA6AD4DC}"/>
              </a:ext>
            </a:extLst>
          </p:cNvPr>
          <p:cNvSpPr txBox="1"/>
          <p:nvPr/>
        </p:nvSpPr>
        <p:spPr>
          <a:xfrm>
            <a:off x="903031" y="581638"/>
            <a:ext cx="1052051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1104900">
              <a:defRPr/>
            </a:pPr>
            <a:r>
              <a:rPr lang="en-US" dirty="0">
                <a:sym typeface="Gill Sans" charset="0"/>
              </a:rPr>
              <a:t>Similar to list, but </a:t>
            </a:r>
            <a:r>
              <a:rPr lang="en-US" dirty="0"/>
              <a:t>collection of well defined and distinct objects</a:t>
            </a:r>
            <a:endParaRPr lang="en-US" dirty="0">
              <a:sym typeface="Gill Sans" charset="0"/>
            </a:endParaRPr>
          </a:p>
        </p:txBody>
      </p:sp>
      <p:pic>
        <p:nvPicPr>
          <p:cNvPr id="38" name="Picture 4" descr="Related image">
            <a:extLst>
              <a:ext uri="{FF2B5EF4-FFF2-40B4-BE49-F238E27FC236}">
                <a16:creationId xmlns:a16="http://schemas.microsoft.com/office/drawing/2014/main" id="{F7DBEBC0-E31A-4EF0-B16B-D74DC9AC4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2963">
            <a:off x="296334" y="628848"/>
            <a:ext cx="437859" cy="4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17D19A-F440-41D1-B8D4-7CD5AD373FB7}"/>
              </a:ext>
            </a:extLst>
          </p:cNvPr>
          <p:cNvSpPr txBox="1"/>
          <p:nvPr/>
        </p:nvSpPr>
        <p:spPr>
          <a:xfrm>
            <a:off x="132889" y="2020023"/>
            <a:ext cx="623922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35050" indent="-285750"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srgbClr val="FF00FF"/>
                </a:solidFill>
                <a:sym typeface="Gill Sans" charset="0"/>
              </a:rPr>
              <a:t>sets</a:t>
            </a:r>
            <a:r>
              <a:rPr lang="en-US" sz="2000" dirty="0">
                <a:sym typeface="Gill Sans" charset="0"/>
              </a:rPr>
              <a:t> constants are surrounded by curly bracket  </a:t>
            </a:r>
            <a:r>
              <a:rPr lang="en-US" sz="2800" b="1" dirty="0">
                <a:solidFill>
                  <a:srgbClr val="0070C0"/>
                </a:solidFill>
                <a:sym typeface="Gill Sans" charset="0"/>
              </a:rPr>
              <a:t>{}</a:t>
            </a:r>
            <a:r>
              <a:rPr lang="en-US" sz="2000" dirty="0">
                <a:sym typeface="Gill Sans" charset="0"/>
              </a:rPr>
              <a:t> </a:t>
            </a:r>
          </a:p>
          <a:p>
            <a:pPr marL="749300">
              <a:defRPr/>
            </a:pPr>
            <a:endParaRPr lang="en-US" sz="2000" dirty="0">
              <a:sym typeface="Gill Sans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A426ED-D719-4341-B02B-A087ECE0B916}"/>
              </a:ext>
            </a:extLst>
          </p:cNvPr>
          <p:cNvSpPr/>
          <p:nvPr/>
        </p:nvSpPr>
        <p:spPr>
          <a:xfrm>
            <a:off x="6508181" y="1193946"/>
            <a:ext cx="5239060" cy="211680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95964E-9B60-44A1-B043-513FE050F251}"/>
              </a:ext>
            </a:extLst>
          </p:cNvPr>
          <p:cNvSpPr/>
          <p:nvPr/>
        </p:nvSpPr>
        <p:spPr>
          <a:xfrm>
            <a:off x="6508181" y="3429000"/>
            <a:ext cx="5239060" cy="25790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dirty="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&gt;&gt;&gt; </a:t>
            </a:r>
            <a:r>
              <a:rPr lang="en-US" altLang="en-US" dirty="0">
                <a:solidFill>
                  <a:srgbClr val="00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t</a:t>
            </a:r>
            <a:r>
              <a:rPr lang="en-US" altLang="en-US" dirty="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 = </a:t>
            </a:r>
            <a:r>
              <a:rPr lang="en-US" altLang="en-US" dirty="0">
                <a:solidFill>
                  <a:srgbClr val="FF00FF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set</a:t>
            </a:r>
            <a:r>
              <a:rPr lang="en-US" altLang="en-US" dirty="0">
                <a:solidFill>
                  <a:schemeClr val="bg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()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&gt;&gt;&gt; </a:t>
            </a:r>
            <a:r>
              <a:rPr lang="en-US" altLang="en-US" dirty="0" err="1">
                <a:solidFill>
                  <a:srgbClr val="FF00FF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dir</a:t>
            </a:r>
            <a:r>
              <a:rPr lang="en-US" altLang="en-US" dirty="0">
                <a:solidFill>
                  <a:schemeClr val="bg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(</a:t>
            </a:r>
            <a:r>
              <a:rPr lang="en-US" altLang="en-US" dirty="0">
                <a:solidFill>
                  <a:srgbClr val="00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t</a:t>
            </a:r>
            <a:r>
              <a:rPr lang="en-US" altLang="en-US" dirty="0">
                <a:solidFill>
                  <a:schemeClr val="bg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D8C8E9-2B54-42BC-9552-D574550F8970}"/>
              </a:ext>
            </a:extLst>
          </p:cNvPr>
          <p:cNvSpPr>
            <a:spLocks/>
          </p:cNvSpPr>
          <p:nvPr/>
        </p:nvSpPr>
        <p:spPr bwMode="auto">
          <a:xfrm>
            <a:off x="6644694" y="1900028"/>
            <a:ext cx="477885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9pPr>
          </a:lstStyle>
          <a:p>
            <a:pPr algn="l"/>
            <a:r>
              <a:rPr lang="en-US" sz="2400" dirty="0" err="1">
                <a:solidFill>
                  <a:srgbClr val="00FF00"/>
                </a:solidFill>
              </a:rPr>
              <a:t>thisset</a:t>
            </a:r>
            <a:r>
              <a:rPr lang="en-US" sz="2400" dirty="0"/>
              <a:t> = {"apple", "banana", "cherry"}</a:t>
            </a:r>
            <a:br>
              <a:rPr lang="en-US" sz="1200" dirty="0"/>
            </a:br>
            <a:r>
              <a:rPr lang="en-US" sz="2400" dirty="0"/>
              <a:t>print(</a:t>
            </a:r>
            <a:r>
              <a:rPr lang="en-US" sz="2400" dirty="0" err="1">
                <a:solidFill>
                  <a:srgbClr val="00FF00"/>
                </a:solidFill>
              </a:rPr>
              <a:t>thisset</a:t>
            </a:r>
            <a:r>
              <a:rPr lang="en-US" sz="2400" dirty="0"/>
              <a:t>)</a:t>
            </a:r>
            <a:endParaRPr lang="en-US" altLang="en-US" sz="1200" dirty="0">
              <a:solidFill>
                <a:schemeClr val="bg1"/>
              </a:solidFill>
              <a:latin typeface="Courier New Bold" panose="02070609020205020404" pitchFamily="49" charset="0"/>
              <a:ea typeface="MS PGothic" panose="020B0600070205080204" pitchFamily="34" charset="-128"/>
              <a:sym typeface="Courier New Bold" panose="020706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472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041594" y="2101761"/>
            <a:ext cx="4108818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spc="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0182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5400000">
            <a:off x="-88287" y="2659523"/>
            <a:ext cx="1280160" cy="1103586"/>
          </a:xfrm>
          <a:prstGeom prst="triangle">
            <a:avLst/>
          </a:prstGeom>
          <a:solidFill>
            <a:srgbClr val="00206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6" name="Rectangle 5"/>
          <p:cNvSpPr/>
          <p:nvPr/>
        </p:nvSpPr>
        <p:spPr>
          <a:xfrm>
            <a:off x="1103592" y="2261139"/>
            <a:ext cx="105012" cy="19003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5311179" y="2768558"/>
            <a:ext cx="1569660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spc="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239458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59">
            <a:extLst>
              <a:ext uri="{FF2B5EF4-FFF2-40B4-BE49-F238E27FC236}">
                <a16:creationId xmlns:a16="http://schemas.microsoft.com/office/drawing/2014/main" id="{E58EAD49-05FB-448D-934E-95B09E56A7AD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List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2504F8-A5DE-4EBE-94EE-0492E1BA9C13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0F7C33C-0F9B-49FE-B4B4-BB9BFA6AD4DC}"/>
              </a:ext>
            </a:extLst>
          </p:cNvPr>
          <p:cNvSpPr txBox="1"/>
          <p:nvPr/>
        </p:nvSpPr>
        <p:spPr>
          <a:xfrm>
            <a:off x="903031" y="581638"/>
            <a:ext cx="10520516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749300"/>
            <a:r>
              <a:rPr lang="en-US" altLang="en-US" sz="2400" dirty="0"/>
              <a:t>A </a:t>
            </a:r>
            <a:r>
              <a:rPr lang="en-US" altLang="en-US" sz="2800" b="1" i="1" dirty="0">
                <a:solidFill>
                  <a:srgbClr val="0070C0"/>
                </a:solidFill>
              </a:rPr>
              <a:t>collection </a:t>
            </a:r>
            <a:r>
              <a:rPr lang="en-US" altLang="en-US" sz="2400" dirty="0"/>
              <a:t>allows us to put many values in a single </a:t>
            </a:r>
            <a:r>
              <a:rPr lang="ja-JP" altLang="en-US" sz="2400" dirty="0">
                <a:latin typeface="Arial" panose="020B0604020202020204" pitchFamily="34" charset="0"/>
              </a:rPr>
              <a:t>“</a:t>
            </a:r>
            <a:r>
              <a:rPr lang="en-US" altLang="ja-JP" sz="2800" b="1" i="1" dirty="0">
                <a:solidFill>
                  <a:srgbClr val="0070C0"/>
                </a:solidFill>
              </a:rPr>
              <a:t>variable</a:t>
            </a:r>
            <a:r>
              <a:rPr lang="ja-JP" altLang="en-US" sz="2400" dirty="0">
                <a:latin typeface="Arial" panose="020B0604020202020204" pitchFamily="34" charset="0"/>
              </a:rPr>
              <a:t>”</a:t>
            </a:r>
            <a:endParaRPr lang="en-US" altLang="ja-JP" sz="2400" dirty="0"/>
          </a:p>
        </p:txBody>
      </p:sp>
      <p:pic>
        <p:nvPicPr>
          <p:cNvPr id="38" name="Picture 4" descr="Related image">
            <a:extLst>
              <a:ext uri="{FF2B5EF4-FFF2-40B4-BE49-F238E27FC236}">
                <a16:creationId xmlns:a16="http://schemas.microsoft.com/office/drawing/2014/main" id="{F7DBEBC0-E31A-4EF0-B16B-D74DC9AC4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2963">
            <a:off x="296334" y="628848"/>
            <a:ext cx="437859" cy="4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17D19A-F440-41D1-B8D4-7CD5AD373FB7}"/>
              </a:ext>
            </a:extLst>
          </p:cNvPr>
          <p:cNvSpPr txBox="1"/>
          <p:nvPr/>
        </p:nvSpPr>
        <p:spPr>
          <a:xfrm>
            <a:off x="132889" y="2020023"/>
            <a:ext cx="62392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35050" indent="-285750"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ym typeface="Gill Sans" charset="0"/>
              </a:rPr>
              <a:t>List constants are surrounded by square brackets </a:t>
            </a:r>
            <a:r>
              <a:rPr lang="en-US" sz="2800" b="1" dirty="0">
                <a:solidFill>
                  <a:srgbClr val="0070C0"/>
                </a:solidFill>
                <a:sym typeface="Gill Sans" charset="0"/>
              </a:rPr>
              <a:t>[]</a:t>
            </a:r>
            <a:r>
              <a:rPr lang="en-US" sz="2000" dirty="0">
                <a:sym typeface="Gill Sans" charset="0"/>
              </a:rPr>
              <a:t> and the elements in the list are separated by commas.</a:t>
            </a:r>
          </a:p>
          <a:p>
            <a:pPr marL="1035050" indent="-285750"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ym typeface="Gill Sans" charset="0"/>
              </a:rPr>
              <a:t>A list element can be any Python object - even another list</a:t>
            </a:r>
          </a:p>
          <a:p>
            <a:pPr marL="1035050" indent="-285750"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ym typeface="Gill Sans" charset="0"/>
              </a:rPr>
              <a:t>A list can be empty</a:t>
            </a:r>
          </a:p>
          <a:p>
            <a:pPr marL="1035050" indent="-285750"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ym typeface="Gill Sans" charset="0"/>
              </a:rPr>
              <a:t>We can create an empty </a:t>
            </a:r>
            <a:r>
              <a:rPr lang="en-US" sz="2400" b="1" i="1" dirty="0">
                <a:solidFill>
                  <a:srgbClr val="0070C0"/>
                </a:solidFill>
                <a:sym typeface="Gill Sans" charset="0"/>
              </a:rPr>
              <a:t>list</a:t>
            </a:r>
            <a:r>
              <a:rPr lang="en-US" sz="2000" dirty="0">
                <a:sym typeface="Gill Sans" charset="0"/>
              </a:rPr>
              <a:t> and then add elements using the </a:t>
            </a:r>
            <a:r>
              <a:rPr lang="en-US" sz="2400" b="1" i="1" dirty="0">
                <a:solidFill>
                  <a:srgbClr val="0070C0"/>
                </a:solidFill>
                <a:sym typeface="Gill Sans" charset="0"/>
              </a:rPr>
              <a:t>append</a:t>
            </a:r>
            <a:r>
              <a:rPr lang="en-US" sz="2000" dirty="0">
                <a:sym typeface="Gill Sans" charset="0"/>
              </a:rPr>
              <a:t> method</a:t>
            </a:r>
          </a:p>
          <a:p>
            <a:pPr marL="1035050" indent="-285750"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ym typeface="Gill Sans" charset="0"/>
              </a:rPr>
              <a:t>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A426ED-D719-4341-B02B-A087ECE0B916}"/>
              </a:ext>
            </a:extLst>
          </p:cNvPr>
          <p:cNvSpPr/>
          <p:nvPr/>
        </p:nvSpPr>
        <p:spPr>
          <a:xfrm>
            <a:off x="6508181" y="1193946"/>
            <a:ext cx="5239060" cy="25756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658120FC-0B9B-483E-9C6D-3258F9767764}"/>
              </a:ext>
            </a:extLst>
          </p:cNvPr>
          <p:cNvSpPr>
            <a:spLocks/>
          </p:cNvSpPr>
          <p:nvPr/>
        </p:nvSpPr>
        <p:spPr bwMode="auto">
          <a:xfrm>
            <a:off x="6600000" y="1387675"/>
            <a:ext cx="5752989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ea typeface="MS PGothic" panose="020B0600070205080204" pitchFamily="34" charset="-128"/>
              </a:rPr>
              <a:t>&gt;&gt;&gt;</a:t>
            </a:r>
            <a:r>
              <a:rPr lang="en-US" altLang="en-US" sz="24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400" dirty="0">
                <a:solidFill>
                  <a:srgbClr val="00FF00"/>
                </a:solidFill>
                <a:ea typeface="MS PGothic" panose="020B0600070205080204" pitchFamily="34" charset="-128"/>
              </a:rPr>
              <a:t>friends</a:t>
            </a:r>
            <a:r>
              <a:rPr lang="en-US" altLang="en-US" sz="24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400" dirty="0">
                <a:solidFill>
                  <a:schemeClr val="bg1"/>
                </a:solidFill>
                <a:ea typeface="MS PGothic" panose="020B0600070205080204" pitchFamily="34" charset="-128"/>
              </a:rPr>
              <a:t>= ['Joseph', 'Glenn', 'Sally']</a:t>
            </a:r>
          </a:p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ea typeface="MS PGothic" panose="020B0600070205080204" pitchFamily="34" charset="-128"/>
              </a:rPr>
              <a:t>&gt;&gt;&gt;</a:t>
            </a:r>
            <a:r>
              <a:rPr lang="en-US" altLang="en-US" sz="24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400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24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FF00FF"/>
                </a:solidFill>
                <a:ea typeface="MS PGothic" panose="020B0600070205080204" pitchFamily="34" charset="-128"/>
              </a:rPr>
              <a:t>len</a:t>
            </a:r>
            <a:r>
              <a:rPr lang="en-US" altLang="en-US" sz="2400" dirty="0">
                <a:solidFill>
                  <a:schemeClr val="bg1"/>
                </a:solidFill>
                <a:ea typeface="MS PGothic" panose="020B0600070205080204" pitchFamily="34" charset="-128"/>
              </a:rPr>
              <a:t>(</a:t>
            </a:r>
            <a:r>
              <a:rPr lang="en-US" altLang="en-US" sz="2400" dirty="0">
                <a:solidFill>
                  <a:srgbClr val="00FF00"/>
                </a:solidFill>
                <a:ea typeface="MS PGothic" panose="020B0600070205080204" pitchFamily="34" charset="-128"/>
              </a:rPr>
              <a:t>friends</a:t>
            </a:r>
            <a:r>
              <a:rPr lang="en-US" altLang="en-US" sz="2400" dirty="0">
                <a:solidFill>
                  <a:schemeClr val="bg1"/>
                </a:solidFill>
                <a:ea typeface="MS PGothic" panose="020B0600070205080204" pitchFamily="34" charset="-128"/>
              </a:rPr>
              <a:t>)</a:t>
            </a:r>
          </a:p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ea typeface="MS PGothic" panose="020B0600070205080204" pitchFamily="34" charset="-128"/>
              </a:rPr>
              <a:t>3</a:t>
            </a:r>
          </a:p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2400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24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400" dirty="0">
                <a:solidFill>
                  <a:srgbClr val="FF00FF"/>
                </a:solidFill>
                <a:ea typeface="MS PGothic" panose="020B0600070205080204" pitchFamily="34" charset="-128"/>
              </a:rPr>
              <a:t>range</a:t>
            </a:r>
            <a:r>
              <a:rPr lang="en-US" altLang="en-US" sz="2400" dirty="0">
                <a:solidFill>
                  <a:schemeClr val="bg1"/>
                </a:solidFill>
                <a:ea typeface="MS PGothic" panose="020B0600070205080204" pitchFamily="34" charset="-128"/>
              </a:rPr>
              <a:t>(</a:t>
            </a:r>
            <a:r>
              <a:rPr lang="en-US" altLang="en-US" sz="2400" dirty="0" err="1">
                <a:solidFill>
                  <a:srgbClr val="FF00FF"/>
                </a:solidFill>
                <a:ea typeface="MS PGothic" panose="020B0600070205080204" pitchFamily="34" charset="-128"/>
              </a:rPr>
              <a:t>len</a:t>
            </a:r>
            <a:r>
              <a:rPr lang="en-US" altLang="en-US" sz="2400" dirty="0">
                <a:solidFill>
                  <a:schemeClr val="bg1"/>
                </a:solidFill>
                <a:ea typeface="MS PGothic" panose="020B0600070205080204" pitchFamily="34" charset="-128"/>
              </a:rPr>
              <a:t>(friends))</a:t>
            </a:r>
          </a:p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ea typeface="MS PGothic" panose="020B0600070205080204" pitchFamily="34" charset="-128"/>
              </a:rPr>
              <a:t>[0, 1, 2]</a:t>
            </a:r>
          </a:p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ea typeface="MS PGothic" panose="020B0600070205080204" pitchFamily="34" charset="-128"/>
              </a:rPr>
              <a:t>&gt;&gt;&gt;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95964E-9B60-44A1-B043-513FE050F251}"/>
              </a:ext>
            </a:extLst>
          </p:cNvPr>
          <p:cNvSpPr/>
          <p:nvPr/>
        </p:nvSpPr>
        <p:spPr>
          <a:xfrm>
            <a:off x="6508181" y="3932296"/>
            <a:ext cx="5239060" cy="207574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A4DAEA9C-C4C0-4286-91A6-07D12939F457}"/>
              </a:ext>
            </a:extLst>
          </p:cNvPr>
          <p:cNvSpPr>
            <a:spLocks/>
          </p:cNvSpPr>
          <p:nvPr/>
        </p:nvSpPr>
        <p:spPr bwMode="auto">
          <a:xfrm>
            <a:off x="6600000" y="4200726"/>
            <a:ext cx="5147241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bg1"/>
                </a:solidFill>
                <a:ea typeface="MS PGothic" panose="020B0600070205080204" pitchFamily="34" charset="-128"/>
              </a:rPr>
              <a:t>&gt;&gt;&gt;</a:t>
            </a:r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solidFill>
                  <a:srgbClr val="00FF00"/>
                </a:solidFill>
                <a:ea typeface="MS PGothic" panose="020B0600070205080204" pitchFamily="34" charset="-128"/>
              </a:rPr>
              <a:t>stuff</a:t>
            </a:r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 = </a:t>
            </a:r>
            <a:r>
              <a:rPr lang="en-US" altLang="en-US" sz="2000" dirty="0">
                <a:solidFill>
                  <a:srgbClr val="FF00FF"/>
                </a:solidFill>
                <a:ea typeface="MS PGothic" panose="020B0600070205080204" pitchFamily="34" charset="-128"/>
              </a:rPr>
              <a:t>list</a:t>
            </a:r>
            <a:r>
              <a:rPr lang="en-US" altLang="en-US" sz="2000" dirty="0">
                <a:solidFill>
                  <a:schemeClr val="bg1"/>
                </a:solidFill>
                <a:ea typeface="MS PGothic" panose="020B0600070205080204" pitchFamily="34" charset="-128"/>
              </a:rPr>
              <a:t>()</a:t>
            </a:r>
          </a:p>
          <a:p>
            <a:pPr eaLnBrk="1" hangingPunct="1"/>
            <a:r>
              <a:rPr lang="en-US" altLang="en-US" sz="2000" dirty="0">
                <a:solidFill>
                  <a:schemeClr val="bg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2000" dirty="0" err="1">
                <a:solidFill>
                  <a:srgbClr val="00FF00"/>
                </a:solidFill>
                <a:ea typeface="MS PGothic" panose="020B0600070205080204" pitchFamily="34" charset="-128"/>
              </a:rPr>
              <a:t>stuff</a:t>
            </a:r>
            <a:r>
              <a:rPr lang="en-US" altLang="en-US" sz="2000" dirty="0" err="1">
                <a:solidFill>
                  <a:srgbClr val="FF00FF"/>
                </a:solidFill>
                <a:ea typeface="MS PGothic" panose="020B0600070205080204" pitchFamily="34" charset="-128"/>
              </a:rPr>
              <a:t>.append</a:t>
            </a:r>
            <a:r>
              <a:rPr lang="en-US" altLang="en-US" sz="2000" dirty="0">
                <a:solidFill>
                  <a:schemeClr val="bg1"/>
                </a:solidFill>
                <a:ea typeface="MS PGothic" panose="020B0600070205080204" pitchFamily="34" charset="-128"/>
              </a:rPr>
              <a:t>('book')</a:t>
            </a:r>
          </a:p>
          <a:p>
            <a:pPr eaLnBrk="1" hangingPunct="1"/>
            <a:r>
              <a:rPr lang="en-US" altLang="en-US" sz="2000" dirty="0">
                <a:solidFill>
                  <a:schemeClr val="bg1"/>
                </a:solidFill>
                <a:ea typeface="MS PGothic" panose="020B0600070205080204" pitchFamily="34" charset="-128"/>
              </a:rPr>
              <a:t>&gt;&gt;&gt;</a:t>
            </a:r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000" dirty="0" err="1">
                <a:solidFill>
                  <a:srgbClr val="00FF00"/>
                </a:solidFill>
                <a:ea typeface="MS PGothic" panose="020B0600070205080204" pitchFamily="34" charset="-128"/>
              </a:rPr>
              <a:t>stuff</a:t>
            </a:r>
            <a:r>
              <a:rPr lang="en-US" altLang="en-US" sz="2000" dirty="0" err="1">
                <a:solidFill>
                  <a:srgbClr val="FF00FF"/>
                </a:solidFill>
                <a:ea typeface="MS PGothic" panose="020B0600070205080204" pitchFamily="34" charset="-128"/>
              </a:rPr>
              <a:t>.append</a:t>
            </a:r>
            <a:r>
              <a:rPr lang="en-US" altLang="en-US" sz="2000" dirty="0">
                <a:solidFill>
                  <a:schemeClr val="bg1"/>
                </a:solidFill>
                <a:ea typeface="MS PGothic" panose="020B0600070205080204" pitchFamily="34" charset="-128"/>
              </a:rPr>
              <a:t>(99)</a:t>
            </a:r>
          </a:p>
          <a:p>
            <a:pPr eaLnBrk="1" hangingPunct="1"/>
            <a:r>
              <a:rPr lang="en-US" altLang="en-US" sz="2000" dirty="0">
                <a:solidFill>
                  <a:schemeClr val="bg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2000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solidFill>
                  <a:srgbClr val="00FF00"/>
                </a:solidFill>
                <a:ea typeface="MS PGothic" panose="020B0600070205080204" pitchFamily="34" charset="-128"/>
              </a:rPr>
              <a:t>stuff</a:t>
            </a:r>
          </a:p>
          <a:p>
            <a:pPr eaLnBrk="1" hangingPunct="1"/>
            <a:r>
              <a:rPr lang="en-US" altLang="en-US" sz="2000" dirty="0">
                <a:solidFill>
                  <a:schemeClr val="bg1"/>
                </a:solidFill>
                <a:ea typeface="MS PGothic" panose="020B0600070205080204" pitchFamily="34" charset="-128"/>
              </a:rPr>
              <a:t>['book', 99]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6C08FE-2B23-469C-9865-D08C10DBBFA7}"/>
              </a:ext>
            </a:extLst>
          </p:cNvPr>
          <p:cNvSpPr/>
          <p:nvPr/>
        </p:nvSpPr>
        <p:spPr>
          <a:xfrm>
            <a:off x="259095" y="1565608"/>
            <a:ext cx="7025612" cy="431892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urier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7E2D6894-C2A0-4FCB-9BAF-81A3CB8B38E8}"/>
              </a:ext>
            </a:extLst>
          </p:cNvPr>
          <p:cNvSpPr>
            <a:spLocks/>
          </p:cNvSpPr>
          <p:nvPr/>
        </p:nvSpPr>
        <p:spPr bwMode="auto">
          <a:xfrm>
            <a:off x="646045" y="1855326"/>
            <a:ext cx="6251711" cy="37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2700" dirty="0">
                <a:solidFill>
                  <a:schemeClr val="bg1"/>
                </a:solidFill>
                <a:latin typeface="Courier"/>
                <a:ea typeface="MS PGothic" panose="020B0600070205080204" pitchFamily="34" charset="-128"/>
              </a:rPr>
              <a:t>&gt;&gt;&gt; </a:t>
            </a:r>
            <a:r>
              <a:rPr lang="en-US" altLang="en-US" sz="2700" dirty="0">
                <a:solidFill>
                  <a:srgbClr val="00FF00"/>
                </a:solidFill>
                <a:latin typeface="Courier"/>
                <a:ea typeface="MS PGothic" panose="020B0600070205080204" pitchFamily="34" charset="-128"/>
              </a:rPr>
              <a:t>t</a:t>
            </a:r>
            <a:r>
              <a:rPr lang="en-US" altLang="en-US" sz="2700" dirty="0">
                <a:solidFill>
                  <a:schemeClr val="bg1"/>
                </a:solidFill>
                <a:latin typeface="Courier"/>
                <a:ea typeface="MS PGothic" panose="020B0600070205080204" pitchFamily="34" charset="-128"/>
              </a:rPr>
              <a:t> = [9, 41, 12, 3, 74, 15]</a:t>
            </a:r>
          </a:p>
          <a:p>
            <a:pPr algn="l" eaLnBrk="1" hangingPunct="1"/>
            <a:r>
              <a:rPr lang="en-US" altLang="en-US" sz="2700" dirty="0">
                <a:solidFill>
                  <a:schemeClr val="bg1"/>
                </a:solidFill>
                <a:latin typeface="Courier"/>
                <a:ea typeface="MS PGothic" panose="020B0600070205080204" pitchFamily="34" charset="-128"/>
              </a:rPr>
              <a:t>&gt;&gt;&gt; </a:t>
            </a:r>
            <a:r>
              <a:rPr lang="en-US" altLang="en-US" sz="2700" dirty="0">
                <a:solidFill>
                  <a:srgbClr val="00FF00"/>
                </a:solidFill>
                <a:latin typeface="Courier"/>
                <a:ea typeface="MS PGothic" panose="020B0600070205080204" pitchFamily="34" charset="-128"/>
              </a:rPr>
              <a:t>t</a:t>
            </a:r>
            <a:r>
              <a:rPr lang="en-US" altLang="en-US" sz="2700" dirty="0">
                <a:solidFill>
                  <a:srgbClr val="E78DDA"/>
                </a:solidFill>
                <a:latin typeface="Courier"/>
                <a:ea typeface="MS PGothic" panose="020B0600070205080204" pitchFamily="34" charset="-128"/>
              </a:rPr>
              <a:t>[1:3]</a:t>
            </a:r>
          </a:p>
          <a:p>
            <a:pPr algn="l" eaLnBrk="1" hangingPunct="1"/>
            <a:r>
              <a:rPr lang="en-US" altLang="en-US" sz="2700" dirty="0">
                <a:solidFill>
                  <a:schemeClr val="bg1"/>
                </a:solidFill>
                <a:latin typeface="Courier"/>
                <a:ea typeface="MS PGothic" panose="020B0600070205080204" pitchFamily="34" charset="-128"/>
              </a:rPr>
              <a:t>[41,12]</a:t>
            </a:r>
          </a:p>
          <a:p>
            <a:pPr algn="l" eaLnBrk="1" hangingPunct="1"/>
            <a:r>
              <a:rPr lang="en-US" altLang="en-US" sz="2700" dirty="0">
                <a:solidFill>
                  <a:schemeClr val="bg1"/>
                </a:solidFill>
                <a:latin typeface="Courier"/>
                <a:ea typeface="MS PGothic" panose="020B0600070205080204" pitchFamily="34" charset="-128"/>
              </a:rPr>
              <a:t>&gt;&gt;&gt; </a:t>
            </a:r>
            <a:r>
              <a:rPr lang="en-US" altLang="en-US" sz="2700" dirty="0">
                <a:solidFill>
                  <a:srgbClr val="00FF00"/>
                </a:solidFill>
                <a:latin typeface="Courier"/>
                <a:ea typeface="MS PGothic" panose="020B0600070205080204" pitchFamily="34" charset="-128"/>
              </a:rPr>
              <a:t>t</a:t>
            </a:r>
            <a:r>
              <a:rPr lang="en-US" altLang="en-US" sz="2700" dirty="0">
                <a:solidFill>
                  <a:srgbClr val="E78DDA"/>
                </a:solidFill>
                <a:latin typeface="Courier"/>
                <a:ea typeface="MS PGothic" panose="020B0600070205080204" pitchFamily="34" charset="-128"/>
              </a:rPr>
              <a:t>[:4]</a:t>
            </a:r>
          </a:p>
          <a:p>
            <a:pPr algn="l" eaLnBrk="1" hangingPunct="1"/>
            <a:r>
              <a:rPr lang="en-US" altLang="en-US" sz="2700" dirty="0">
                <a:solidFill>
                  <a:schemeClr val="bg1"/>
                </a:solidFill>
                <a:latin typeface="Courier"/>
                <a:ea typeface="MS PGothic" panose="020B0600070205080204" pitchFamily="34" charset="-128"/>
              </a:rPr>
              <a:t>[9, 41, 12, 3]</a:t>
            </a:r>
          </a:p>
          <a:p>
            <a:pPr algn="l" eaLnBrk="1" hangingPunct="1"/>
            <a:r>
              <a:rPr lang="en-US" altLang="en-US" sz="2700" dirty="0">
                <a:solidFill>
                  <a:schemeClr val="bg1"/>
                </a:solidFill>
                <a:latin typeface="Courier"/>
                <a:ea typeface="MS PGothic" panose="020B0600070205080204" pitchFamily="34" charset="-128"/>
              </a:rPr>
              <a:t>&gt;&gt;&gt; </a:t>
            </a:r>
            <a:r>
              <a:rPr lang="en-US" altLang="en-US" sz="2700" dirty="0">
                <a:solidFill>
                  <a:srgbClr val="00FF00"/>
                </a:solidFill>
                <a:latin typeface="Courier"/>
                <a:ea typeface="MS PGothic" panose="020B0600070205080204" pitchFamily="34" charset="-128"/>
              </a:rPr>
              <a:t>t</a:t>
            </a:r>
            <a:r>
              <a:rPr lang="en-US" altLang="en-US" sz="2700" dirty="0">
                <a:solidFill>
                  <a:srgbClr val="E78DDA"/>
                </a:solidFill>
                <a:latin typeface="Courier"/>
                <a:ea typeface="MS PGothic" panose="020B0600070205080204" pitchFamily="34" charset="-128"/>
              </a:rPr>
              <a:t>[3:]</a:t>
            </a:r>
          </a:p>
          <a:p>
            <a:pPr algn="l" eaLnBrk="1" hangingPunct="1"/>
            <a:r>
              <a:rPr lang="en-US" altLang="en-US" sz="2700" dirty="0">
                <a:solidFill>
                  <a:schemeClr val="bg1"/>
                </a:solidFill>
                <a:latin typeface="Courier"/>
                <a:ea typeface="MS PGothic" panose="020B0600070205080204" pitchFamily="34" charset="-128"/>
              </a:rPr>
              <a:t>[3, 74, 15]</a:t>
            </a:r>
          </a:p>
          <a:p>
            <a:pPr algn="l" eaLnBrk="1" hangingPunct="1"/>
            <a:r>
              <a:rPr lang="en-US" altLang="en-US" sz="2700" dirty="0">
                <a:solidFill>
                  <a:schemeClr val="bg1"/>
                </a:solidFill>
                <a:latin typeface="Courier"/>
                <a:ea typeface="MS PGothic" panose="020B0600070205080204" pitchFamily="34" charset="-128"/>
              </a:rPr>
              <a:t>&gt;&gt;&gt; </a:t>
            </a:r>
            <a:r>
              <a:rPr lang="en-US" altLang="en-US" sz="2700" dirty="0">
                <a:solidFill>
                  <a:srgbClr val="00FF00"/>
                </a:solidFill>
                <a:latin typeface="Courier"/>
                <a:ea typeface="MS PGothic" panose="020B0600070205080204" pitchFamily="34" charset="-128"/>
              </a:rPr>
              <a:t>t</a:t>
            </a:r>
            <a:r>
              <a:rPr lang="en-US" altLang="en-US" sz="2700" dirty="0">
                <a:solidFill>
                  <a:srgbClr val="E78DDA"/>
                </a:solidFill>
                <a:latin typeface="Courier"/>
                <a:ea typeface="MS PGothic" panose="020B0600070205080204" pitchFamily="34" charset="-128"/>
              </a:rPr>
              <a:t>[:]</a:t>
            </a:r>
          </a:p>
          <a:p>
            <a:pPr algn="l" eaLnBrk="1" hangingPunct="1"/>
            <a:r>
              <a:rPr lang="en-US" altLang="en-US" sz="2700" dirty="0">
                <a:solidFill>
                  <a:schemeClr val="bg1"/>
                </a:solidFill>
                <a:latin typeface="Courier"/>
                <a:ea typeface="MS PGothic" panose="020B0600070205080204" pitchFamily="34" charset="-128"/>
              </a:rPr>
              <a:t>[9, 41, 12, 3, 74, 15]</a:t>
            </a:r>
          </a:p>
        </p:txBody>
      </p:sp>
      <p:sp>
        <p:nvSpPr>
          <p:cNvPr id="6" name="Title 59">
            <a:extLst>
              <a:ext uri="{FF2B5EF4-FFF2-40B4-BE49-F238E27FC236}">
                <a16:creationId xmlns:a16="http://schemas.microsoft.com/office/drawing/2014/main" id="{3953ADE5-4465-4BDB-902B-459D5CA486E1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List - Slicing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BE4956-C933-4159-983D-134F790DB470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6C08FE-2B23-469C-9865-D08C10DBBFA7}"/>
              </a:ext>
            </a:extLst>
          </p:cNvPr>
          <p:cNvSpPr/>
          <p:nvPr/>
        </p:nvSpPr>
        <p:spPr>
          <a:xfrm>
            <a:off x="132889" y="1482481"/>
            <a:ext cx="5963111" cy="431892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7E2D6894-C2A0-4FCB-9BAF-81A3CB8B38E8}"/>
              </a:ext>
            </a:extLst>
          </p:cNvPr>
          <p:cNvSpPr>
            <a:spLocks/>
          </p:cNvSpPr>
          <p:nvPr/>
        </p:nvSpPr>
        <p:spPr bwMode="auto">
          <a:xfrm>
            <a:off x="259095" y="2136721"/>
            <a:ext cx="5592044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ea typeface="MS PGothic" panose="020B0600070205080204" pitchFamily="34" charset="-128"/>
              </a:rPr>
              <a:t>&gt;&gt;&gt; x = </a:t>
            </a:r>
            <a:r>
              <a:rPr lang="en-US" altLang="en-US" sz="2400" dirty="0">
                <a:solidFill>
                  <a:srgbClr val="00FF00"/>
                </a:solidFill>
                <a:ea typeface="MS PGothic" panose="020B0600070205080204" pitchFamily="34" charset="-128"/>
              </a:rPr>
              <a:t>list()</a:t>
            </a:r>
          </a:p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2400" dirty="0">
                <a:solidFill>
                  <a:srgbClr val="00FF00"/>
                </a:solidFill>
                <a:ea typeface="MS PGothic" panose="020B0600070205080204" pitchFamily="34" charset="-128"/>
              </a:rPr>
              <a:t>type(x)&lt;</a:t>
            </a:r>
            <a:r>
              <a:rPr lang="en-US" altLang="en-US" sz="2400" dirty="0">
                <a:solidFill>
                  <a:schemeClr val="bg1"/>
                </a:solidFill>
                <a:ea typeface="MS PGothic" panose="020B0600070205080204" pitchFamily="34" charset="-128"/>
              </a:rPr>
              <a:t>type 'list'&gt;</a:t>
            </a:r>
          </a:p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2400" dirty="0" err="1">
                <a:solidFill>
                  <a:srgbClr val="00FF00"/>
                </a:solidFill>
                <a:ea typeface="MS PGothic" panose="020B0600070205080204" pitchFamily="34" charset="-128"/>
              </a:rPr>
              <a:t>dir</a:t>
            </a:r>
            <a:r>
              <a:rPr lang="en-US" altLang="en-US" sz="2400" dirty="0">
                <a:solidFill>
                  <a:srgbClr val="00FF00"/>
                </a:solidFill>
                <a:ea typeface="MS PGothic" panose="020B0600070205080204" pitchFamily="34" charset="-128"/>
              </a:rPr>
              <a:t>(x)</a:t>
            </a:r>
            <a:r>
              <a:rPr lang="en-US" altLang="en-US" sz="2400" dirty="0">
                <a:solidFill>
                  <a:schemeClr val="bg1"/>
                </a:solidFill>
                <a:ea typeface="MS PGothic" panose="020B0600070205080204" pitchFamily="34" charset="-128"/>
              </a:rPr>
              <a:t>['append', 'count', 'extend', 'index’, </a:t>
            </a:r>
          </a:p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ea typeface="MS PGothic" panose="020B0600070205080204" pitchFamily="34" charset="-128"/>
              </a:rPr>
              <a:t>'insert', 'pop', 'remove', 'reverse', 'sort']</a:t>
            </a:r>
          </a:p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ea typeface="MS PGothic" panose="020B0600070205080204" pitchFamily="34" charset="-128"/>
              </a:rPr>
              <a:t>&gt;&gt;&gt; </a:t>
            </a:r>
          </a:p>
        </p:txBody>
      </p:sp>
      <p:sp>
        <p:nvSpPr>
          <p:cNvPr id="6" name="Title 59">
            <a:extLst>
              <a:ext uri="{FF2B5EF4-FFF2-40B4-BE49-F238E27FC236}">
                <a16:creationId xmlns:a16="http://schemas.microsoft.com/office/drawing/2014/main" id="{3953ADE5-4465-4BDB-902B-459D5CA486E1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List – Built in Function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BE4956-C933-4159-983D-134F790DB470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AE8C50D-816F-4E27-9918-A7DE9FE28405}"/>
              </a:ext>
            </a:extLst>
          </p:cNvPr>
          <p:cNvSpPr/>
          <p:nvPr/>
        </p:nvSpPr>
        <p:spPr>
          <a:xfrm>
            <a:off x="6214656" y="1482481"/>
            <a:ext cx="5718250" cy="431892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B73987F-6830-460E-AA7C-4BE721344D6C}"/>
              </a:ext>
            </a:extLst>
          </p:cNvPr>
          <p:cNvSpPr>
            <a:spLocks/>
          </p:cNvSpPr>
          <p:nvPr/>
        </p:nvSpPr>
        <p:spPr bwMode="auto">
          <a:xfrm>
            <a:off x="6340861" y="1440225"/>
            <a:ext cx="5592044" cy="40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2400" dirty="0" err="1">
                <a:solidFill>
                  <a:srgbClr val="00FF00"/>
                </a:solidFill>
                <a:ea typeface="MS PGothic" panose="020B0600070205080204" pitchFamily="34" charset="-128"/>
              </a:rPr>
              <a:t>nums</a:t>
            </a:r>
            <a:r>
              <a:rPr lang="en-US" altLang="en-US" sz="24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400" dirty="0">
                <a:solidFill>
                  <a:schemeClr val="bg1"/>
                </a:solidFill>
                <a:ea typeface="MS PGothic" panose="020B0600070205080204" pitchFamily="34" charset="-128"/>
              </a:rPr>
              <a:t>= [3, 41, 12, 9, 74, 15]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2400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24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FF00FF"/>
                </a:solidFill>
                <a:ea typeface="MS PGothic" panose="020B0600070205080204" pitchFamily="34" charset="-128"/>
              </a:rPr>
              <a:t>len</a:t>
            </a:r>
            <a:r>
              <a:rPr lang="en-US" altLang="en-US" sz="2400" dirty="0">
                <a:solidFill>
                  <a:schemeClr val="tx1"/>
                </a:solidFill>
                <a:ea typeface="MS PGothic" panose="020B0600070205080204" pitchFamily="34" charset="-128"/>
              </a:rPr>
              <a:t>(</a:t>
            </a:r>
            <a:r>
              <a:rPr lang="en-US" altLang="en-US" sz="2400" dirty="0" err="1">
                <a:solidFill>
                  <a:srgbClr val="00FF00"/>
                </a:solidFill>
                <a:ea typeface="MS PGothic" panose="020B0600070205080204" pitchFamily="34" charset="-128"/>
              </a:rPr>
              <a:t>nums</a:t>
            </a:r>
            <a:r>
              <a:rPr lang="en-US" altLang="en-US" sz="2400" dirty="0">
                <a:solidFill>
                  <a:schemeClr val="tx1"/>
                </a:solidFill>
                <a:ea typeface="MS PGothic" panose="020B0600070205080204" pitchFamily="34" charset="-128"/>
              </a:rPr>
              <a:t>)</a:t>
            </a:r>
          </a:p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ea typeface="MS PGothic" panose="020B0600070205080204" pitchFamily="34" charset="-128"/>
              </a:rPr>
              <a:t>6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2400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24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400" dirty="0">
                <a:solidFill>
                  <a:srgbClr val="FF00FF"/>
                </a:solidFill>
                <a:ea typeface="MS PGothic" panose="020B0600070205080204" pitchFamily="34" charset="-128"/>
              </a:rPr>
              <a:t>max</a:t>
            </a:r>
            <a:r>
              <a:rPr lang="en-US" altLang="en-US" sz="2400" dirty="0">
                <a:solidFill>
                  <a:schemeClr val="tx1"/>
                </a:solidFill>
                <a:ea typeface="MS PGothic" panose="020B0600070205080204" pitchFamily="34" charset="-128"/>
              </a:rPr>
              <a:t>(</a:t>
            </a:r>
            <a:r>
              <a:rPr lang="en-US" altLang="en-US" sz="2400" dirty="0" err="1">
                <a:solidFill>
                  <a:srgbClr val="00FF00"/>
                </a:solidFill>
                <a:ea typeface="MS PGothic" panose="020B0600070205080204" pitchFamily="34" charset="-128"/>
              </a:rPr>
              <a:t>nums</a:t>
            </a:r>
            <a:r>
              <a:rPr lang="en-US" altLang="en-US" sz="2400" dirty="0">
                <a:solidFill>
                  <a:schemeClr val="tx1"/>
                </a:solidFill>
                <a:ea typeface="MS PGothic" panose="020B0600070205080204" pitchFamily="34" charset="-128"/>
              </a:rPr>
              <a:t>)</a:t>
            </a:r>
          </a:p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ea typeface="MS PGothic" panose="020B0600070205080204" pitchFamily="34" charset="-128"/>
              </a:rPr>
              <a:t>74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2400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24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400" dirty="0">
                <a:solidFill>
                  <a:srgbClr val="FF00FF"/>
                </a:solidFill>
                <a:ea typeface="MS PGothic" panose="020B0600070205080204" pitchFamily="34" charset="-128"/>
              </a:rPr>
              <a:t>min</a:t>
            </a:r>
            <a:r>
              <a:rPr lang="en-US" altLang="en-US" sz="2400" dirty="0">
                <a:solidFill>
                  <a:schemeClr val="tx1"/>
                </a:solidFill>
                <a:ea typeface="MS PGothic" panose="020B0600070205080204" pitchFamily="34" charset="-128"/>
              </a:rPr>
              <a:t>(</a:t>
            </a:r>
            <a:r>
              <a:rPr lang="en-US" altLang="en-US" sz="2400" dirty="0" err="1">
                <a:solidFill>
                  <a:srgbClr val="00FF00"/>
                </a:solidFill>
                <a:ea typeface="MS PGothic" panose="020B0600070205080204" pitchFamily="34" charset="-128"/>
              </a:rPr>
              <a:t>nums</a:t>
            </a:r>
            <a:r>
              <a:rPr lang="en-US" altLang="en-US" sz="2400" dirty="0">
                <a:solidFill>
                  <a:schemeClr val="tx1"/>
                </a:solidFill>
                <a:ea typeface="MS PGothic" panose="020B0600070205080204" pitchFamily="34" charset="-128"/>
              </a:rPr>
              <a:t>)</a:t>
            </a:r>
          </a:p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ea typeface="MS PGothic" panose="020B0600070205080204" pitchFamily="34" charset="-128"/>
              </a:rPr>
              <a:t>3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2400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24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400" dirty="0">
                <a:solidFill>
                  <a:srgbClr val="FF00FF"/>
                </a:solidFill>
                <a:ea typeface="MS PGothic" panose="020B0600070205080204" pitchFamily="34" charset="-128"/>
              </a:rPr>
              <a:t>sum</a:t>
            </a:r>
            <a:r>
              <a:rPr lang="en-US" altLang="en-US" sz="2400" dirty="0">
                <a:solidFill>
                  <a:schemeClr val="tx1"/>
                </a:solidFill>
                <a:ea typeface="MS PGothic" panose="020B0600070205080204" pitchFamily="34" charset="-128"/>
              </a:rPr>
              <a:t>(</a:t>
            </a:r>
            <a:r>
              <a:rPr lang="en-US" altLang="en-US" sz="2400" dirty="0" err="1">
                <a:solidFill>
                  <a:srgbClr val="00FF00"/>
                </a:solidFill>
                <a:ea typeface="MS PGothic" panose="020B0600070205080204" pitchFamily="34" charset="-128"/>
              </a:rPr>
              <a:t>nums</a:t>
            </a:r>
            <a:r>
              <a:rPr lang="en-US" altLang="en-US" sz="2400" dirty="0">
                <a:solidFill>
                  <a:schemeClr val="tx1"/>
                </a:solidFill>
                <a:ea typeface="MS PGothic" panose="020B0600070205080204" pitchFamily="34" charset="-128"/>
              </a:rPr>
              <a:t>)</a:t>
            </a:r>
          </a:p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ea typeface="MS PGothic" panose="020B0600070205080204" pitchFamily="34" charset="-128"/>
              </a:rPr>
              <a:t>154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2400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24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400" dirty="0">
                <a:solidFill>
                  <a:srgbClr val="FF00FF"/>
                </a:solidFill>
                <a:ea typeface="MS PGothic" panose="020B0600070205080204" pitchFamily="34" charset="-128"/>
              </a:rPr>
              <a:t>sum</a:t>
            </a:r>
            <a:r>
              <a:rPr lang="en-US" altLang="en-US" sz="2400" dirty="0">
                <a:solidFill>
                  <a:schemeClr val="tx1"/>
                </a:solidFill>
                <a:ea typeface="MS PGothic" panose="020B0600070205080204" pitchFamily="34" charset="-128"/>
              </a:rPr>
              <a:t>(</a:t>
            </a:r>
            <a:r>
              <a:rPr lang="en-US" altLang="en-US" sz="2400" dirty="0" err="1">
                <a:solidFill>
                  <a:srgbClr val="00FF00"/>
                </a:solidFill>
                <a:ea typeface="MS PGothic" panose="020B0600070205080204" pitchFamily="34" charset="-128"/>
              </a:rPr>
              <a:t>nums</a:t>
            </a:r>
            <a:r>
              <a:rPr lang="en-US" altLang="en-US" sz="2400" dirty="0">
                <a:solidFill>
                  <a:schemeClr val="tx1"/>
                </a:solidFill>
                <a:ea typeface="MS PGothic" panose="020B0600070205080204" pitchFamily="34" charset="-128"/>
              </a:rPr>
              <a:t>)/</a:t>
            </a:r>
            <a:r>
              <a:rPr lang="en-US" altLang="en-US" sz="2400" dirty="0" err="1">
                <a:solidFill>
                  <a:srgbClr val="FF00FF"/>
                </a:solidFill>
                <a:ea typeface="MS PGothic" panose="020B0600070205080204" pitchFamily="34" charset="-128"/>
              </a:rPr>
              <a:t>len</a:t>
            </a:r>
            <a:r>
              <a:rPr lang="en-US" altLang="en-US" sz="2400" dirty="0">
                <a:solidFill>
                  <a:schemeClr val="tx1"/>
                </a:solidFill>
                <a:ea typeface="MS PGothic" panose="020B0600070205080204" pitchFamily="34" charset="-128"/>
              </a:rPr>
              <a:t>(</a:t>
            </a:r>
            <a:r>
              <a:rPr lang="en-US" altLang="en-US" sz="2400" dirty="0" err="1">
                <a:solidFill>
                  <a:srgbClr val="00FF00"/>
                </a:solidFill>
                <a:ea typeface="MS PGothic" panose="020B0600070205080204" pitchFamily="34" charset="-128"/>
              </a:rPr>
              <a:t>nums</a:t>
            </a:r>
            <a:r>
              <a:rPr lang="en-US" altLang="en-US" sz="2400" dirty="0">
                <a:solidFill>
                  <a:schemeClr val="tx1"/>
                </a:solidFill>
                <a:ea typeface="MS PGothic" panose="020B0600070205080204" pitchFamily="34" charset="-128"/>
              </a:rPr>
              <a:t>)</a:t>
            </a:r>
          </a:p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ea typeface="MS PGothic" panose="020B0600070205080204" pitchFamily="34" charset="-128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37743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6C08FE-2B23-469C-9865-D08C10DBBFA7}"/>
              </a:ext>
            </a:extLst>
          </p:cNvPr>
          <p:cNvSpPr/>
          <p:nvPr/>
        </p:nvSpPr>
        <p:spPr>
          <a:xfrm>
            <a:off x="132889" y="1482481"/>
            <a:ext cx="9958762" cy="431892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9">
            <a:extLst>
              <a:ext uri="{FF2B5EF4-FFF2-40B4-BE49-F238E27FC236}">
                <a16:creationId xmlns:a16="http://schemas.microsoft.com/office/drawing/2014/main" id="{3953ADE5-4465-4BDB-902B-459D5CA486E1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List – Exercise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BE4956-C933-4159-983D-134F790DB470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E93A4D6-D00A-46C8-88B8-4D454C4BCCBF}"/>
              </a:ext>
            </a:extLst>
          </p:cNvPr>
          <p:cNvSpPr txBox="1"/>
          <p:nvPr/>
        </p:nvSpPr>
        <p:spPr>
          <a:xfrm>
            <a:off x="903031" y="581638"/>
            <a:ext cx="1052051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9300"/>
            <a:r>
              <a:rPr lang="en-US" altLang="ja-JP" sz="2400" dirty="0"/>
              <a:t>Print all the elements in a list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503743F-9A00-4081-9C63-4B8A892A7713}"/>
              </a:ext>
            </a:extLst>
          </p:cNvPr>
          <p:cNvSpPr>
            <a:spLocks/>
          </p:cNvSpPr>
          <p:nvPr/>
        </p:nvSpPr>
        <p:spPr bwMode="auto">
          <a:xfrm>
            <a:off x="431005" y="2441459"/>
            <a:ext cx="5022144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4000" dirty="0">
                <a:solidFill>
                  <a:srgbClr val="FFFF00"/>
                </a:solidFill>
                <a:ea typeface="MS PGothic" panose="020B0600070205080204" pitchFamily="34" charset="-128"/>
              </a:rPr>
              <a:t>for</a:t>
            </a:r>
            <a:r>
              <a:rPr lang="en-US" altLang="en-US" sz="40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4000" dirty="0" err="1">
                <a:solidFill>
                  <a:srgbClr val="00FF00"/>
                </a:solidFill>
                <a:ea typeface="MS PGothic" panose="020B0600070205080204" pitchFamily="34" charset="-128"/>
              </a:rPr>
              <a:t>i</a:t>
            </a:r>
            <a:r>
              <a:rPr lang="en-US" altLang="en-US" sz="40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4000" dirty="0">
                <a:solidFill>
                  <a:srgbClr val="FFFF00"/>
                </a:solidFill>
                <a:ea typeface="MS PGothic" panose="020B0600070205080204" pitchFamily="34" charset="-128"/>
              </a:rPr>
              <a:t>in</a:t>
            </a:r>
            <a:r>
              <a:rPr lang="en-US" altLang="en-US" sz="40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4000" dirty="0">
                <a:solidFill>
                  <a:srgbClr val="FF7F00"/>
                </a:solidFill>
                <a:ea typeface="MS PGothic" panose="020B0600070205080204" pitchFamily="34" charset="-128"/>
              </a:rPr>
              <a:t>[5, 4, 3, 2, 1]</a:t>
            </a:r>
            <a:r>
              <a:rPr lang="en-US" altLang="en-US" sz="4000" dirty="0">
                <a:solidFill>
                  <a:srgbClr val="00FF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4000" dirty="0">
                <a:solidFill>
                  <a:schemeClr val="tx1"/>
                </a:solidFill>
                <a:ea typeface="MS PGothic" panose="020B0600070205080204" pitchFamily="34" charset="-128"/>
              </a:rPr>
              <a:t>:</a:t>
            </a:r>
          </a:p>
          <a:p>
            <a:pPr algn="l" eaLnBrk="1" hangingPunct="1"/>
            <a:r>
              <a:rPr lang="en-US" altLang="en-US" sz="4000" dirty="0">
                <a:solidFill>
                  <a:schemeClr val="tx1"/>
                </a:solidFill>
                <a:ea typeface="MS PGothic" panose="020B0600070205080204" pitchFamily="34" charset="-128"/>
              </a:rPr>
              <a:t>    </a:t>
            </a:r>
            <a:r>
              <a:rPr lang="en-US" altLang="en-US" sz="4000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40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4000" dirty="0" err="1">
                <a:solidFill>
                  <a:srgbClr val="00FF00"/>
                </a:solidFill>
                <a:ea typeface="MS PGothic" panose="020B0600070205080204" pitchFamily="34" charset="-128"/>
              </a:rPr>
              <a:t>i</a:t>
            </a:r>
            <a:endParaRPr lang="en-US" altLang="en-US" sz="4000" dirty="0">
              <a:solidFill>
                <a:schemeClr val="tx1"/>
              </a:solidFill>
              <a:ea typeface="MS PGothic" panose="020B0600070205080204" pitchFamily="34" charset="-128"/>
            </a:endParaRPr>
          </a:p>
          <a:p>
            <a:pPr algn="l" eaLnBrk="1" hangingPunct="1"/>
            <a:r>
              <a:rPr lang="en-US" altLang="en-US" sz="4000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40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4000" dirty="0">
                <a:solidFill>
                  <a:srgbClr val="FF7F00"/>
                </a:solidFill>
                <a:ea typeface="MS PGothic" panose="020B0600070205080204" pitchFamily="34" charset="-128"/>
              </a:rPr>
              <a:t>'Blastoff!'</a:t>
            </a:r>
          </a:p>
        </p:txBody>
      </p:sp>
    </p:spTree>
    <p:extLst>
      <p:ext uri="{BB962C8B-B14F-4D97-AF65-F5344CB8AC3E}">
        <p14:creationId xmlns:p14="http://schemas.microsoft.com/office/powerpoint/2010/main" val="2893387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6C08FE-2B23-469C-9865-D08C10DBBFA7}"/>
              </a:ext>
            </a:extLst>
          </p:cNvPr>
          <p:cNvSpPr/>
          <p:nvPr/>
        </p:nvSpPr>
        <p:spPr>
          <a:xfrm>
            <a:off x="132889" y="1482481"/>
            <a:ext cx="5963111" cy="431892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7E2D6894-C2A0-4FCB-9BAF-81A3CB8B38E8}"/>
              </a:ext>
            </a:extLst>
          </p:cNvPr>
          <p:cNvSpPr>
            <a:spLocks/>
          </p:cNvSpPr>
          <p:nvPr/>
        </p:nvSpPr>
        <p:spPr bwMode="auto">
          <a:xfrm>
            <a:off x="259094" y="1686185"/>
            <a:ext cx="5376472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FF00FF"/>
                </a:solidFill>
                <a:latin typeface="Courier" pitchFamily="-84" charset="0"/>
              </a:rPr>
              <a:t>total = 0</a:t>
            </a:r>
          </a:p>
          <a:p>
            <a:pPr eaLnBrk="1" hangingPunct="1"/>
            <a:r>
              <a:rPr lang="en-US" altLang="en-US" sz="1800" dirty="0">
                <a:solidFill>
                  <a:srgbClr val="FF00FF"/>
                </a:solidFill>
                <a:latin typeface="Courier" pitchFamily="-84" charset="0"/>
              </a:rPr>
              <a:t>count = 0</a:t>
            </a:r>
          </a:p>
          <a:p>
            <a:pPr eaLnBrk="1" hangingPunct="1"/>
            <a:r>
              <a:rPr lang="en-US" altLang="en-US" sz="1800" dirty="0">
                <a:latin typeface="Courier" pitchFamily="-84" charset="0"/>
              </a:rPr>
              <a:t>while True :</a:t>
            </a:r>
          </a:p>
          <a:p>
            <a:pPr eaLnBrk="1" hangingPunct="1"/>
            <a:r>
              <a:rPr lang="en-US" altLang="en-US" sz="1800" dirty="0">
                <a:latin typeface="Courier" pitchFamily="-84" charset="0"/>
              </a:rPr>
              <a:t>    </a:t>
            </a:r>
            <a:r>
              <a:rPr lang="en-US" altLang="en-US" sz="1800" dirty="0" err="1">
                <a:latin typeface="Courier" pitchFamily="-84" charset="0"/>
              </a:rPr>
              <a:t>inp</a:t>
            </a:r>
            <a:r>
              <a:rPr lang="en-US" altLang="en-US" sz="1800" dirty="0">
                <a:latin typeface="Courier" pitchFamily="-84" charset="0"/>
              </a:rPr>
              <a:t> = </a:t>
            </a:r>
            <a:r>
              <a:rPr lang="en-US" altLang="en-US" sz="1800" dirty="0" err="1">
                <a:latin typeface="Courier" pitchFamily="-84" charset="0"/>
              </a:rPr>
              <a:t>raw_input</a:t>
            </a:r>
            <a:r>
              <a:rPr lang="en-US" altLang="en-US" sz="1800" dirty="0">
                <a:latin typeface="Courier" pitchFamily="-84" charset="0"/>
              </a:rPr>
              <a:t>('Enter a number: ')</a:t>
            </a:r>
          </a:p>
          <a:p>
            <a:pPr eaLnBrk="1" hangingPunct="1"/>
            <a:r>
              <a:rPr lang="tr-TR" altLang="en-US" sz="1800" dirty="0">
                <a:latin typeface="Courier" pitchFamily="-84" charset="0"/>
              </a:rPr>
              <a:t>    if inp == 'done' : break</a:t>
            </a:r>
          </a:p>
          <a:p>
            <a:pPr eaLnBrk="1" hangingPunct="1"/>
            <a:r>
              <a:rPr lang="tr-TR" altLang="en-US" sz="1800" dirty="0">
                <a:latin typeface="Courier" pitchFamily="-84" charset="0"/>
              </a:rPr>
              <a:t>    value = float(inp)</a:t>
            </a:r>
          </a:p>
          <a:p>
            <a:pPr eaLnBrk="1" hangingPunct="1"/>
            <a:r>
              <a:rPr lang="fi-FI" altLang="en-US" sz="1800" dirty="0">
                <a:latin typeface="Courier" pitchFamily="-84" charset="0"/>
              </a:rPr>
              <a:t>   </a:t>
            </a:r>
            <a:r>
              <a:rPr lang="fi-FI" altLang="en-US" sz="1800" dirty="0">
                <a:solidFill>
                  <a:srgbClr val="FF00FF"/>
                </a:solidFill>
                <a:latin typeface="Courier" pitchFamily="-84" charset="0"/>
              </a:rPr>
              <a:t> total = total + value     </a:t>
            </a:r>
          </a:p>
          <a:p>
            <a:pPr eaLnBrk="1" hangingPunct="1"/>
            <a:r>
              <a:rPr lang="en-US" altLang="en-US" sz="1800" dirty="0">
                <a:solidFill>
                  <a:srgbClr val="FF00FF"/>
                </a:solidFill>
                <a:latin typeface="Courier" pitchFamily="-84" charset="0"/>
              </a:rPr>
              <a:t>    count = count + 1</a:t>
            </a:r>
          </a:p>
          <a:p>
            <a:pPr eaLnBrk="1" hangingPunct="1"/>
            <a:endParaRPr lang="en-US" altLang="en-US" sz="1800" dirty="0">
              <a:latin typeface="Courier" pitchFamily="-84" charset="0"/>
            </a:endParaRPr>
          </a:p>
          <a:p>
            <a:pPr eaLnBrk="1" hangingPunct="1"/>
            <a:r>
              <a:rPr lang="en-US" altLang="en-US" sz="1800" dirty="0">
                <a:solidFill>
                  <a:srgbClr val="FF00FF"/>
                </a:solidFill>
                <a:latin typeface="Courier" pitchFamily="-84" charset="0"/>
              </a:rPr>
              <a:t>average = total / count</a:t>
            </a:r>
          </a:p>
          <a:p>
            <a:pPr eaLnBrk="1" hangingPunct="1"/>
            <a:r>
              <a:rPr lang="en-US" altLang="en-US" sz="1800" dirty="0">
                <a:latin typeface="Courier" pitchFamily="-84" charset="0"/>
              </a:rPr>
              <a:t>print 'Average:', average</a:t>
            </a:r>
          </a:p>
        </p:txBody>
      </p:sp>
      <p:sp>
        <p:nvSpPr>
          <p:cNvPr id="6" name="Title 59">
            <a:extLst>
              <a:ext uri="{FF2B5EF4-FFF2-40B4-BE49-F238E27FC236}">
                <a16:creationId xmlns:a16="http://schemas.microsoft.com/office/drawing/2014/main" id="{3953ADE5-4465-4BDB-902B-459D5CA486E1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List – Exercise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BE4956-C933-4159-983D-134F790DB470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AE8C50D-816F-4E27-9918-A7DE9FE28405}"/>
              </a:ext>
            </a:extLst>
          </p:cNvPr>
          <p:cNvSpPr/>
          <p:nvPr/>
        </p:nvSpPr>
        <p:spPr>
          <a:xfrm>
            <a:off x="6214656" y="1482481"/>
            <a:ext cx="5718250" cy="431892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93A4D6-D00A-46C8-88B8-4D454C4BCCBF}"/>
              </a:ext>
            </a:extLst>
          </p:cNvPr>
          <p:cNvSpPr txBox="1"/>
          <p:nvPr/>
        </p:nvSpPr>
        <p:spPr>
          <a:xfrm>
            <a:off x="903031" y="581638"/>
            <a:ext cx="1052051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9300"/>
            <a:r>
              <a:rPr lang="en-US" altLang="ja-JP" sz="2400" dirty="0"/>
              <a:t>Program to get the input numbers, and find the average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5C7FFCB-BADD-487E-878F-6AB97E3E7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2205" y="1614602"/>
            <a:ext cx="5548617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1800" dirty="0" err="1">
                <a:solidFill>
                  <a:srgbClr val="00FF00"/>
                </a:solidFill>
                <a:latin typeface="Courier" pitchFamily="-84" charset="0"/>
              </a:rPr>
              <a:t>numlist</a:t>
            </a:r>
            <a:r>
              <a:rPr lang="en-US" altLang="en-US" sz="1800" dirty="0">
                <a:solidFill>
                  <a:srgbClr val="00FF00"/>
                </a:solidFill>
                <a:latin typeface="Courier" pitchFamily="-84" charset="0"/>
              </a:rPr>
              <a:t> = list()</a:t>
            </a:r>
          </a:p>
          <a:p>
            <a:pPr algn="l" eaLnBrk="1" hangingPunct="1"/>
            <a:r>
              <a:rPr lang="en-US" altLang="en-US" sz="1800" dirty="0">
                <a:latin typeface="Courier" pitchFamily="-84" charset="0"/>
              </a:rPr>
              <a:t>while True :</a:t>
            </a:r>
          </a:p>
          <a:p>
            <a:pPr algn="l" eaLnBrk="1" hangingPunct="1"/>
            <a:r>
              <a:rPr lang="en-US" altLang="en-US" sz="1800" dirty="0">
                <a:latin typeface="Courier" pitchFamily="-84" charset="0"/>
              </a:rPr>
              <a:t>    </a:t>
            </a:r>
            <a:r>
              <a:rPr lang="en-US" altLang="en-US" sz="1800" dirty="0" err="1">
                <a:latin typeface="Courier" pitchFamily="-84" charset="0"/>
              </a:rPr>
              <a:t>inp</a:t>
            </a:r>
            <a:r>
              <a:rPr lang="en-US" altLang="en-US" sz="1800" dirty="0">
                <a:latin typeface="Courier" pitchFamily="-84" charset="0"/>
              </a:rPr>
              <a:t> = </a:t>
            </a:r>
            <a:r>
              <a:rPr lang="en-US" altLang="en-US" sz="1800" dirty="0" err="1">
                <a:latin typeface="Courier" pitchFamily="-84" charset="0"/>
              </a:rPr>
              <a:t>raw_input</a:t>
            </a:r>
            <a:r>
              <a:rPr lang="en-US" altLang="en-US" sz="1800" dirty="0">
                <a:latin typeface="Courier" pitchFamily="-84" charset="0"/>
              </a:rPr>
              <a:t>('Enter a number: ')</a:t>
            </a:r>
          </a:p>
          <a:p>
            <a:pPr algn="l" eaLnBrk="1" hangingPunct="1"/>
            <a:r>
              <a:rPr lang="tr-TR" altLang="en-US" sz="1800" dirty="0">
                <a:latin typeface="Courier" pitchFamily="-84" charset="0"/>
              </a:rPr>
              <a:t>    if inp == 'done' : break</a:t>
            </a:r>
          </a:p>
          <a:p>
            <a:pPr algn="l" eaLnBrk="1" hangingPunct="1"/>
            <a:r>
              <a:rPr lang="tr-TR" altLang="en-US" sz="1800" dirty="0">
                <a:latin typeface="Courier" pitchFamily="-84" charset="0"/>
              </a:rPr>
              <a:t>    value = </a:t>
            </a:r>
            <a:r>
              <a:rPr lang="en-US" altLang="en-US" sz="1800" dirty="0">
                <a:latin typeface="Courier" pitchFamily="-84" charset="0"/>
              </a:rPr>
              <a:t>int</a:t>
            </a:r>
            <a:r>
              <a:rPr lang="tr-TR" altLang="en-US" sz="1800" dirty="0">
                <a:latin typeface="Courier" pitchFamily="-84" charset="0"/>
              </a:rPr>
              <a:t>(inp)</a:t>
            </a:r>
          </a:p>
          <a:p>
            <a:pPr algn="l" eaLnBrk="1" hangingPunct="1"/>
            <a:r>
              <a:rPr lang="tr-TR" altLang="en-US" sz="1800" dirty="0">
                <a:solidFill>
                  <a:srgbClr val="00FF00"/>
                </a:solidFill>
                <a:latin typeface="Courier" pitchFamily="-84" charset="0"/>
              </a:rPr>
              <a:t>    numlist.append(value)</a:t>
            </a:r>
          </a:p>
          <a:p>
            <a:pPr algn="l" eaLnBrk="1" hangingPunct="1"/>
            <a:endParaRPr lang="tr-TR" altLang="en-US" sz="1800" dirty="0">
              <a:latin typeface="Courier" pitchFamily="-84" charset="0"/>
            </a:endParaRPr>
          </a:p>
          <a:p>
            <a:pPr algn="l" eaLnBrk="1" hangingPunct="1"/>
            <a:r>
              <a:rPr lang="tr-TR" altLang="en-US" sz="1800" dirty="0">
                <a:solidFill>
                  <a:srgbClr val="00FF00"/>
                </a:solidFill>
                <a:latin typeface="Courier" pitchFamily="-84" charset="0"/>
              </a:rPr>
              <a:t>average = sum(numlist) / len(numlist)</a:t>
            </a:r>
          </a:p>
          <a:p>
            <a:pPr algn="l" eaLnBrk="1" hangingPunct="1"/>
            <a:r>
              <a:rPr lang="tr-TR" altLang="en-US" sz="1800" dirty="0">
                <a:latin typeface="Courier" pitchFamily="-84" charset="0"/>
              </a:rPr>
              <a:t>print 'Average:', average</a:t>
            </a:r>
            <a:endParaRPr lang="en-US" altLang="en-US" sz="1800" dirty="0">
              <a:latin typeface="Courier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167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5400000">
            <a:off x="-88287" y="2659523"/>
            <a:ext cx="1280160" cy="1103586"/>
          </a:xfrm>
          <a:prstGeom prst="triangle">
            <a:avLst/>
          </a:prstGeom>
          <a:solidFill>
            <a:srgbClr val="00206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6" name="Rectangle 5"/>
          <p:cNvSpPr/>
          <p:nvPr/>
        </p:nvSpPr>
        <p:spPr>
          <a:xfrm>
            <a:off x="1103592" y="2261139"/>
            <a:ext cx="105012" cy="19003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4080072" y="2768558"/>
            <a:ext cx="4031874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spc="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153885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3522</TotalTime>
  <Words>1214</Words>
  <Application>Microsoft Office PowerPoint</Application>
  <PresentationFormat>Widescreen</PresentationFormat>
  <Paragraphs>226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Courier</vt:lpstr>
      <vt:lpstr>Courier New Bold</vt:lpstr>
      <vt:lpstr>Gill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Infosys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Kumar Punjabi</dc:creator>
  <cp:lastModifiedBy>Loyola Stalin Soosai</cp:lastModifiedBy>
  <cp:revision>306</cp:revision>
  <dcterms:created xsi:type="dcterms:W3CDTF">2018-06-21T07:05:12Z</dcterms:created>
  <dcterms:modified xsi:type="dcterms:W3CDTF">2020-06-26T18:18:52Z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Loyola_Soosai@ad.infosys.com</vt:lpwstr>
  </property>
  <property fmtid="{D5CDD505-2E9C-101B-9397-08002B2CF9AE}" pid="5" name="MSIP_Label_be4b3411-284d-4d31-bd4f-bc13ef7f1fd6_SetDate">
    <vt:lpwstr>2020-06-26T17:30:16.0634799Z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ActionId">
    <vt:lpwstr>1cce6491-94de-45d2-8cff-26d30ee06a3b</vt:lpwstr>
  </property>
  <property fmtid="{D5CDD505-2E9C-101B-9397-08002B2CF9AE}" pid="9" name="MSIP_Label_be4b3411-284d-4d31-bd4f-bc13ef7f1fd6_Extended_MSFT_Method">
    <vt:lpwstr>Automatic</vt:lpwstr>
  </property>
  <property fmtid="{D5CDD505-2E9C-101B-9397-08002B2CF9AE}" pid="10" name="MSIP_Label_a0819fa7-4367-4500-ba88-dd630d977609_Enabled">
    <vt:lpwstr>True</vt:lpwstr>
  </property>
  <property fmtid="{D5CDD505-2E9C-101B-9397-08002B2CF9AE}" pid="11" name="MSIP_Label_a0819fa7-4367-4500-ba88-dd630d977609_SiteId">
    <vt:lpwstr>63ce7d59-2f3e-42cd-a8cc-be764cff5eb6</vt:lpwstr>
  </property>
  <property fmtid="{D5CDD505-2E9C-101B-9397-08002B2CF9AE}" pid="12" name="MSIP_Label_a0819fa7-4367-4500-ba88-dd630d977609_Owner">
    <vt:lpwstr>Loyola_Soosai@ad.infosys.com</vt:lpwstr>
  </property>
  <property fmtid="{D5CDD505-2E9C-101B-9397-08002B2CF9AE}" pid="13" name="MSIP_Label_a0819fa7-4367-4500-ba88-dd630d977609_SetDate">
    <vt:lpwstr>2020-06-26T17:30:16.0634799Z</vt:lpwstr>
  </property>
  <property fmtid="{D5CDD505-2E9C-101B-9397-08002B2CF9AE}" pid="14" name="MSIP_Label_a0819fa7-4367-4500-ba88-dd630d977609_Name">
    <vt:lpwstr>Companywide usage</vt:lpwstr>
  </property>
  <property fmtid="{D5CDD505-2E9C-101B-9397-08002B2CF9AE}" pid="15" name="MSIP_Label_a0819fa7-4367-4500-ba88-dd630d977609_Application">
    <vt:lpwstr>Microsoft Azure Information Protection</vt:lpwstr>
  </property>
  <property fmtid="{D5CDD505-2E9C-101B-9397-08002B2CF9AE}" pid="16" name="MSIP_Label_a0819fa7-4367-4500-ba88-dd630d977609_ActionId">
    <vt:lpwstr>1cce6491-94de-45d2-8cff-26d30ee06a3b</vt:lpwstr>
  </property>
  <property fmtid="{D5CDD505-2E9C-101B-9397-08002B2CF9AE}" pid="17" name="MSIP_Label_a0819fa7-4367-4500-ba88-dd630d977609_Parent">
    <vt:lpwstr>be4b3411-284d-4d31-bd4f-bc13ef7f1fd6</vt:lpwstr>
  </property>
  <property fmtid="{D5CDD505-2E9C-101B-9397-08002B2CF9AE}" pid="18" name="MSIP_Label_a0819fa7-4367-4500-ba88-dd630d977609_Extended_MSFT_Method">
    <vt:lpwstr>Automatic</vt:lpwstr>
  </property>
  <property fmtid="{D5CDD505-2E9C-101B-9397-08002B2CF9AE}" pid="19" name="Sensitivity">
    <vt:lpwstr>Internal Companywide usage</vt:lpwstr>
  </property>
</Properties>
</file>