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57" r:id="rId3"/>
    <p:sldId id="258" r:id="rId4"/>
    <p:sldId id="337" r:id="rId5"/>
    <p:sldId id="391" r:id="rId6"/>
    <p:sldId id="396" r:id="rId7"/>
    <p:sldId id="399" r:id="rId8"/>
    <p:sldId id="400" r:id="rId9"/>
    <p:sldId id="401" r:id="rId10"/>
    <p:sldId id="402" r:id="rId11"/>
    <p:sldId id="295" r:id="rId12"/>
    <p:sldId id="274" r:id="rId13"/>
    <p:sldId id="403" r:id="rId14"/>
    <p:sldId id="404" r:id="rId15"/>
    <p:sldId id="405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DDA"/>
    <a:srgbClr val="FFF2CC"/>
    <a:srgbClr val="BDD7EE"/>
    <a:srgbClr val="002060"/>
    <a:srgbClr val="D4F5F7"/>
    <a:srgbClr val="E2F0D9"/>
    <a:srgbClr val="00FF00"/>
    <a:srgbClr val="0070C0"/>
    <a:srgbClr val="409ED2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5" autoAdjust="0"/>
    <p:restoredTop sz="90126" autoAdjust="0"/>
  </p:normalViewPr>
  <p:slideViewPr>
    <p:cSldViewPr snapToGrid="0">
      <p:cViewPr varScale="1">
        <p:scale>
          <a:sx n="61" d="100"/>
          <a:sy n="61" d="100"/>
        </p:scale>
        <p:origin x="9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46838-EBA5-4F8D-A310-7E52EB9E2E97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07105-9ECB-4DC0-845F-88F25E6FA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5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1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5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4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6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1C45-6C7E-482B-A45F-31499C4FE0BD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4B43-B06A-499C-9A46-964930E2EEC2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CF-A5C4-4971-ABF5-2575BAD33406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8715-A29C-4B4E-9905-04BC4A496E69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7947" y="6311900"/>
            <a:ext cx="1261710" cy="365125"/>
          </a:xfrm>
        </p:spPr>
        <p:txBody>
          <a:bodyPr/>
          <a:lstStyle>
            <a:lvl1pPr>
              <a:defRPr sz="1400" b="1">
                <a:solidFill>
                  <a:srgbClr val="409ED2"/>
                </a:solidFill>
              </a:defRPr>
            </a:lvl1pPr>
          </a:lstStyle>
          <a:p>
            <a:fld id="{E7B12A71-B61F-4305-84F7-12AA153BDD61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1356" y="6311900"/>
            <a:ext cx="2769288" cy="365125"/>
          </a:xfrm>
        </p:spPr>
        <p:txBody>
          <a:bodyPr/>
          <a:lstStyle>
            <a:lvl1pPr algn="ctr">
              <a:defRPr sz="1400" b="1">
                <a:solidFill>
                  <a:srgbClr val="71B7DE"/>
                </a:solidFill>
              </a:defRPr>
            </a:lvl1pPr>
          </a:lstStyle>
          <a:p>
            <a:fld id="{814DCDB9-126F-4CE1-A747-A2827BE450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A5B67-E635-403B-A001-4A5122480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99954" y="6030370"/>
            <a:ext cx="1108197" cy="59868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64548C-631E-442E-914E-253B9A411938}"/>
              </a:ext>
            </a:extLst>
          </p:cNvPr>
          <p:cNvSpPr txBox="1">
            <a:spLocks/>
          </p:cNvSpPr>
          <p:nvPr userDrawn="1"/>
        </p:nvSpPr>
        <p:spPr>
          <a:xfrm>
            <a:off x="1665991" y="6147148"/>
            <a:ext cx="1261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7E865-1B19-4B3A-BA2D-AC4CEDEE91B9}" type="datetime1">
              <a:rPr lang="en-US" sz="1400" b="1" smtClean="0">
                <a:solidFill>
                  <a:srgbClr val="409ED2"/>
                </a:solidFill>
              </a:rPr>
              <a:pPr/>
              <a:t>7/9/2020</a:t>
            </a:fld>
            <a:endParaRPr lang="en-US" sz="1400" b="1" dirty="0">
              <a:solidFill>
                <a:srgbClr val="409ED2"/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EB4EFDF-DAD8-4CAA-8224-0E7AED8A01A4}"/>
              </a:ext>
            </a:extLst>
          </p:cNvPr>
          <p:cNvSpPr txBox="1">
            <a:spLocks/>
          </p:cNvSpPr>
          <p:nvPr userDrawn="1"/>
        </p:nvSpPr>
        <p:spPr>
          <a:xfrm>
            <a:off x="4863756" y="6147148"/>
            <a:ext cx="276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4DCDB9-126F-4CE1-A747-A2827BE4503F}" type="slidenum">
              <a:rPr lang="en-US" sz="1400" b="1" kern="1200" smtClean="0">
                <a:solidFill>
                  <a:srgbClr val="409ED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b="1" kern="1200" dirty="0">
              <a:solidFill>
                <a:srgbClr val="409ED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86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C261-C2D2-4439-96CD-F92F0FF1CBE5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4EA-0FB3-4689-A3C1-88BCFEC1FFD1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6D1-AEA2-467D-8039-A654A8436FB1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BE-A053-4EB4-9DAA-5ABE0014F30A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CA84-BA6F-4D2C-8FF2-71CEAB61108C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7D71-0A90-45E6-AED4-FFBF0EA5AADA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4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A490-09BD-46D8-BB0D-D6121006E575}" type="datetime1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jpe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4"/>
          <p:cNvSpPr txBox="1">
            <a:spLocks/>
          </p:cNvSpPr>
          <p:nvPr/>
        </p:nvSpPr>
        <p:spPr>
          <a:xfrm>
            <a:off x="1339780" y="2165908"/>
            <a:ext cx="9512441" cy="1346201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>
                <a:solidFill>
                  <a:srgbClr val="007CC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PHYTHON - 8 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07060" y="3322057"/>
            <a:ext cx="7577880" cy="705947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File Handling</a:t>
            </a:r>
          </a:p>
          <a:p>
            <a:pPr marL="0" indent="0" algn="ctr">
              <a:buNone/>
              <a:defRPr/>
            </a:pPr>
            <a:endParaRPr lang="en-GB" sz="2603" kern="0" spc="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72ECCD3-B6A9-4559-8B27-3022F8353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980"/>
              </p:ext>
            </p:extLst>
          </p:nvPr>
        </p:nvGraphicFramePr>
        <p:xfrm>
          <a:off x="402239" y="569212"/>
          <a:ext cx="10572530" cy="646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485">
                  <a:extLst>
                    <a:ext uri="{9D8B030D-6E8A-4147-A177-3AD203B41FA5}">
                      <a16:colId xmlns:a16="http://schemas.microsoft.com/office/drawing/2014/main" val="2220895745"/>
                    </a:ext>
                  </a:extLst>
                </a:gridCol>
                <a:gridCol w="9477045">
                  <a:extLst>
                    <a:ext uri="{9D8B030D-6E8A-4147-A177-3AD203B41FA5}">
                      <a16:colId xmlns:a16="http://schemas.microsoft.com/office/drawing/2014/main" val="762835994"/>
                    </a:ext>
                  </a:extLst>
                </a:gridCol>
              </a:tblGrid>
              <a:tr h="205538">
                <a:tc>
                  <a:txBody>
                    <a:bodyPr/>
                    <a:lstStyle/>
                    <a:p>
                      <a:r>
                        <a:rPr lang="en-US" sz="1600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15810"/>
                  </a:ext>
                </a:extLst>
              </a:tr>
              <a:tr h="41538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Opens a file for reading. (default)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869832597"/>
                  </a:ext>
                </a:extLst>
              </a:tr>
              <a:tr h="64195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w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Opens a file for writing. Creates a new file if it does not exist or truncates the file if it exists.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060396461"/>
                  </a:ext>
                </a:extLst>
              </a:tr>
              <a:tr h="641955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x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Opens a file for exclusive creation. If the file already exists, the operation fails.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959417770"/>
                  </a:ext>
                </a:extLst>
              </a:tr>
              <a:tr h="64195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Opens a file for appending at the end of the file without truncating it. Creates a new file if it does not exist.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889302385"/>
                  </a:ext>
                </a:extLst>
              </a:tr>
              <a:tr h="41538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Opens in text mode. (default)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865693709"/>
                  </a:ext>
                </a:extLst>
              </a:tr>
              <a:tr h="41538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b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Opens in binary mode.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631417604"/>
                  </a:ext>
                </a:extLst>
              </a:tr>
              <a:tr h="41538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+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Opens a file for updating (reading and writing)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580784622"/>
                  </a:ext>
                </a:extLst>
              </a:tr>
              <a:tr h="41538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Opens a file for reading. (default)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55898416"/>
                  </a:ext>
                </a:extLst>
              </a:tr>
              <a:tr h="641955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w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Opens a file for writing. Creates a new file if it does not exist or truncates the file if it exists.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203515322"/>
                  </a:ext>
                </a:extLst>
              </a:tr>
            </a:tbl>
          </a:graphicData>
        </a:graphic>
      </p:graphicFrame>
      <p:sp>
        <p:nvSpPr>
          <p:cNvPr id="4" name="Title 59">
            <a:extLst>
              <a:ext uri="{FF2B5EF4-FFF2-40B4-BE49-F238E27FC236}">
                <a16:creationId xmlns:a16="http://schemas.microsoft.com/office/drawing/2014/main" id="{FA48EB7E-67FD-40BB-BAEE-33015EFFA2B0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Open Mode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D3C6DE-6505-4B34-B42A-3F4589BCA17C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28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2F0E7A-AEE9-4266-AE89-FF4A9AE52882}"/>
              </a:ext>
            </a:extLst>
          </p:cNvPr>
          <p:cNvSpPr/>
          <p:nvPr/>
        </p:nvSpPr>
        <p:spPr>
          <a:xfrm>
            <a:off x="6791735" y="914441"/>
            <a:ext cx="4403835" cy="39728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991A3DF-4065-48D3-ADB5-7F8538376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7F00"/>
                </a:solidFill>
                <a:sym typeface="Gill Sans" charset="0"/>
              </a:rPr>
              <a:t>Counting Lines in a File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143E190-2DEC-41AE-BEB9-9EC1FA1A4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0125" y="1771650"/>
            <a:ext cx="4924425" cy="4276725"/>
          </a:xfrm>
        </p:spPr>
        <p:txBody>
          <a:bodyPr/>
          <a:lstStyle/>
          <a:p>
            <a:pPr marL="561975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Open a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sym typeface="Gill Sans" charset="0"/>
              </a:rPr>
              <a:t>file</a:t>
            </a:r>
            <a:r>
              <a:rPr lang="en-US" dirty="0">
                <a:sym typeface="Gill Sans" charset="0"/>
              </a:rPr>
              <a:t> read-only</a:t>
            </a:r>
          </a:p>
          <a:p>
            <a:pPr marL="561975"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Use a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  <a:sym typeface="Gill Sans" charset="0"/>
              </a:rPr>
              <a:t>for</a:t>
            </a:r>
            <a:r>
              <a:rPr lang="en-US" dirty="0">
                <a:sym typeface="Gill Sans" charset="0"/>
              </a:rPr>
              <a:t> loop to read each line</a:t>
            </a:r>
          </a:p>
          <a:p>
            <a:pPr marL="561975">
              <a:buFont typeface="Gill Sans" charset="0"/>
              <a:buChar char="•"/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Gill Sans" charset="0"/>
              </a:rPr>
              <a:t>Count</a:t>
            </a:r>
            <a:r>
              <a:rPr lang="en-US" dirty="0">
                <a:sym typeface="Gill Sans" charset="0"/>
              </a:rPr>
              <a:t> the lines and print out the number of lines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F8FD7E7-FDE4-4F97-BF0D-A53BCF2F22CB}"/>
              </a:ext>
            </a:extLst>
          </p:cNvPr>
          <p:cNvSpPr>
            <a:spLocks/>
          </p:cNvSpPr>
          <p:nvPr/>
        </p:nvSpPr>
        <p:spPr bwMode="auto">
          <a:xfrm>
            <a:off x="7029080" y="1105413"/>
            <a:ext cx="440383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fhand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open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('mbox.txt')</a:t>
            </a:r>
          </a:p>
          <a:p>
            <a:pPr algn="l" eaLnBrk="1" hangingPunct="1"/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count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0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for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line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in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fhand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count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count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+ 1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'Line Count:',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count</a:t>
            </a:r>
          </a:p>
          <a:p>
            <a:pPr algn="l" eaLnBrk="1" hangingPunct="1"/>
            <a:endParaRPr lang="en-US" altLang="en-US" sz="2700" dirty="0">
              <a:solidFill>
                <a:srgbClr val="FF7F00"/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Title 59">
            <a:extLst>
              <a:ext uri="{FF2B5EF4-FFF2-40B4-BE49-F238E27FC236}">
                <a16:creationId xmlns:a16="http://schemas.microsoft.com/office/drawing/2014/main" id="{EA7FEDAA-D2AC-4EC8-947D-5147279A7A9E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Counting Lines in a File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3CD827-6874-4017-984D-DD3119494F35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5270F0-8E8E-441B-AB13-0DBA5B4690A5}"/>
              </a:ext>
            </a:extLst>
          </p:cNvPr>
          <p:cNvSpPr/>
          <p:nvPr/>
        </p:nvSpPr>
        <p:spPr>
          <a:xfrm>
            <a:off x="1308538" y="1466194"/>
            <a:ext cx="7588469" cy="48873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E1416E5-0882-4BAF-984D-48CC353E05C2}"/>
              </a:ext>
            </a:extLst>
          </p:cNvPr>
          <p:cNvSpPr>
            <a:spLocks/>
          </p:cNvSpPr>
          <p:nvPr/>
        </p:nvSpPr>
        <p:spPr bwMode="auto">
          <a:xfrm>
            <a:off x="1671145" y="1666978"/>
            <a:ext cx="7112887" cy="45704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fname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input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('Enter the file name:  ')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try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fhand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open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fname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except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'File cannot be opened:', 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fname</a:t>
            </a:r>
            <a:endParaRPr lang="en-US" altLang="en-US" sz="2700" dirty="0">
              <a:solidFill>
                <a:srgbClr val="00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exit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()</a:t>
            </a:r>
          </a:p>
          <a:p>
            <a:pPr algn="l" eaLnBrk="1" hangingPunct="1"/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count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0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for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line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in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fhand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if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line</a:t>
            </a:r>
            <a:r>
              <a:rPr lang="en-US" altLang="en-US" sz="2700" dirty="0" err="1">
                <a:solidFill>
                  <a:srgbClr val="FF00FF"/>
                </a:solidFill>
                <a:ea typeface="MS PGothic" panose="020B0600070205080204" pitchFamily="34" charset="-128"/>
              </a:rPr>
              <a:t>.startswith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('Subject:') 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   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count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count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+ 1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'There were',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count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, 'subject lines in', </a:t>
            </a:r>
            <a:r>
              <a:rPr lang="en-US" altLang="en-US" sz="2700" dirty="0" err="1">
                <a:solidFill>
                  <a:schemeClr val="tx1"/>
                </a:solidFill>
                <a:ea typeface="MS PGothic" panose="020B0600070205080204" pitchFamily="34" charset="-128"/>
              </a:rPr>
              <a:t>fname</a:t>
            </a:r>
            <a:endParaRPr lang="en-US" altLang="en-US" sz="2700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Title 59">
            <a:extLst>
              <a:ext uri="{FF2B5EF4-FFF2-40B4-BE49-F238E27FC236}">
                <a16:creationId xmlns:a16="http://schemas.microsoft.com/office/drawing/2014/main" id="{686555F8-BD28-43F8-A575-2F4F2630E692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Opening a file from User input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2630B4-FC51-4698-BDCE-B2A9FE75BD27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5009654" y="2768558"/>
            <a:ext cx="2172711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6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5270F0-8E8E-441B-AB13-0DBA5B4690A5}"/>
              </a:ext>
            </a:extLst>
          </p:cNvPr>
          <p:cNvSpPr/>
          <p:nvPr/>
        </p:nvSpPr>
        <p:spPr>
          <a:xfrm>
            <a:off x="1008993" y="1508563"/>
            <a:ext cx="7588469" cy="48873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E1416E5-0882-4BAF-984D-48CC353E05C2}"/>
              </a:ext>
            </a:extLst>
          </p:cNvPr>
          <p:cNvSpPr>
            <a:spLocks/>
          </p:cNvSpPr>
          <p:nvPr/>
        </p:nvSpPr>
        <p:spPr bwMode="auto">
          <a:xfrm>
            <a:off x="1671145" y="2497974"/>
            <a:ext cx="7112887" cy="29084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fname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input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('Enter the file name:  ')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try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fhand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open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fname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, “w”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except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'File cannot be opened:', 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fname</a:t>
            </a:r>
            <a:endParaRPr lang="en-US" altLang="en-US" sz="2700" dirty="0">
              <a:solidFill>
                <a:srgbClr val="00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exit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()</a:t>
            </a:r>
          </a:p>
          <a:p>
            <a:pPr eaLnBrk="1" hangingPunct="1"/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Fhand.write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(‘add a 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conent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’)</a:t>
            </a:r>
            <a:endParaRPr lang="en-US" altLang="en-US" sz="2700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Title 59">
            <a:extLst>
              <a:ext uri="{FF2B5EF4-FFF2-40B4-BE49-F238E27FC236}">
                <a16:creationId xmlns:a16="http://schemas.microsoft.com/office/drawing/2014/main" id="{686555F8-BD28-43F8-A575-2F4F2630E692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Write – overwrite (“w”) mode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2630B4-FC51-4698-BDCE-B2A9FE75BD27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9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5270F0-8E8E-441B-AB13-0DBA5B4690A5}"/>
              </a:ext>
            </a:extLst>
          </p:cNvPr>
          <p:cNvSpPr/>
          <p:nvPr/>
        </p:nvSpPr>
        <p:spPr>
          <a:xfrm>
            <a:off x="1008993" y="1508563"/>
            <a:ext cx="7588469" cy="48873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en-US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E1416E5-0882-4BAF-984D-48CC353E05C2}"/>
              </a:ext>
            </a:extLst>
          </p:cNvPr>
          <p:cNvSpPr>
            <a:spLocks/>
          </p:cNvSpPr>
          <p:nvPr/>
        </p:nvSpPr>
        <p:spPr bwMode="auto">
          <a:xfrm>
            <a:off x="1671145" y="2497974"/>
            <a:ext cx="7112887" cy="29084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fname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input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('Enter the file name:  ')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try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fhand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open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fname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, “a”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except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'File cannot be opened:', 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fname</a:t>
            </a:r>
            <a:endParaRPr lang="en-US" altLang="en-US" sz="2700" dirty="0">
              <a:solidFill>
                <a:srgbClr val="00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exit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()</a:t>
            </a:r>
          </a:p>
          <a:p>
            <a:pPr eaLnBrk="1" hangingPunct="1"/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Fhand.write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(‘add a </a:t>
            </a:r>
            <a:r>
              <a:rPr lang="en-US" altLang="en-US" sz="2700" dirty="0" err="1">
                <a:solidFill>
                  <a:srgbClr val="00FF00"/>
                </a:solidFill>
                <a:ea typeface="MS PGothic" panose="020B0600070205080204" pitchFamily="34" charset="-128"/>
              </a:rPr>
              <a:t>conent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’)</a:t>
            </a:r>
            <a:endParaRPr lang="en-US" altLang="en-US" sz="2700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Title 59">
            <a:extLst>
              <a:ext uri="{FF2B5EF4-FFF2-40B4-BE49-F238E27FC236}">
                <a16:creationId xmlns:a16="http://schemas.microsoft.com/office/drawing/2014/main" id="{686555F8-BD28-43F8-A575-2F4F2630E692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Write – append (“a”) mode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2630B4-FC51-4698-BDCE-B2A9FE75BD27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4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41594" y="2101761"/>
            <a:ext cx="4108818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182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752" y="386716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2890" y="124254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85E4-97D7-4D59-932B-EDDBB78A3DCE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7/9/2020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3A02D2-7F98-4865-BEE7-A5DF4EC713F4}"/>
              </a:ext>
            </a:extLst>
          </p:cNvPr>
          <p:cNvSpPr txBox="1"/>
          <p:nvPr/>
        </p:nvSpPr>
        <p:spPr>
          <a:xfrm>
            <a:off x="589935" y="1258529"/>
            <a:ext cx="10343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Introduction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File 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Open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GB" sz="3600" kern="0" dirty="0">
                <a:solidFill>
                  <a:srgbClr val="002060"/>
                </a:solidFill>
                <a:latin typeface="Arial" panose="020B0604020202020204" pitchFamily="34" charset="0"/>
                <a:cs typeface="Arial" pitchFamily="34" charset="0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46382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733820" y="2768558"/>
            <a:ext cx="4724371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Introduction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5EC36E3-C54E-4E3D-AFCB-59D36E070397}"/>
              </a:ext>
            </a:extLst>
          </p:cNvPr>
          <p:cNvGrpSpPr/>
          <p:nvPr/>
        </p:nvGrpSpPr>
        <p:grpSpPr>
          <a:xfrm>
            <a:off x="1273443" y="500466"/>
            <a:ext cx="10724390" cy="4732542"/>
            <a:chOff x="1004865" y="962595"/>
            <a:chExt cx="10724390" cy="47325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23EC645-6507-428E-9B35-9635A4AF64F6}"/>
                </a:ext>
              </a:extLst>
            </p:cNvPr>
            <p:cNvGrpSpPr/>
            <p:nvPr/>
          </p:nvGrpSpPr>
          <p:grpSpPr>
            <a:xfrm>
              <a:off x="1004865" y="1438845"/>
              <a:ext cx="2287961" cy="4155458"/>
              <a:chOff x="1141039" y="3095803"/>
              <a:chExt cx="2287961" cy="2249566"/>
            </a:xfrm>
          </p:grpSpPr>
          <p:sp>
            <p:nvSpPr>
              <p:cNvPr id="13" name="Rectangle 38">
                <a:extLst>
                  <a:ext uri="{FF2B5EF4-FFF2-40B4-BE49-F238E27FC236}">
                    <a16:creationId xmlns:a16="http://schemas.microsoft.com/office/drawing/2014/main" id="{0B707C8D-0AA9-4A2D-90C0-15073D6543E2}"/>
                  </a:ext>
                </a:extLst>
              </p:cNvPr>
              <p:cNvSpPr/>
              <p:nvPr/>
            </p:nvSpPr>
            <p:spPr>
              <a:xfrm>
                <a:off x="1141039" y="3095803"/>
                <a:ext cx="2287961" cy="2249566"/>
              </a:xfrm>
              <a:prstGeom prst="roundRect">
                <a:avLst/>
              </a:prstGeom>
              <a:solidFill>
                <a:srgbClr val="ECF4FA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" name="Picture 2" descr="Hands Using Computer Keyboard Icon Royalty Free Cliparts, Vectors ...">
                <a:extLst>
                  <a:ext uri="{FF2B5EF4-FFF2-40B4-BE49-F238E27FC236}">
                    <a16:creationId xmlns:a16="http://schemas.microsoft.com/office/drawing/2014/main" id="{0B403E76-83B9-451C-80F3-559DBB43A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3875" y="3379497"/>
                <a:ext cx="862697" cy="494570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D0CAA62-F760-4D9F-9305-61A32B1B2521}"/>
                  </a:ext>
                </a:extLst>
              </p:cNvPr>
              <p:cNvCxnSpPr>
                <a:cxnSpLocks/>
                <a:stCxn id="13" idx="1"/>
                <a:endCxn id="13" idx="3"/>
              </p:cNvCxnSpPr>
              <p:nvPr/>
            </p:nvCxnSpPr>
            <p:spPr>
              <a:xfrm>
                <a:off x="1141039" y="4220586"/>
                <a:ext cx="2287961" cy="0"/>
              </a:xfrm>
              <a:prstGeom prst="line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lgDashDot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16" name="Picture 4" descr="Computer monitor flat icon - Transparent PNG &amp; SVG vector file">
                <a:extLst>
                  <a:ext uri="{FF2B5EF4-FFF2-40B4-BE49-F238E27FC236}">
                    <a16:creationId xmlns:a16="http://schemas.microsoft.com/office/drawing/2014/main" id="{E212B9DF-E9A2-4BF7-8104-C9A7AC732E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4068" y="4301644"/>
                <a:ext cx="952504" cy="494571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1F8553-8A6B-4E67-A6A9-AC1E595EA526}"/>
                </a:ext>
              </a:extLst>
            </p:cNvPr>
            <p:cNvGrpSpPr/>
            <p:nvPr/>
          </p:nvGrpSpPr>
          <p:grpSpPr>
            <a:xfrm>
              <a:off x="4109884" y="1162861"/>
              <a:ext cx="3932903" cy="4532276"/>
              <a:chOff x="4601497" y="806635"/>
              <a:chExt cx="3932903" cy="4532276"/>
            </a:xfrm>
          </p:grpSpPr>
          <p:sp>
            <p:nvSpPr>
              <p:cNvPr id="18" name="Rounded Rectangle 92">
                <a:extLst>
                  <a:ext uri="{FF2B5EF4-FFF2-40B4-BE49-F238E27FC236}">
                    <a16:creationId xmlns:a16="http://schemas.microsoft.com/office/drawing/2014/main" id="{894F5B1E-6422-482C-B75D-4A0531F21FF3}"/>
                  </a:ext>
                </a:extLst>
              </p:cNvPr>
              <p:cNvSpPr/>
              <p:nvPr/>
            </p:nvSpPr>
            <p:spPr>
              <a:xfrm>
                <a:off x="4601497" y="806635"/>
                <a:ext cx="3932903" cy="4532276"/>
              </a:xfrm>
              <a:prstGeom prst="roundRect">
                <a:avLst/>
              </a:prstGeom>
              <a:solidFill>
                <a:srgbClr val="FFF8E5"/>
              </a:solidFill>
              <a:ln w="3175" cap="rnd">
                <a:solidFill>
                  <a:srgbClr val="E5B9B5"/>
                </a:solidFill>
                <a:round/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9" name="Picture 2" descr="Cpu - Free computer icons">
                <a:extLst>
                  <a:ext uri="{FF2B5EF4-FFF2-40B4-BE49-F238E27FC236}">
                    <a16:creationId xmlns:a16="http://schemas.microsoft.com/office/drawing/2014/main" id="{4874DD0D-BF04-4E82-992E-2DE903F9C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5342" y="1288418"/>
                <a:ext cx="2625213" cy="17986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6" descr="Chip, memory, ram icon">
                <a:extLst>
                  <a:ext uri="{FF2B5EF4-FFF2-40B4-BE49-F238E27FC236}">
                    <a16:creationId xmlns:a16="http://schemas.microsoft.com/office/drawing/2014/main" id="{F4E6DD8F-A245-477B-8A42-1031C4340C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7375" y="3837264"/>
                <a:ext cx="2861145" cy="1150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D00F34-1F3B-49B0-A7A2-EE59CF9530E8}"/>
                </a:ext>
              </a:extLst>
            </p:cNvPr>
            <p:cNvCxnSpPr>
              <a:cxnSpLocks/>
            </p:cNvCxnSpPr>
            <p:nvPr/>
          </p:nvCxnSpPr>
          <p:spPr>
            <a:xfrm>
              <a:off x="3300737" y="2183886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B925AE-F4CC-4E0D-A529-A62301EBA9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0737" y="4348445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01">
              <a:extLst>
                <a:ext uri="{FF2B5EF4-FFF2-40B4-BE49-F238E27FC236}">
                  <a16:creationId xmlns:a16="http://schemas.microsoft.com/office/drawing/2014/main" id="{E9537E59-52D2-4875-804D-AC307968EA5B}"/>
                </a:ext>
              </a:extLst>
            </p:cNvPr>
            <p:cNvSpPr/>
            <p:nvPr/>
          </p:nvSpPr>
          <p:spPr>
            <a:xfrm>
              <a:off x="8859845" y="1922879"/>
              <a:ext cx="2559322" cy="261843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3FCE03-F197-4D42-818B-A0E57CB922AB}"/>
                </a:ext>
              </a:extLst>
            </p:cNvPr>
            <p:cNvSpPr txBox="1"/>
            <p:nvPr/>
          </p:nvSpPr>
          <p:spPr>
            <a:xfrm>
              <a:off x="1471084" y="3028289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Device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5506FD-C921-40FE-B62B-0B9031DA30F0}"/>
                </a:ext>
              </a:extLst>
            </p:cNvPr>
            <p:cNvSpPr txBox="1"/>
            <p:nvPr/>
          </p:nvSpPr>
          <p:spPr>
            <a:xfrm>
              <a:off x="1471084" y="5131622"/>
              <a:ext cx="1578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Device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CC01934-1A88-4D81-8A01-8D991B027B01}"/>
                </a:ext>
              </a:extLst>
            </p:cNvPr>
            <p:cNvCxnSpPr>
              <a:cxnSpLocks/>
            </p:cNvCxnSpPr>
            <p:nvPr/>
          </p:nvCxnSpPr>
          <p:spPr>
            <a:xfrm>
              <a:off x="8042787" y="2532930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6EE3B49-49A6-4DC4-9C6C-33C5015DABF6}"/>
                </a:ext>
              </a:extLst>
            </p:cNvPr>
            <p:cNvCxnSpPr>
              <a:cxnSpLocks/>
            </p:cNvCxnSpPr>
            <p:nvPr/>
          </p:nvCxnSpPr>
          <p:spPr>
            <a:xfrm>
              <a:off x="8042787" y="3753592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E56C63E-D86C-4879-9EAF-5604074D87A0}"/>
                </a:ext>
              </a:extLst>
            </p:cNvPr>
            <p:cNvGrpSpPr/>
            <p:nvPr/>
          </p:nvGrpSpPr>
          <p:grpSpPr>
            <a:xfrm>
              <a:off x="9092345" y="2123486"/>
              <a:ext cx="2094321" cy="979148"/>
              <a:chOff x="8948334" y="2387695"/>
              <a:chExt cx="2438400" cy="1493426"/>
            </a:xfrm>
          </p:grpSpPr>
          <p:pic>
            <p:nvPicPr>
              <p:cNvPr id="31" name="Picture 8" descr="Harddisk Icons - Download 335 Free Harddisk icons here">
                <a:extLst>
                  <a:ext uri="{FF2B5EF4-FFF2-40B4-BE49-F238E27FC236}">
                    <a16:creationId xmlns:a16="http://schemas.microsoft.com/office/drawing/2014/main" id="{FBEA15C4-030B-41E9-94F3-7F0DB84F29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8334" y="2387695"/>
                <a:ext cx="2438400" cy="14934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3E4337-FF10-434A-ABCA-E9EFD06248CB}"/>
                  </a:ext>
                </a:extLst>
              </p:cNvPr>
              <p:cNvSpPr txBox="1"/>
              <p:nvPr/>
            </p:nvSpPr>
            <p:spPr>
              <a:xfrm>
                <a:off x="9783456" y="2971561"/>
                <a:ext cx="14036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Hard Disc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3D2969-7FCF-4051-934B-B19A820FB2B0}"/>
                </a:ext>
              </a:extLst>
            </p:cNvPr>
            <p:cNvSpPr txBox="1"/>
            <p:nvPr/>
          </p:nvSpPr>
          <p:spPr>
            <a:xfrm>
              <a:off x="5169246" y="5158985"/>
              <a:ext cx="2094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Primary Memory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FEBCFD-12AB-4E20-9BD9-36D3324E7155}"/>
                </a:ext>
              </a:extLst>
            </p:cNvPr>
            <p:cNvSpPr txBox="1"/>
            <p:nvPr/>
          </p:nvSpPr>
          <p:spPr>
            <a:xfrm>
              <a:off x="9292413" y="3979113"/>
              <a:ext cx="2094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Secondary Memory</a:t>
              </a:r>
            </a:p>
          </p:txBody>
        </p:sp>
        <p:sp>
          <p:nvSpPr>
            <p:cNvPr id="40" name="AutoShape 12">
              <a:extLst>
                <a:ext uri="{FF2B5EF4-FFF2-40B4-BE49-F238E27FC236}">
                  <a16:creationId xmlns:a16="http://schemas.microsoft.com/office/drawing/2014/main" id="{8BA93C65-3216-4F93-9E6A-FA970C31C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8656" y="962595"/>
              <a:ext cx="1900599" cy="952500"/>
            </a:xfrm>
            <a:prstGeom prst="wedgeEllipseCallout">
              <a:avLst>
                <a:gd name="adj1" fmla="val -64083"/>
                <a:gd name="adj2" fmla="val 50000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Play with Permanent data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232C41-5E8E-46CE-8DF5-C711BCBAF0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86368" y="3953177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381B166-9709-4B75-970D-40B0BFA510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50763" y="3933052"/>
              <a:ext cx="830787" cy="0"/>
            </a:xfrm>
            <a:prstGeom prst="straightConnector1">
              <a:avLst/>
            </a:prstGeom>
            <a:ln w="60325">
              <a:solidFill>
                <a:schemeClr val="accent2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2" descr="Vector Mouse Icon - Download Free Vectors, Clipart Graphics ...">
              <a:extLst>
                <a:ext uri="{FF2B5EF4-FFF2-40B4-BE49-F238E27FC236}">
                  <a16:creationId xmlns:a16="http://schemas.microsoft.com/office/drawing/2014/main" id="{F031146D-20D3-48A0-9557-EC109AA98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119" y="2101568"/>
              <a:ext cx="877165" cy="603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compuspeakers. Royalty-free GIF, JPG, WMF, SVG clipart # 135147 ...">
              <a:extLst>
                <a:ext uri="{FF2B5EF4-FFF2-40B4-BE49-F238E27FC236}">
                  <a16:creationId xmlns:a16="http://schemas.microsoft.com/office/drawing/2014/main" id="{E425DC05-7213-4169-87AB-B64EC2C88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547" y="3768004"/>
              <a:ext cx="770910" cy="444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Speaker Cartoon png download - 700*700 - Free Transparent Computer ...">
              <a:extLst>
                <a:ext uri="{FF2B5EF4-FFF2-40B4-BE49-F238E27FC236}">
                  <a16:creationId xmlns:a16="http://schemas.microsoft.com/office/drawing/2014/main" id="{4C1BF08B-92ED-4A70-A771-96FCA3E76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0398" y="4445610"/>
              <a:ext cx="1095703" cy="535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 descr="Flash, memory, stick, usb, usb drive, usb memory icon icon">
              <a:extLst>
                <a:ext uri="{FF2B5EF4-FFF2-40B4-BE49-F238E27FC236}">
                  <a16:creationId xmlns:a16="http://schemas.microsoft.com/office/drawing/2014/main" id="{6A51FB8D-28EA-4735-A92A-6AEF3AE0C7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3518" y="3267505"/>
              <a:ext cx="1438322" cy="608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Introduction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136AA1D-AB63-42BF-9EC9-4FC0306F7CA9}"/>
              </a:ext>
            </a:extLst>
          </p:cNvPr>
          <p:cNvSpPr/>
          <p:nvPr/>
        </p:nvSpPr>
        <p:spPr>
          <a:xfrm>
            <a:off x="930166" y="1734207"/>
            <a:ext cx="4256689" cy="30112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30EBD2-6E27-4C28-B653-849F881CB234}"/>
              </a:ext>
            </a:extLst>
          </p:cNvPr>
          <p:cNvSpPr/>
          <p:nvPr/>
        </p:nvSpPr>
        <p:spPr>
          <a:xfrm>
            <a:off x="6731877" y="1734207"/>
            <a:ext cx="4256689" cy="3011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&lt;!DOCTYPE html&gt;</a:t>
            </a:r>
          </a:p>
          <a:p>
            <a:r>
              <a:rPr lang="en-US" sz="1600" dirty="0"/>
              <a:t>&lt;html </a:t>
            </a:r>
            <a:r>
              <a:rPr lang="en-US" sz="1600" dirty="0" err="1"/>
              <a:t>lang</a:t>
            </a:r>
            <a:r>
              <a:rPr lang="en-US" sz="1600" dirty="0"/>
              <a:t>="</a:t>
            </a:r>
            <a:r>
              <a:rPr lang="en-US" sz="1600" dirty="0" err="1"/>
              <a:t>en</a:t>
            </a:r>
            <a:r>
              <a:rPr lang="en-US" sz="1600" dirty="0"/>
              <a:t>"&gt;</a:t>
            </a:r>
          </a:p>
          <a:p>
            <a:r>
              <a:rPr lang="en-US" sz="1600" dirty="0"/>
              <a:t>&lt;head&gt;</a:t>
            </a:r>
          </a:p>
          <a:p>
            <a:r>
              <a:rPr lang="en-US" sz="1600" dirty="0"/>
              <a:t>    &lt;meta charset="UTF-8"&gt;</a:t>
            </a:r>
          </a:p>
          <a:p>
            <a:r>
              <a:rPr lang="en-US" sz="1600" dirty="0"/>
              <a:t>    &lt;meta name="viewport" content="width=device-width, initial-scale=1.0"&gt;</a:t>
            </a:r>
          </a:p>
          <a:p>
            <a:r>
              <a:rPr lang="en-US" sz="1600" dirty="0"/>
              <a:t>    &lt;title&gt;Document&lt;/title&gt;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    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BB7AC-F829-4909-857A-D61608932033}"/>
              </a:ext>
            </a:extLst>
          </p:cNvPr>
          <p:cNvSpPr/>
          <p:nvPr/>
        </p:nvSpPr>
        <p:spPr>
          <a:xfrm>
            <a:off x="4887310" y="2364828"/>
            <a:ext cx="1040524" cy="15134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/>
              <a:t>Handle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A4573-6A67-423B-961A-65D825B7CCDD}"/>
              </a:ext>
            </a:extLst>
          </p:cNvPr>
          <p:cNvSpPr txBox="1"/>
          <p:nvPr/>
        </p:nvSpPr>
        <p:spPr>
          <a:xfrm>
            <a:off x="2017986" y="2175641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1844D9-707B-4C95-A577-3CC241C8AF9F}"/>
              </a:ext>
            </a:extLst>
          </p:cNvPr>
          <p:cNvSpPr txBox="1"/>
          <p:nvPr/>
        </p:nvSpPr>
        <p:spPr>
          <a:xfrm>
            <a:off x="2017986" y="2801741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383CCF-93C3-4BAA-9F27-51A21D14DF6C}"/>
              </a:ext>
            </a:extLst>
          </p:cNvPr>
          <p:cNvSpPr txBox="1"/>
          <p:nvPr/>
        </p:nvSpPr>
        <p:spPr>
          <a:xfrm>
            <a:off x="2017986" y="3344606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3F89AD-0528-4D96-AD9B-18F536D47804}"/>
              </a:ext>
            </a:extLst>
          </p:cNvPr>
          <p:cNvSpPr txBox="1"/>
          <p:nvPr/>
        </p:nvSpPr>
        <p:spPr>
          <a:xfrm>
            <a:off x="2017986" y="3887471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0A2F2-1122-4DA7-BE42-5CC139DF20B6}"/>
              </a:ext>
            </a:extLst>
          </p:cNvPr>
          <p:cNvSpPr txBox="1"/>
          <p:nvPr/>
        </p:nvSpPr>
        <p:spPr>
          <a:xfrm>
            <a:off x="1497724" y="1781751"/>
            <a:ext cx="225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Program.py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359FBF-1665-4675-B5DE-2DEB4F3E71CC}"/>
              </a:ext>
            </a:extLst>
          </p:cNvPr>
          <p:cNvCxnSpPr/>
          <p:nvPr/>
        </p:nvCxnSpPr>
        <p:spPr>
          <a:xfrm>
            <a:off x="2790496" y="2360307"/>
            <a:ext cx="2096814" cy="626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3C254-315B-4953-9B4E-2AE346CD7637}"/>
              </a:ext>
            </a:extLst>
          </p:cNvPr>
          <p:cNvCxnSpPr>
            <a:cxnSpLocks/>
          </p:cNvCxnSpPr>
          <p:nvPr/>
        </p:nvCxnSpPr>
        <p:spPr>
          <a:xfrm>
            <a:off x="2885090" y="3102327"/>
            <a:ext cx="2002220" cy="68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1B70DE-96AA-4EB8-B62C-9220A31F33B9}"/>
              </a:ext>
            </a:extLst>
          </p:cNvPr>
          <p:cNvCxnSpPr/>
          <p:nvPr/>
        </p:nvCxnSpPr>
        <p:spPr>
          <a:xfrm flipV="1">
            <a:off x="2790496" y="3390101"/>
            <a:ext cx="2096814" cy="180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4EBF1B-0FB2-4E93-B16A-A9B9C4348296}"/>
              </a:ext>
            </a:extLst>
          </p:cNvPr>
          <p:cNvCxnSpPr>
            <a:cxnSpLocks/>
          </p:cNvCxnSpPr>
          <p:nvPr/>
        </p:nvCxnSpPr>
        <p:spPr>
          <a:xfrm flipV="1">
            <a:off x="2885090" y="3638157"/>
            <a:ext cx="2002220" cy="433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54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5291941" y="2768558"/>
            <a:ext cx="1608134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File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30EBD2-6E27-4C28-B653-849F881CB234}"/>
              </a:ext>
            </a:extLst>
          </p:cNvPr>
          <p:cNvSpPr/>
          <p:nvPr/>
        </p:nvSpPr>
        <p:spPr>
          <a:xfrm>
            <a:off x="6096000" y="1053664"/>
            <a:ext cx="5963111" cy="433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&lt;!DOCTYPE html&gt; </a:t>
            </a:r>
            <a:r>
              <a:rPr lang="en-US" sz="4400" dirty="0">
                <a:solidFill>
                  <a:srgbClr val="E78DDA"/>
                </a:solidFill>
              </a:rPr>
              <a:t>\n</a:t>
            </a:r>
          </a:p>
          <a:p>
            <a:r>
              <a:rPr lang="en-US" sz="4400" dirty="0"/>
              <a:t>&lt;html </a:t>
            </a:r>
            <a:r>
              <a:rPr lang="en-US" sz="4400" dirty="0" err="1"/>
              <a:t>lang</a:t>
            </a:r>
            <a:r>
              <a:rPr lang="en-US" sz="4400" dirty="0"/>
              <a:t>="</a:t>
            </a:r>
            <a:r>
              <a:rPr lang="en-US" sz="4400" dirty="0" err="1"/>
              <a:t>en</a:t>
            </a:r>
            <a:r>
              <a:rPr lang="en-US" sz="4400" dirty="0"/>
              <a:t>"&gt; </a:t>
            </a:r>
            <a:r>
              <a:rPr lang="en-US" sz="4400" dirty="0">
                <a:solidFill>
                  <a:srgbClr val="E78DDA"/>
                </a:solidFill>
              </a:rPr>
              <a:t>\n</a:t>
            </a:r>
          </a:p>
          <a:p>
            <a:r>
              <a:rPr lang="en-US" sz="4400" dirty="0"/>
              <a:t>&lt;head&gt;</a:t>
            </a:r>
            <a:r>
              <a:rPr lang="en-US" sz="4400" dirty="0">
                <a:solidFill>
                  <a:srgbClr val="E78DDA"/>
                </a:solidFill>
              </a:rPr>
              <a:t> \n</a:t>
            </a:r>
          </a:p>
          <a:p>
            <a:r>
              <a:rPr lang="en-US" sz="4400" dirty="0"/>
              <a:t>   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989388-E7A9-4407-B087-8D43009B5FB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32889" y="1053664"/>
            <a:ext cx="6898532" cy="237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marL="7112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1pPr>
            <a:lvl2pPr marL="10033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12954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6002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8923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3495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8067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639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7211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558800" indent="-342900" eaLnBrk="1" hangingPunct="1">
              <a:defRPr/>
            </a:pPr>
            <a:r>
              <a:rPr lang="en-US" sz="2000" dirty="0">
                <a:sym typeface="Gill Sans" charset="0"/>
              </a:rPr>
              <a:t>A text file can be thought of as a sequence of lines</a:t>
            </a:r>
          </a:p>
          <a:p>
            <a:pPr marL="558800" indent="-342900" eaLnBrk="1" hangingPunct="1">
              <a:defRPr/>
            </a:pPr>
            <a:r>
              <a:rPr lang="en-US" sz="2000" dirty="0">
                <a:sym typeface="Gill Sans" charset="0"/>
              </a:rPr>
              <a:t>A text file has </a:t>
            </a:r>
            <a:r>
              <a:rPr lang="en-US" sz="2000" b="1" i="1" dirty="0">
                <a:solidFill>
                  <a:srgbClr val="002060"/>
                </a:solidFill>
                <a:sym typeface="Gill Sans" charset="0"/>
              </a:rPr>
              <a:t>newlines</a:t>
            </a:r>
            <a:r>
              <a:rPr lang="en-US" sz="2000" dirty="0">
                <a:sym typeface="Gill Sans" charset="0"/>
              </a:rPr>
              <a:t> at the end of each line</a:t>
            </a:r>
          </a:p>
          <a:p>
            <a:pPr marL="749300" eaLnBrk="1" hangingPunct="1">
              <a:buFont typeface="Gill Sans" charset="0"/>
              <a:buChar char="•"/>
              <a:defRPr/>
            </a:pPr>
            <a:endParaRPr lang="en-US" sz="2000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1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5003401" y="2768558"/>
            <a:ext cx="2185215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865-1B19-4B3A-BA2D-AC4CEDEE91B9}" type="datetime1">
              <a:rPr lang="en-US" smtClean="0"/>
              <a:t>7/9/2020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Open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9B306E1-C4A6-48DC-B894-DF9E38AEF11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07057" y="577850"/>
            <a:ext cx="5851854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marL="7112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1pPr>
            <a:lvl2pPr marL="10033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12954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6002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8923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pitchFamily="-84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3495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8067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639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7211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749300" eaLnBrk="1" hangingPunct="1"/>
            <a:r>
              <a:rPr lang="en-US" altLang="en-US" sz="2400" dirty="0"/>
              <a:t>Before we can read the contents of the file we must tell Python which file we are going to work with and what we will be doing with the file</a:t>
            </a:r>
          </a:p>
          <a:p>
            <a:pPr marL="749300" eaLnBrk="1" hangingPunct="1"/>
            <a:r>
              <a:rPr lang="en-US" altLang="en-US" sz="2400" dirty="0"/>
              <a:t>This is done with the </a:t>
            </a:r>
            <a:r>
              <a:rPr lang="en-US" altLang="en-US" sz="2400" dirty="0">
                <a:solidFill>
                  <a:srgbClr val="FF00FF"/>
                </a:solidFill>
              </a:rPr>
              <a:t>open</a:t>
            </a:r>
            <a:r>
              <a:rPr lang="en-US" altLang="en-US" sz="2400" dirty="0"/>
              <a:t>() function</a:t>
            </a:r>
          </a:p>
          <a:p>
            <a:pPr marL="749300" eaLnBrk="1" hangingPunct="1"/>
            <a:r>
              <a:rPr lang="en-US" altLang="en-US" sz="2400" dirty="0">
                <a:solidFill>
                  <a:srgbClr val="FF00FF"/>
                </a:solidFill>
              </a:rPr>
              <a:t>open</a:t>
            </a:r>
            <a:r>
              <a:rPr lang="en-US" altLang="en-US" sz="2400" dirty="0"/>
              <a:t>() returns a </a:t>
            </a:r>
            <a:r>
              <a:rPr lang="ja-JP" altLang="en-US" sz="2400" dirty="0"/>
              <a:t>“</a:t>
            </a:r>
            <a:r>
              <a:rPr lang="en-US" altLang="ja-JP" sz="2400" dirty="0">
                <a:solidFill>
                  <a:srgbClr val="FF7F00"/>
                </a:solidFill>
              </a:rPr>
              <a:t>file handle</a:t>
            </a:r>
            <a:r>
              <a:rPr lang="ja-JP" altLang="en-US" sz="2400" dirty="0"/>
              <a:t>”</a:t>
            </a:r>
            <a:r>
              <a:rPr lang="en-US" altLang="ja-JP" sz="2400" dirty="0"/>
              <a:t> - a variable used to perform operations on the file</a:t>
            </a:r>
          </a:p>
          <a:p>
            <a:pPr marL="749300" eaLnBrk="1" hangingPunct="1"/>
            <a:r>
              <a:rPr lang="en-US" altLang="en-US" sz="2400" dirty="0"/>
              <a:t>Kind of like </a:t>
            </a:r>
            <a:r>
              <a:rPr lang="ja-JP" altLang="en-US" sz="2400" dirty="0"/>
              <a:t>“</a:t>
            </a:r>
            <a:r>
              <a:rPr lang="en-US" altLang="ja-JP" sz="2400" dirty="0"/>
              <a:t>File -&gt; Open</a:t>
            </a:r>
            <a:r>
              <a:rPr lang="ja-JP" altLang="en-US" sz="2400" dirty="0"/>
              <a:t>”</a:t>
            </a:r>
            <a:r>
              <a:rPr lang="en-US" altLang="ja-JP" sz="2400" dirty="0"/>
              <a:t> in a Word Processor</a:t>
            </a:r>
            <a:endParaRPr lang="en-US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3000A-9ABA-4AB2-8118-E19722CA1D31}"/>
              </a:ext>
            </a:extLst>
          </p:cNvPr>
          <p:cNvSpPr/>
          <p:nvPr/>
        </p:nvSpPr>
        <p:spPr>
          <a:xfrm>
            <a:off x="7031420" y="1087746"/>
            <a:ext cx="4403835" cy="39728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chemeClr val="bg1"/>
                </a:solidFill>
                <a:ea typeface="MS PGothic" panose="020B0600070205080204" pitchFamily="34" charset="-128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FF00"/>
                </a:solidFill>
                <a:ea typeface="MS PGothic" panose="020B0600070205080204" pitchFamily="34" charset="-128"/>
              </a:rPr>
              <a:t>fhand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dirty="0">
                <a:solidFill>
                  <a:srgbClr val="FF00FF"/>
                </a:solidFill>
                <a:ea typeface="MS PGothic" panose="020B0600070205080204" pitchFamily="34" charset="-128"/>
              </a:rPr>
              <a:t>open</a:t>
            </a:r>
            <a:r>
              <a:rPr lang="en-US" altLang="en-US" dirty="0">
                <a:solidFill>
                  <a:schemeClr val="bg1"/>
                </a:solidFill>
                <a:ea typeface="MS PGothic" panose="020B0600070205080204" pitchFamily="34" charset="-128"/>
              </a:rPr>
              <a:t>(‘tex.txt’)</a:t>
            </a:r>
          </a:p>
          <a:p>
            <a:r>
              <a:rPr lang="en-US" altLang="en-US" dirty="0">
                <a:solidFill>
                  <a:schemeClr val="bg1"/>
                </a:solidFill>
                <a:ea typeface="MS PGothic" panose="020B0600070205080204" pitchFamily="34" charset="-128"/>
              </a:rPr>
              <a:t>&gt;&gt;&gt;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FFFF"/>
                </a:solidFill>
                <a:ea typeface="MS PGothic" panose="020B0600070205080204" pitchFamily="34" charset="-128"/>
              </a:rPr>
              <a:t>inp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solidFill>
                  <a:srgbClr val="00FF00"/>
                </a:solidFill>
                <a:ea typeface="MS PGothic" panose="020B0600070205080204" pitchFamily="34" charset="-128"/>
              </a:rPr>
              <a:t>fhand</a:t>
            </a:r>
            <a:r>
              <a:rPr lang="en-US" altLang="en-US" dirty="0" err="1">
                <a:solidFill>
                  <a:srgbClr val="FF7F00"/>
                </a:solidFill>
                <a:ea typeface="MS PGothic" panose="020B0600070205080204" pitchFamily="34" charset="-128"/>
              </a:rPr>
              <a:t>.read</a:t>
            </a:r>
            <a:r>
              <a:rPr lang="en-US" altLang="en-US" dirty="0">
                <a:solidFill>
                  <a:schemeClr val="bg1"/>
                </a:solidFill>
                <a:ea typeface="MS PGothic" panose="020B0600070205080204" pitchFamily="34" charset="-128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83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549</Words>
  <Application>Microsoft Office PowerPoint</Application>
  <PresentationFormat>Widescreen</PresentationFormat>
  <Paragraphs>129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Lines in a File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Kumar Punjabi</dc:creator>
  <cp:lastModifiedBy>Loyola Stalin Soosai</cp:lastModifiedBy>
  <cp:revision>328</cp:revision>
  <dcterms:created xsi:type="dcterms:W3CDTF">2018-06-21T07:05:12Z</dcterms:created>
  <dcterms:modified xsi:type="dcterms:W3CDTF">2020-07-09T16:34:58Z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Loyola_Soosai@ad.infosys.com</vt:lpwstr>
  </property>
  <property fmtid="{D5CDD505-2E9C-101B-9397-08002B2CF9AE}" pid="5" name="MSIP_Label_be4b3411-284d-4d31-bd4f-bc13ef7f1fd6_SetDate">
    <vt:lpwstr>2020-06-26T17:30:16.0634799Z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1cce6491-94de-45d2-8cff-26d30ee06a3b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Loyola_Soosai@ad.infosys.com</vt:lpwstr>
  </property>
  <property fmtid="{D5CDD505-2E9C-101B-9397-08002B2CF9AE}" pid="13" name="MSIP_Label_a0819fa7-4367-4500-ba88-dd630d977609_SetDate">
    <vt:lpwstr>2020-06-26T17:30:16.0634799Z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1cce6491-94de-45d2-8cff-26d30ee06a3b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