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57" r:id="rId3"/>
    <p:sldId id="258" r:id="rId4"/>
    <p:sldId id="337" r:id="rId5"/>
    <p:sldId id="391" r:id="rId6"/>
    <p:sldId id="407" r:id="rId7"/>
    <p:sldId id="408" r:id="rId8"/>
    <p:sldId id="406" r:id="rId9"/>
    <p:sldId id="409" r:id="rId10"/>
    <p:sldId id="410" r:id="rId11"/>
    <p:sldId id="411" r:id="rId12"/>
    <p:sldId id="396" r:id="rId13"/>
    <p:sldId id="399" r:id="rId14"/>
    <p:sldId id="413" r:id="rId15"/>
    <p:sldId id="414" r:id="rId16"/>
    <p:sldId id="412" r:id="rId17"/>
    <p:sldId id="415" r:id="rId18"/>
    <p:sldId id="400" r:id="rId19"/>
    <p:sldId id="403" r:id="rId20"/>
    <p:sldId id="41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DDA"/>
    <a:srgbClr val="ECF4EE"/>
    <a:srgbClr val="CDD3CE"/>
    <a:srgbClr val="9DC3E6"/>
    <a:srgbClr val="ECF4FA"/>
    <a:srgbClr val="002060"/>
    <a:srgbClr val="D4F5F7"/>
    <a:srgbClr val="FFF2CC"/>
    <a:srgbClr val="BDD7E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 autoAdjust="0"/>
    <p:restoredTop sz="90126" autoAdjust="0"/>
  </p:normalViewPr>
  <p:slideViewPr>
    <p:cSldViewPr snapToGrid="0">
      <p:cViewPr varScale="1">
        <p:scale>
          <a:sx n="61" d="100"/>
          <a:sy n="61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5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1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7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7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03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90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57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69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9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9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1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0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30370"/>
            <a:ext cx="1108197" cy="59868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64548C-631E-442E-914E-253B9A411938}"/>
              </a:ext>
            </a:extLst>
          </p:cNvPr>
          <p:cNvSpPr txBox="1">
            <a:spLocks/>
          </p:cNvSpPr>
          <p:nvPr userDrawn="1"/>
        </p:nvSpPr>
        <p:spPr>
          <a:xfrm>
            <a:off x="1665991" y="6147148"/>
            <a:ext cx="12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7E865-1B19-4B3A-BA2D-AC4CEDEE91B9}" type="datetime1">
              <a:rPr lang="en-US" sz="1400" b="1" smtClean="0">
                <a:solidFill>
                  <a:srgbClr val="409ED2"/>
                </a:solidFill>
              </a:rPr>
              <a:pPr/>
              <a:t>7/11/2020</a:t>
            </a:fld>
            <a:endParaRPr lang="en-US" sz="1400" b="1" dirty="0">
              <a:solidFill>
                <a:srgbClr val="409ED2"/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EB4EFDF-DAD8-4CAA-8224-0E7AED8A01A4}"/>
              </a:ext>
            </a:extLst>
          </p:cNvPr>
          <p:cNvSpPr txBox="1">
            <a:spLocks/>
          </p:cNvSpPr>
          <p:nvPr userDrawn="1"/>
        </p:nvSpPr>
        <p:spPr>
          <a:xfrm>
            <a:off x="4863756" y="6147148"/>
            <a:ext cx="276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4DCDB9-126F-4CE1-A747-A2827BE4503F}" type="slidenum">
              <a:rPr lang="en-US" sz="1400" b="1" kern="1200" smtClean="0">
                <a:solidFill>
                  <a:srgbClr val="409ED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b="1" kern="1200" dirty="0">
              <a:solidFill>
                <a:srgbClr val="409ED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79" y="2213204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- 9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OOPS</a:t>
            </a:r>
          </a:p>
          <a:p>
            <a:pPr marL="0" indent="0" algn="ctr">
              <a:buNone/>
              <a:defRPr/>
            </a:pP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94167" y="269747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3 Pillars of Object Oriented Programming</a:t>
            </a:r>
          </a:p>
          <a:p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835571" y="808584"/>
            <a:ext cx="7409795" cy="1453202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ym typeface="Cabin"/>
              </a:rPr>
              <a:t>Inheritance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Polymorphism </a:t>
            </a:r>
            <a:endParaRPr lang="en" sz="28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F7FAF-59E1-47AD-AF04-7953ECDED810}"/>
              </a:ext>
            </a:extLst>
          </p:cNvPr>
          <p:cNvSpPr txBox="1"/>
          <p:nvPr/>
        </p:nvSpPr>
        <p:spPr>
          <a:xfrm>
            <a:off x="551792" y="2995448"/>
            <a:ext cx="5544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Inherent behaviors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Posses Parents assets</a:t>
            </a:r>
          </a:p>
        </p:txBody>
      </p:sp>
      <p:pic>
        <p:nvPicPr>
          <p:cNvPr id="2050" name="Picture 2" descr="Learning New Things About mtDNA Inheritance from a Four-Year-Old ...">
            <a:extLst>
              <a:ext uri="{FF2B5EF4-FFF2-40B4-BE49-F238E27FC236}">
                <a16:creationId xmlns:a16="http://schemas.microsoft.com/office/drawing/2014/main" id="{3C5FA8AB-DB38-4C39-B6C9-3FDCC719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262" y="2478129"/>
            <a:ext cx="5544207" cy="34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1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94167" y="269747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3 Pillars of Object Oriented Programming</a:t>
            </a:r>
          </a:p>
          <a:p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835571" y="808584"/>
            <a:ext cx="7409795" cy="1453202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Inheritance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ym typeface="Cabin"/>
              </a:rPr>
              <a:t>Polymorphism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 </a:t>
            </a:r>
            <a:endParaRPr lang="en" sz="28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F7FAF-59E1-47AD-AF04-7953ECDED810}"/>
              </a:ext>
            </a:extLst>
          </p:cNvPr>
          <p:cNvSpPr txBox="1"/>
          <p:nvPr/>
        </p:nvSpPr>
        <p:spPr>
          <a:xfrm>
            <a:off x="551792" y="2995448"/>
            <a:ext cx="6649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Function/Operator works differently based on the different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Behaviors changes based on environment </a:t>
            </a:r>
          </a:p>
        </p:txBody>
      </p:sp>
      <p:pic>
        <p:nvPicPr>
          <p:cNvPr id="3076" name="Picture 4" descr="Chameleon making nest and laying eggs- Baby Chameleon hatching ...">
            <a:extLst>
              <a:ext uri="{FF2B5EF4-FFF2-40B4-BE49-F238E27FC236}">
                <a16:creationId xmlns:a16="http://schemas.microsoft.com/office/drawing/2014/main" id="{8C3E336C-61B4-44AD-9ED9-C300E9E7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29" y="219534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806C194-C832-499E-BA39-AC8258DBC834}"/>
              </a:ext>
            </a:extLst>
          </p:cNvPr>
          <p:cNvSpPr/>
          <p:nvPr/>
        </p:nvSpPr>
        <p:spPr>
          <a:xfrm>
            <a:off x="7658007" y="4571998"/>
            <a:ext cx="2498272" cy="987898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9C6AE2B-F317-45F7-887E-AEEC6F9E7995}"/>
              </a:ext>
            </a:extLst>
          </p:cNvPr>
          <p:cNvSpPr/>
          <p:nvPr/>
        </p:nvSpPr>
        <p:spPr>
          <a:xfrm>
            <a:off x="10425608" y="4663698"/>
            <a:ext cx="930821" cy="804499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978495" y="2752792"/>
            <a:ext cx="8109913" cy="1754457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GB" sz="54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Class/ Object Introduction</a:t>
            </a:r>
          </a:p>
          <a:p>
            <a:pPr algn="ctr"/>
            <a:endParaRPr lang="en-US" sz="5401" spc="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Class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C52CBBB2-E85D-452F-9AFB-4598F062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67147" y="101123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DA889A-976B-45A7-868F-7C69E18514B1}"/>
              </a:ext>
            </a:extLst>
          </p:cNvPr>
          <p:cNvGrpSpPr/>
          <p:nvPr/>
        </p:nvGrpSpPr>
        <p:grpSpPr>
          <a:xfrm>
            <a:off x="726564" y="634847"/>
            <a:ext cx="10943542" cy="1248924"/>
            <a:chOff x="294601" y="1350834"/>
            <a:chExt cx="8699639" cy="2349813"/>
          </a:xfrm>
        </p:grpSpPr>
        <p:sp>
          <p:nvSpPr>
            <p:cNvPr id="8" name="角丸四角形 59">
              <a:extLst>
                <a:ext uri="{FF2B5EF4-FFF2-40B4-BE49-F238E27FC236}">
                  <a16:creationId xmlns:a16="http://schemas.microsoft.com/office/drawing/2014/main" id="{685AB172-FA4C-45BA-8293-FCC6C7ED8F13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1E4C92-4D33-440C-9461-6A30722356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43">
            <a:extLst>
              <a:ext uri="{FF2B5EF4-FFF2-40B4-BE49-F238E27FC236}">
                <a16:creationId xmlns:a16="http://schemas.microsoft.com/office/drawing/2014/main" id="{EDC43F7C-E112-4780-A5CC-1A78568E8E03}"/>
              </a:ext>
            </a:extLst>
          </p:cNvPr>
          <p:cNvSpPr txBox="1"/>
          <p:nvPr/>
        </p:nvSpPr>
        <p:spPr>
          <a:xfrm>
            <a:off x="1284768" y="662433"/>
            <a:ext cx="98541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/>
              <a:t>A </a:t>
            </a:r>
            <a:r>
              <a:rPr lang="en-US" sz="2400" b="1" i="1" dirty="0"/>
              <a:t>user-defined prototype </a:t>
            </a:r>
            <a:r>
              <a:rPr lang="en-US" sz="2000" dirty="0"/>
              <a:t>for an object that defines a set of </a:t>
            </a:r>
            <a:r>
              <a:rPr lang="en-US" sz="2400" b="1" i="1" dirty="0"/>
              <a:t>attributes</a:t>
            </a:r>
            <a:r>
              <a:rPr lang="en-US" sz="2000" dirty="0"/>
              <a:t> that characterize any object of the class. The attributes are data members (class variables and instance variables) and methods, accessed via </a:t>
            </a:r>
            <a:r>
              <a:rPr lang="en-US" sz="2400" b="1" i="1" dirty="0"/>
              <a:t>dot notation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4D55F-A6A6-43FD-9466-08564F5A468D}"/>
              </a:ext>
            </a:extLst>
          </p:cNvPr>
          <p:cNvSpPr/>
          <p:nvPr/>
        </p:nvSpPr>
        <p:spPr>
          <a:xfrm>
            <a:off x="1907627" y="2087623"/>
            <a:ext cx="7707828" cy="142371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1DBDA-4F8E-4E92-BFE2-41943637F54C}"/>
              </a:ext>
            </a:extLst>
          </p:cNvPr>
          <p:cNvSpPr txBox="1"/>
          <p:nvPr/>
        </p:nvSpPr>
        <p:spPr>
          <a:xfrm>
            <a:off x="1904891" y="2005058"/>
            <a:ext cx="8103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78DDA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ClassName</a:t>
            </a:r>
            <a:r>
              <a:rPr lang="en-US" sz="2400" dirty="0"/>
              <a:t>: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'Optional class documentation string’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</a:t>
            </a:r>
            <a:r>
              <a:rPr lang="en-US" sz="2400" dirty="0" err="1">
                <a:solidFill>
                  <a:schemeClr val="bg1"/>
                </a:solidFill>
              </a:rPr>
              <a:t>class_suite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83F6C-272F-42D1-8856-C2C51F548E78}"/>
              </a:ext>
            </a:extLst>
          </p:cNvPr>
          <p:cNvSpPr/>
          <p:nvPr/>
        </p:nvSpPr>
        <p:spPr>
          <a:xfrm>
            <a:off x="1907627" y="3632627"/>
            <a:ext cx="7707828" cy="25629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C8D2-CF9B-49C0-BB81-4B88DEEDFC1C}"/>
              </a:ext>
            </a:extLst>
          </p:cNvPr>
          <p:cNvSpPr txBox="1"/>
          <p:nvPr/>
        </p:nvSpPr>
        <p:spPr>
          <a:xfrm>
            <a:off x="2576545" y="3790712"/>
            <a:ext cx="5241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FFFB00"/>
              </a:buClr>
              <a:buSzPct val="25000"/>
            </a:pPr>
            <a:r>
              <a:rPr lang="en-US" sz="14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display(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FFFFFF"/>
              </a:buClr>
            </a:pPr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emp = Employee()</a:t>
            </a:r>
          </a:p>
          <a:p>
            <a:pPr lvl="0">
              <a:buClr>
                <a:srgbClr val="FF40FF"/>
              </a:buClr>
            </a:pPr>
            <a:endParaRPr lang="en-US" sz="14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emp.display</a:t>
            </a: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011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Dir / type of Class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C52CBBB2-E85D-452F-9AFB-4598F062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67147" y="101123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DA889A-976B-45A7-868F-7C69E18514B1}"/>
              </a:ext>
            </a:extLst>
          </p:cNvPr>
          <p:cNvGrpSpPr/>
          <p:nvPr/>
        </p:nvGrpSpPr>
        <p:grpSpPr>
          <a:xfrm>
            <a:off x="726564" y="634846"/>
            <a:ext cx="10943542" cy="1934827"/>
            <a:chOff x="294601" y="1350834"/>
            <a:chExt cx="8699639" cy="2349813"/>
          </a:xfrm>
        </p:grpSpPr>
        <p:sp>
          <p:nvSpPr>
            <p:cNvPr id="8" name="角丸四角形 59">
              <a:extLst>
                <a:ext uri="{FF2B5EF4-FFF2-40B4-BE49-F238E27FC236}">
                  <a16:creationId xmlns:a16="http://schemas.microsoft.com/office/drawing/2014/main" id="{685AB172-FA4C-45BA-8293-FCC6C7ED8F13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1E4C92-4D33-440C-9461-6A30722356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43">
            <a:extLst>
              <a:ext uri="{FF2B5EF4-FFF2-40B4-BE49-F238E27FC236}">
                <a16:creationId xmlns:a16="http://schemas.microsoft.com/office/drawing/2014/main" id="{EDC43F7C-E112-4780-A5CC-1A78568E8E03}"/>
              </a:ext>
            </a:extLst>
          </p:cNvPr>
          <p:cNvSpPr txBox="1"/>
          <p:nvPr/>
        </p:nvSpPr>
        <p:spPr>
          <a:xfrm>
            <a:off x="1284768" y="662433"/>
            <a:ext cx="9854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" sz="28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The </a:t>
            </a:r>
            <a:r>
              <a:rPr lang="en" sz="4000" b="1" i="1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dir() </a:t>
            </a:r>
            <a:r>
              <a:rPr lang="en" sz="28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command lists </a:t>
            </a:r>
            <a:r>
              <a:rPr lang="en" sz="32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capabilities</a:t>
            </a:r>
          </a:p>
          <a:p>
            <a:r>
              <a:rPr lang="en" sz="32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The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type() </a:t>
            </a:r>
            <a:r>
              <a:rPr lang="en" sz="28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tells us something *about* a variable</a:t>
            </a:r>
          </a:p>
          <a:p>
            <a:r>
              <a:rPr lang="en" sz="2800" b="1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__doc__ </a:t>
            </a:r>
            <a:r>
              <a:rPr lang="en" sz="2800" dirty="0">
                <a:solidFill>
                  <a:schemeClr val="accent6">
                    <a:lumMod val="50000"/>
                  </a:schemeClr>
                </a:solidFill>
                <a:sym typeface="Cabin"/>
              </a:rPr>
              <a:t>returns the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documentation string</a:t>
            </a:r>
            <a:endParaRPr lang="en" sz="2800" dirty="0">
              <a:solidFill>
                <a:schemeClr val="accent6">
                  <a:lumMod val="50000"/>
                </a:schemeClr>
              </a:solidFill>
              <a:sym typeface="Cabin"/>
            </a:endParaRPr>
          </a:p>
          <a:p>
            <a:endParaRPr lang="en" sz="2800" b="1" dirty="0">
              <a:solidFill>
                <a:schemeClr val="accent6">
                  <a:lumMod val="50000"/>
                </a:schemeClr>
              </a:solidFill>
              <a:sym typeface="Cabi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83F6C-272F-42D1-8856-C2C51F548E78}"/>
              </a:ext>
            </a:extLst>
          </p:cNvPr>
          <p:cNvSpPr/>
          <p:nvPr/>
        </p:nvSpPr>
        <p:spPr>
          <a:xfrm>
            <a:off x="1765737" y="2734422"/>
            <a:ext cx="7707828" cy="34887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C8D2-CF9B-49C0-BB81-4B88DEEDFC1C}"/>
              </a:ext>
            </a:extLst>
          </p:cNvPr>
          <p:cNvSpPr txBox="1"/>
          <p:nvPr/>
        </p:nvSpPr>
        <p:spPr>
          <a:xfrm>
            <a:off x="1765737" y="2734422"/>
            <a:ext cx="5241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4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 lvl="0">
              <a:buClr>
                <a:srgbClr val="FFFB00"/>
              </a:buClr>
              <a:buSzPct val="25000"/>
            </a:pPr>
            <a:r>
              <a:rPr lang="en-US" sz="14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display(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FFFFFF"/>
              </a:buClr>
            </a:pPr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emp = Employee()</a:t>
            </a:r>
          </a:p>
          <a:p>
            <a:pPr lvl="0">
              <a:buClr>
                <a:srgbClr val="FF40FF"/>
              </a:buClr>
            </a:pPr>
            <a:endParaRPr lang="en-US" sz="14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emp.display</a:t>
            </a: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40FF"/>
              </a:solidFill>
              <a:latin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Print(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dir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(emp)</a:t>
            </a: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Print(type(emp))</a:t>
            </a: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Print(</a:t>
            </a: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emp.__doc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__)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664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Built in Class Attributes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C52CBBB2-E85D-452F-9AFB-4598F062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167147" y="101123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DA889A-976B-45A7-868F-7C69E18514B1}"/>
              </a:ext>
            </a:extLst>
          </p:cNvPr>
          <p:cNvGrpSpPr/>
          <p:nvPr/>
        </p:nvGrpSpPr>
        <p:grpSpPr>
          <a:xfrm>
            <a:off x="726563" y="634846"/>
            <a:ext cx="11332547" cy="1934827"/>
            <a:chOff x="294601" y="1350834"/>
            <a:chExt cx="8699639" cy="2349813"/>
          </a:xfrm>
        </p:grpSpPr>
        <p:sp>
          <p:nvSpPr>
            <p:cNvPr id="8" name="角丸四角形 59">
              <a:extLst>
                <a:ext uri="{FF2B5EF4-FFF2-40B4-BE49-F238E27FC236}">
                  <a16:creationId xmlns:a16="http://schemas.microsoft.com/office/drawing/2014/main" id="{685AB172-FA4C-45BA-8293-FCC6C7ED8F13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1E4C92-4D33-440C-9461-6A30722356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43">
            <a:extLst>
              <a:ext uri="{FF2B5EF4-FFF2-40B4-BE49-F238E27FC236}">
                <a16:creationId xmlns:a16="http://schemas.microsoft.com/office/drawing/2014/main" id="{EDC43F7C-E112-4780-A5CC-1A78568E8E03}"/>
              </a:ext>
            </a:extLst>
          </p:cNvPr>
          <p:cNvSpPr txBox="1"/>
          <p:nvPr/>
        </p:nvSpPr>
        <p:spPr>
          <a:xfrm>
            <a:off x="1197467" y="645711"/>
            <a:ext cx="10943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__</a:t>
            </a:r>
            <a:r>
              <a:rPr lang="en-US" b="1" dirty="0" err="1"/>
              <a:t>dict</a:t>
            </a:r>
            <a:r>
              <a:rPr lang="en-US" b="1" dirty="0"/>
              <a:t>__: </a:t>
            </a:r>
            <a:r>
              <a:rPr lang="en-US" dirty="0"/>
              <a:t>Dictionary containing the class's namespace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r>
              <a:rPr lang="en" b="1" dirty="0">
                <a:sym typeface="Cabin"/>
              </a:rPr>
              <a:t>__doc__ </a:t>
            </a:r>
            <a:r>
              <a:rPr lang="en" dirty="0">
                <a:sym typeface="Cabin"/>
              </a:rPr>
              <a:t>returns the </a:t>
            </a:r>
            <a:r>
              <a:rPr lang="en-US" dirty="0"/>
              <a:t>documentation string</a:t>
            </a:r>
          </a:p>
          <a:p>
            <a:r>
              <a:rPr lang="en-US" b="1" dirty="0"/>
              <a:t>__class__: </a:t>
            </a:r>
            <a:r>
              <a:rPr lang="en-US" dirty="0"/>
              <a:t>Class name.</a:t>
            </a:r>
          </a:p>
          <a:p>
            <a:r>
              <a:rPr lang="en-US" b="1" dirty="0"/>
              <a:t>__module__: </a:t>
            </a:r>
            <a:r>
              <a:rPr lang="en-US" dirty="0"/>
              <a:t>Module name in which the class is defined. This attribute is "__main__" in interactive mode</a:t>
            </a:r>
          </a:p>
          <a:p>
            <a:r>
              <a:rPr lang="en-US" b="1" dirty="0"/>
              <a:t>__bases__: </a:t>
            </a:r>
            <a:r>
              <a:rPr lang="en-US" dirty="0"/>
              <a:t>A possibly empty tuple containing the base classes, in the order of their occurrence in the base class list</a:t>
            </a:r>
            <a:endParaRPr lang="en" dirty="0">
              <a:sym typeface="Cabin"/>
            </a:endParaRPr>
          </a:p>
          <a:p>
            <a:endParaRPr lang="en" b="1" dirty="0">
              <a:sym typeface="Cabi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83F6C-272F-42D1-8856-C2C51F548E78}"/>
              </a:ext>
            </a:extLst>
          </p:cNvPr>
          <p:cNvSpPr/>
          <p:nvPr/>
        </p:nvSpPr>
        <p:spPr>
          <a:xfrm>
            <a:off x="1765737" y="2780512"/>
            <a:ext cx="7707828" cy="34887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C8D2-CF9B-49C0-BB81-4B88DEEDFC1C}"/>
              </a:ext>
            </a:extLst>
          </p:cNvPr>
          <p:cNvSpPr txBox="1"/>
          <p:nvPr/>
        </p:nvSpPr>
        <p:spPr>
          <a:xfrm>
            <a:off x="1765736" y="2734422"/>
            <a:ext cx="750438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0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0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0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0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 lvl="0">
              <a:buClr>
                <a:srgbClr val="FFFB00"/>
              </a:buClr>
              <a:buSzPct val="25000"/>
            </a:pPr>
            <a:r>
              <a:rPr lang="en-US" sz="10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lvl="0">
              <a:buClr>
                <a:srgbClr val="FFFB00"/>
              </a:buClr>
              <a:buSzPct val="25000"/>
            </a:pPr>
            <a:endParaRPr lang="en-US" sz="1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display(</a:t>
            </a:r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0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0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FFFFFF"/>
              </a:buClr>
            </a:pPr>
            <a:endParaRPr lang="en-US" sz="1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emp = Employee()</a:t>
            </a:r>
          </a:p>
          <a:p>
            <a:pPr lvl="0">
              <a:buClr>
                <a:srgbClr val="FF40FF"/>
              </a:buClr>
            </a:pPr>
            <a:endParaRPr lang="en-US" sz="3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10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emp.display</a:t>
            </a:r>
            <a:r>
              <a:rPr lang="en-US" sz="1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40FF"/>
              </a:solidFill>
              <a:latin typeface="Arial" charset="0"/>
              <a:cs typeface="Arial" charset="0"/>
              <a:sym typeface="Cabin"/>
            </a:endParaRPr>
          </a:p>
          <a:p>
            <a:r>
              <a:rPr lang="en-US" dirty="0">
                <a:solidFill>
                  <a:srgbClr val="E78DDA"/>
                </a:solidFill>
              </a:rPr>
              <a:t>print ("</a:t>
            </a:r>
            <a:r>
              <a:rPr lang="en-US" dirty="0" err="1">
                <a:solidFill>
                  <a:srgbClr val="E78DDA"/>
                </a:solidFill>
              </a:rPr>
              <a:t>Employee.__doc</a:t>
            </a:r>
            <a:r>
              <a:rPr lang="en-US" dirty="0">
                <a:solidFill>
                  <a:srgbClr val="E78DDA"/>
                </a:solidFill>
              </a:rPr>
              <a:t>__:", </a:t>
            </a:r>
            <a:r>
              <a:rPr lang="en-US" dirty="0" err="1">
                <a:solidFill>
                  <a:srgbClr val="E78DDA"/>
                </a:solidFill>
              </a:rPr>
              <a:t>Employee.__doc</a:t>
            </a:r>
            <a:r>
              <a:rPr lang="en-US" dirty="0">
                <a:solidFill>
                  <a:srgbClr val="E78DDA"/>
                </a:solidFill>
              </a:rPr>
              <a:t>__)</a:t>
            </a:r>
          </a:p>
          <a:p>
            <a:r>
              <a:rPr lang="en-US" dirty="0">
                <a:solidFill>
                  <a:srgbClr val="E78DDA"/>
                </a:solidFill>
              </a:rPr>
              <a:t>print ("</a:t>
            </a:r>
            <a:r>
              <a:rPr lang="en-US" dirty="0" err="1">
                <a:solidFill>
                  <a:srgbClr val="E78DDA"/>
                </a:solidFill>
              </a:rPr>
              <a:t>Employee.__class</a:t>
            </a:r>
            <a:r>
              <a:rPr lang="en-US" dirty="0">
                <a:solidFill>
                  <a:srgbClr val="E78DDA"/>
                </a:solidFill>
              </a:rPr>
              <a:t>__:", </a:t>
            </a:r>
            <a:r>
              <a:rPr lang="en-US" dirty="0" err="1">
                <a:solidFill>
                  <a:srgbClr val="E78DDA"/>
                </a:solidFill>
              </a:rPr>
              <a:t>Employee.__name</a:t>
            </a:r>
            <a:r>
              <a:rPr lang="en-US" dirty="0">
                <a:solidFill>
                  <a:srgbClr val="E78DDA"/>
                </a:solidFill>
              </a:rPr>
              <a:t>__)</a:t>
            </a:r>
          </a:p>
          <a:p>
            <a:r>
              <a:rPr lang="en-US" dirty="0">
                <a:solidFill>
                  <a:srgbClr val="E78DDA"/>
                </a:solidFill>
              </a:rPr>
              <a:t>print ("</a:t>
            </a:r>
            <a:r>
              <a:rPr lang="en-US" dirty="0" err="1">
                <a:solidFill>
                  <a:srgbClr val="E78DDA"/>
                </a:solidFill>
              </a:rPr>
              <a:t>Employee.__module</a:t>
            </a:r>
            <a:r>
              <a:rPr lang="en-US" dirty="0">
                <a:solidFill>
                  <a:srgbClr val="E78DDA"/>
                </a:solidFill>
              </a:rPr>
              <a:t>__:", </a:t>
            </a:r>
            <a:r>
              <a:rPr lang="en-US" dirty="0" err="1">
                <a:solidFill>
                  <a:srgbClr val="E78DDA"/>
                </a:solidFill>
              </a:rPr>
              <a:t>Employee.__module</a:t>
            </a:r>
            <a:r>
              <a:rPr lang="en-US" dirty="0">
                <a:solidFill>
                  <a:srgbClr val="E78DDA"/>
                </a:solidFill>
              </a:rPr>
              <a:t>__)</a:t>
            </a:r>
          </a:p>
          <a:p>
            <a:r>
              <a:rPr lang="en-US" dirty="0">
                <a:solidFill>
                  <a:srgbClr val="E78DDA"/>
                </a:solidFill>
              </a:rPr>
              <a:t>print ("</a:t>
            </a:r>
            <a:r>
              <a:rPr lang="en-US" dirty="0" err="1">
                <a:solidFill>
                  <a:srgbClr val="E78DDA"/>
                </a:solidFill>
              </a:rPr>
              <a:t>Employee.__bases</a:t>
            </a:r>
            <a:r>
              <a:rPr lang="en-US" dirty="0">
                <a:solidFill>
                  <a:srgbClr val="E78DDA"/>
                </a:solidFill>
              </a:rPr>
              <a:t>__:", </a:t>
            </a:r>
            <a:r>
              <a:rPr lang="en-US" dirty="0" err="1">
                <a:solidFill>
                  <a:srgbClr val="E78DDA"/>
                </a:solidFill>
              </a:rPr>
              <a:t>Employee.__bases</a:t>
            </a:r>
            <a:r>
              <a:rPr lang="en-US" dirty="0">
                <a:solidFill>
                  <a:srgbClr val="E78DDA"/>
                </a:solidFill>
              </a:rPr>
              <a:t>__)</a:t>
            </a:r>
          </a:p>
          <a:p>
            <a:r>
              <a:rPr lang="en-US" dirty="0">
                <a:solidFill>
                  <a:srgbClr val="E78DDA"/>
                </a:solidFill>
              </a:rPr>
              <a:t>print ("Employee.__</a:t>
            </a:r>
            <a:r>
              <a:rPr lang="en-US" dirty="0" err="1">
                <a:solidFill>
                  <a:srgbClr val="E78DDA"/>
                </a:solidFill>
              </a:rPr>
              <a:t>dict</a:t>
            </a:r>
            <a:r>
              <a:rPr lang="en-US" dirty="0">
                <a:solidFill>
                  <a:srgbClr val="E78DDA"/>
                </a:solidFill>
              </a:rPr>
              <a:t>__:", Employee.__</a:t>
            </a:r>
            <a:r>
              <a:rPr lang="en-US" dirty="0" err="1">
                <a:solidFill>
                  <a:srgbClr val="E78DDA"/>
                </a:solidFill>
              </a:rPr>
              <a:t>dict</a:t>
            </a:r>
            <a:r>
              <a:rPr lang="en-US" dirty="0">
                <a:solidFill>
                  <a:srgbClr val="E78DDA"/>
                </a:solidFill>
              </a:rPr>
              <a:t>__ )</a:t>
            </a:r>
            <a:endParaRPr lang="en-US" sz="1400" dirty="0">
              <a:solidFill>
                <a:srgbClr val="E78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3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Object Life cycle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0AC00-D750-43E1-A299-8EFAEF24FAB1}"/>
              </a:ext>
            </a:extLst>
          </p:cNvPr>
          <p:cNvGrpSpPr/>
          <p:nvPr/>
        </p:nvGrpSpPr>
        <p:grpSpPr>
          <a:xfrm>
            <a:off x="1019503" y="741705"/>
            <a:ext cx="8765627" cy="1197446"/>
            <a:chOff x="2902999" y="1498450"/>
            <a:chExt cx="5497286" cy="612321"/>
          </a:xfrm>
        </p:grpSpPr>
        <p:sp>
          <p:nvSpPr>
            <p:cNvPr id="15" name="Shape 178">
              <a:extLst>
                <a:ext uri="{FF2B5EF4-FFF2-40B4-BE49-F238E27FC236}">
                  <a16:creationId xmlns:a16="http://schemas.microsoft.com/office/drawing/2014/main" id="{66D7501D-551A-4BAE-98BB-2415260A7D10}"/>
                </a:ext>
              </a:extLst>
            </p:cNvPr>
            <p:cNvSpPr/>
            <p:nvPr/>
          </p:nvSpPr>
          <p:spPr>
            <a:xfrm>
              <a:off x="4998499" y="1498450"/>
              <a:ext cx="1366157" cy="612321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Used</a:t>
              </a:r>
            </a:p>
          </p:txBody>
        </p:sp>
        <p:sp>
          <p:nvSpPr>
            <p:cNvPr id="16" name="Shape 179">
              <a:extLst>
                <a:ext uri="{FF2B5EF4-FFF2-40B4-BE49-F238E27FC236}">
                  <a16:creationId xmlns:a16="http://schemas.microsoft.com/office/drawing/2014/main" id="{A3554F7D-A52E-467E-948F-B8F574B5E18D}"/>
                </a:ext>
              </a:extLst>
            </p:cNvPr>
            <p:cNvSpPr/>
            <p:nvPr/>
          </p:nvSpPr>
          <p:spPr>
            <a:xfrm>
              <a:off x="2902999" y="1498450"/>
              <a:ext cx="1366157" cy="612321"/>
            </a:xfrm>
            <a:prstGeom prst="roundRect">
              <a:avLst/>
            </a:prstGeom>
            <a:solidFill>
              <a:srgbClr val="ECF4FA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Created	</a:t>
              </a:r>
              <a:endParaRPr lang="en" sz="2000" dirty="0">
                <a:solidFill>
                  <a:srgbClr val="002060"/>
                </a:solidFill>
                <a:cs typeface="Arial" panose="020B0604020202020204" pitchFamily="34" charset="0"/>
                <a:sym typeface="Cabin"/>
              </a:endParaRPr>
            </a:p>
          </p:txBody>
        </p:sp>
        <p:sp>
          <p:nvSpPr>
            <p:cNvPr id="17" name="Shape 180">
              <a:extLst>
                <a:ext uri="{FF2B5EF4-FFF2-40B4-BE49-F238E27FC236}">
                  <a16:creationId xmlns:a16="http://schemas.microsoft.com/office/drawing/2014/main" id="{0C81FD64-61D1-4571-8683-1EFF125BF7CA}"/>
                </a:ext>
              </a:extLst>
            </p:cNvPr>
            <p:cNvSpPr/>
            <p:nvPr/>
          </p:nvSpPr>
          <p:spPr>
            <a:xfrm>
              <a:off x="7034128" y="1498450"/>
              <a:ext cx="1366157" cy="61232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Discarded/ Removed</a:t>
              </a:r>
              <a:endParaRPr lang="en" sz="2000" dirty="0">
                <a:solidFill>
                  <a:srgbClr val="002060"/>
                </a:solidFill>
                <a:cs typeface="Arial" panose="020B0604020202020204" pitchFamily="34" charset="0"/>
                <a:sym typeface="Cabin"/>
              </a:endParaRPr>
            </a:p>
          </p:txBody>
        </p:sp>
        <p:cxnSp>
          <p:nvCxnSpPr>
            <p:cNvPr id="18" name="Shape 181">
              <a:extLst>
                <a:ext uri="{FF2B5EF4-FFF2-40B4-BE49-F238E27FC236}">
                  <a16:creationId xmlns:a16="http://schemas.microsoft.com/office/drawing/2014/main" id="{E726D640-1ED7-4E7E-8EED-AC85783071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84601" y="1797309"/>
              <a:ext cx="691243" cy="10498"/>
            </a:xfrm>
            <a:prstGeom prst="straightConnector1">
              <a:avLst/>
            </a:prstGeom>
            <a:noFill/>
            <a:ln w="50800" cap="flat" cmpd="sng">
              <a:solidFill>
                <a:schemeClr val="accent2">
                  <a:lumMod val="50000"/>
                </a:schemeClr>
              </a:solidFill>
              <a:prstDash val="solid"/>
              <a:miter/>
              <a:headEnd type="triangle" w="lg" len="lg"/>
              <a:tailEnd type="none" w="med" len="med"/>
            </a:ln>
          </p:spPr>
        </p:cxnSp>
        <p:cxnSp>
          <p:nvCxnSpPr>
            <p:cNvPr id="19" name="Shape 182">
              <a:extLst>
                <a:ext uri="{FF2B5EF4-FFF2-40B4-BE49-F238E27FC236}">
                  <a16:creationId xmlns:a16="http://schemas.microsoft.com/office/drawing/2014/main" id="{0E2F6A40-7BC4-4989-A4A1-710FC19CA4E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49144" y="1797309"/>
              <a:ext cx="691243" cy="10498"/>
            </a:xfrm>
            <a:prstGeom prst="straightConnector1">
              <a:avLst/>
            </a:prstGeom>
            <a:noFill/>
            <a:ln w="50800" cap="flat" cmpd="sng">
              <a:solidFill>
                <a:schemeClr val="accent2">
                  <a:lumMod val="50000"/>
                </a:schemeClr>
              </a:solidFill>
              <a:prstDash val="solid"/>
              <a:miter/>
              <a:headEnd type="triangle" w="lg" len="lg"/>
              <a:tailEnd type="none" w="med" len="med"/>
            </a:ln>
          </p:spPr>
        </p:cxnSp>
      </p:grpSp>
      <p:sp>
        <p:nvSpPr>
          <p:cNvPr id="20" name="Shape 190">
            <a:extLst>
              <a:ext uri="{FF2B5EF4-FFF2-40B4-BE49-F238E27FC236}">
                <a16:creationId xmlns:a16="http://schemas.microsoft.com/office/drawing/2014/main" id="{F0B410CD-E3DE-4D53-A9E7-E5D468312C7F}"/>
              </a:ext>
            </a:extLst>
          </p:cNvPr>
          <p:cNvSpPr txBox="1">
            <a:spLocks/>
          </p:cNvSpPr>
          <p:nvPr/>
        </p:nvSpPr>
        <p:spPr>
          <a:xfrm>
            <a:off x="41540" y="2702398"/>
            <a:ext cx="5539454" cy="2941649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lvl="0" indent="-381000" algn="l">
              <a:spcBef>
                <a:spcPts val="1400"/>
              </a:spcBef>
              <a:buClr>
                <a:srgbClr val="FFFFFF"/>
              </a:buClr>
              <a:buSzPct val="100000"/>
              <a:buFont typeface="Cabin"/>
            </a:pPr>
            <a:r>
              <a:rPr lang="en-US" dirty="0">
                <a:solidFill>
                  <a:schemeClr val="tx1"/>
                </a:solidFill>
                <a:sym typeface="Cabin"/>
              </a:rPr>
              <a:t>S</a:t>
            </a:r>
            <a:r>
              <a:rPr lang="en" dirty="0">
                <a:solidFill>
                  <a:schemeClr val="tx1"/>
                </a:solidFill>
                <a:sym typeface="Cabin"/>
              </a:rPr>
              <a:t>pecial blocks of code (methods) that get called</a:t>
            </a:r>
          </a:p>
          <a:p>
            <a:pPr marL="533400" lvl="1">
              <a:spcBef>
                <a:spcPts val="1400"/>
              </a:spcBef>
              <a:buClr>
                <a:srgbClr val="FFFFFF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creation(constructor)</a:t>
            </a:r>
          </a:p>
          <a:p>
            <a:pPr marL="533400" lvl="1">
              <a:spcBef>
                <a:spcPts val="1400"/>
              </a:spcBef>
              <a:buClr>
                <a:srgbClr val="FFFFFF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B5C00-C37F-4593-9FBB-677AAFC48923}"/>
              </a:ext>
            </a:extLst>
          </p:cNvPr>
          <p:cNvSpPr/>
          <p:nvPr/>
        </p:nvSpPr>
        <p:spPr>
          <a:xfrm>
            <a:off x="5859855" y="2053918"/>
            <a:ext cx="5766088" cy="375487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7DB4-BEEB-47AB-960F-048515CF17F3}"/>
              </a:ext>
            </a:extLst>
          </p:cNvPr>
          <p:cNvSpPr txBox="1"/>
          <p:nvPr/>
        </p:nvSpPr>
        <p:spPr>
          <a:xfrm>
            <a:off x="5859855" y="2053918"/>
            <a:ext cx="5007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4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 lvl="0">
              <a:buClr>
                <a:srgbClr val="FFFB00"/>
              </a:buClr>
              <a:buSzPct val="25000"/>
            </a:pPr>
            <a:r>
              <a:rPr lang="en-US" sz="14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r>
              <a:rPr lang="en-US" sz="14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 __</a:t>
            </a:r>
            <a:r>
              <a:rPr lang="en-US" sz="1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sz="1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constructed’)</a:t>
            </a:r>
          </a:p>
          <a:p>
            <a:endParaRPr lang="en-US" sz="1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display(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self, 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print(“Name ",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lvl="0">
              <a:buClr>
                <a:srgbClr val="00F900"/>
              </a:buClr>
              <a:buSzPct val="25000"/>
            </a:pP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 __del__(self):</a:t>
            </a:r>
          </a:p>
          <a:p>
            <a:r>
              <a:rPr lang="en-US" sz="14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self.name)</a:t>
            </a: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emp = Employee()</a:t>
            </a:r>
          </a:p>
          <a:p>
            <a:pPr lvl="0">
              <a:buClr>
                <a:srgbClr val="FF40FF"/>
              </a:buClr>
            </a:pPr>
            <a:endParaRPr lang="en-US" sz="14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emp.display</a:t>
            </a: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 = None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40FF"/>
              </a:solidFill>
              <a:latin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605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Common Variables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B5C00-C37F-4593-9FBB-677AAFC48923}"/>
              </a:ext>
            </a:extLst>
          </p:cNvPr>
          <p:cNvSpPr/>
          <p:nvPr/>
        </p:nvSpPr>
        <p:spPr>
          <a:xfrm>
            <a:off x="329912" y="696356"/>
            <a:ext cx="5766088" cy="53076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47DB4-BEEB-47AB-960F-048515CF17F3}"/>
              </a:ext>
            </a:extLst>
          </p:cNvPr>
          <p:cNvSpPr txBox="1"/>
          <p:nvPr/>
        </p:nvSpPr>
        <p:spPr>
          <a:xfrm>
            <a:off x="329912" y="729869"/>
            <a:ext cx="57660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Employee:</a:t>
            </a:r>
          </a:p>
          <a:p>
            <a:pPr lvl="0">
              <a:buClr>
                <a:srgbClr val="00FDFF"/>
              </a:buClr>
              <a:buSzPct val="25000"/>
            </a:pP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‘</a:t>
            </a:r>
            <a:r>
              <a:rPr lang="en-US" sz="14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emplpyee</a:t>
            </a:r>
            <a:r>
              <a:rPr lang="en-US" sz="14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’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4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</a:p>
          <a:p>
            <a:pPr>
              <a:buClr>
                <a:srgbClr val="FFFB00"/>
              </a:buClr>
              <a:buSzPct val="25000"/>
            </a:pPr>
            <a:r>
              <a:rPr lang="en-US" sz="1400" dirty="0" err="1">
                <a:solidFill>
                  <a:srgbClr val="FFFF00"/>
                </a:solidFill>
              </a:rPr>
              <a:t>empCount</a:t>
            </a:r>
            <a:r>
              <a:rPr lang="en-US" sz="1400" dirty="0">
                <a:solidFill>
                  <a:srgbClr val="FFFF00"/>
                </a:solidFill>
              </a:rPr>
              <a:t> = 0</a:t>
            </a:r>
            <a:endParaRPr lang="en-US" sz="11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endParaRPr lang="en-US" sz="1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FB00"/>
              </a:buClr>
              <a:buSzPct val="25000"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def __</a:t>
            </a:r>
            <a:r>
              <a:rPr lang="en-US" sz="1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__(self, name, salary):</a:t>
            </a:r>
          </a:p>
          <a:p>
            <a:r>
              <a:rPr lang="en-US" sz="1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  <a:p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</a:t>
            </a:r>
            <a:r>
              <a:rPr lang="en-US" sz="14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salary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1400" dirty="0" err="1">
                <a:solidFill>
                  <a:schemeClr val="bg1"/>
                </a:solidFill>
                <a:latin typeface="Arial" charset="0"/>
                <a:cs typeface="Arial" charset="0"/>
              </a:rPr>
              <a:t>Employee</a:t>
            </a:r>
            <a:r>
              <a:rPr lang="en-US" sz="1400" dirty="0" err="1">
                <a:solidFill>
                  <a:srgbClr val="FFFF00"/>
                </a:solidFill>
                <a:latin typeface="Arial" charset="0"/>
                <a:cs typeface="Arial" charset="0"/>
              </a:rPr>
              <a:t>.empCount</a:t>
            </a:r>
            <a:r>
              <a:rPr lang="en-US" sz="1400" dirty="0">
                <a:solidFill>
                  <a:srgbClr val="FFFF00"/>
                </a:solidFill>
                <a:latin typeface="Arial" charset="0"/>
                <a:cs typeface="Arial" charset="0"/>
              </a:rPr>
              <a:t> += 1</a:t>
            </a:r>
            <a:endParaRPr lang="en-US" sz="1400" dirty="0">
              <a:solidFill>
                <a:srgbClr val="FFFF00"/>
              </a:solidFill>
              <a:latin typeface="Arial" charset="0"/>
              <a:cs typeface="Arial" charset="0"/>
              <a:sym typeface="Cabin"/>
            </a:endParaRPr>
          </a:p>
          <a:p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def </a:t>
            </a:r>
            <a:r>
              <a:rPr lang="en-US" sz="14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displayEmployee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print(“Name {} Salary {}“.format(</a:t>
            </a: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1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name. </a:t>
            </a:r>
            <a:r>
              <a:rPr lang="en-US" sz="14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self.salary</a:t>
            </a:r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dirty="0"/>
              <a:t>def </a:t>
            </a:r>
            <a:r>
              <a:rPr lang="en-US" dirty="0" err="1"/>
              <a:t>displayCount</a:t>
            </a:r>
            <a:r>
              <a:rPr lang="en-US" dirty="0"/>
              <a:t>(self):</a:t>
            </a:r>
          </a:p>
          <a:p>
            <a:r>
              <a:rPr lang="en-US" dirty="0"/>
              <a:t>        print ("Employee count {} ”,</a:t>
            </a:r>
            <a:r>
              <a:rPr lang="en-US" dirty="0" err="1"/>
              <a:t>Employee.empCount</a:t>
            </a:r>
            <a:r>
              <a:rPr lang="en-US" dirty="0"/>
              <a:t>)</a:t>
            </a: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00F900"/>
              </a:buClr>
              <a:buSzPct val="25000"/>
            </a:pPr>
            <a:endParaRPr lang="en-US" sz="14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r>
              <a:rPr lang="en-US" sz="14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 __del__(self):</a:t>
            </a:r>
          </a:p>
          <a:p>
            <a:r>
              <a:rPr lang="en-US" sz="14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self.name)</a:t>
            </a:r>
          </a:p>
          <a:p>
            <a:endParaRPr lang="en-US" sz="1400" dirty="0">
              <a:solidFill>
                <a:srgbClr val="00FA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 = Employee()</a:t>
            </a:r>
          </a:p>
          <a:p>
            <a:pPr lvl="0">
              <a:buClr>
                <a:srgbClr val="FF9300"/>
              </a:buClr>
              <a:buSzPct val="25000"/>
            </a:pPr>
            <a:r>
              <a:rPr lang="en-US" sz="14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 = Employee()</a:t>
            </a:r>
          </a:p>
          <a:p>
            <a:pPr lvl="0">
              <a:buClr>
                <a:srgbClr val="FF40FF"/>
              </a:buClr>
              <a:buSzPct val="25000"/>
            </a:pPr>
            <a:endParaRPr lang="en-US" sz="1400" dirty="0">
              <a:solidFill>
                <a:srgbClr val="FF40FF"/>
              </a:solidFill>
              <a:latin typeface="Arial" charset="0"/>
              <a:cs typeface="Arial" charset="0"/>
              <a:sym typeface="Cabin"/>
            </a:endParaRPr>
          </a:p>
          <a:p>
            <a:pPr lvl="0">
              <a:buClr>
                <a:srgbClr val="FF40FF"/>
              </a:buClr>
              <a:buSzPct val="25000"/>
            </a:pPr>
            <a:r>
              <a:rPr lang="en-US" sz="1400" dirty="0" err="1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Emp.displayCount</a:t>
            </a:r>
            <a:r>
              <a:rPr lang="en-US" sz="1400" dirty="0">
                <a:solidFill>
                  <a:srgbClr val="FF40FF"/>
                </a:solidFill>
                <a:latin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4" name="Shape 190">
            <a:extLst>
              <a:ext uri="{FF2B5EF4-FFF2-40B4-BE49-F238E27FC236}">
                <a16:creationId xmlns:a16="http://schemas.microsoft.com/office/drawing/2014/main" id="{06791F40-74E7-429B-BF6C-58C53B4289B8}"/>
              </a:ext>
            </a:extLst>
          </p:cNvPr>
          <p:cNvSpPr txBox="1">
            <a:spLocks/>
          </p:cNvSpPr>
          <p:nvPr/>
        </p:nvSpPr>
        <p:spPr>
          <a:xfrm>
            <a:off x="6322634" y="1251971"/>
            <a:ext cx="5539454" cy="1412401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The variable </a:t>
            </a:r>
            <a:r>
              <a:rPr lang="en-US" i="1" dirty="0" err="1"/>
              <a:t>empCount</a:t>
            </a:r>
            <a:r>
              <a:rPr lang="en-US" i="1" dirty="0"/>
              <a:t> </a:t>
            </a:r>
            <a:r>
              <a:rPr lang="en-US" dirty="0"/>
              <a:t>is a class variable whose value is shared among all the instances of </a:t>
            </a:r>
            <a:r>
              <a:rPr lang="en-US" b="1" dirty="0"/>
              <a:t>a </a:t>
            </a:r>
            <a:r>
              <a:rPr lang="en-US" dirty="0"/>
              <a:t>in this class.</a:t>
            </a:r>
            <a:endParaRPr lang="en" sz="24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73327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868477" y="2768558"/>
            <a:ext cx="4455066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329870" y="2768558"/>
            <a:ext cx="5532285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6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85E4-97D7-4D59-932B-EDDBB78A3DCE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7/11/2020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3A02D2-7F98-4865-BEE7-A5DF4EC713F4}"/>
              </a:ext>
            </a:extLst>
          </p:cNvPr>
          <p:cNvSpPr txBox="1"/>
          <p:nvPr/>
        </p:nvSpPr>
        <p:spPr>
          <a:xfrm>
            <a:off x="684528" y="1337356"/>
            <a:ext cx="10343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Introduction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3 Pillars 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Class/ Object Introduction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Encapsulation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Inheritance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Polymorphism</a:t>
            </a:r>
          </a:p>
          <a:p>
            <a:pPr lvl="1" indent="-285750">
              <a:buFont typeface="Arial" panose="020B0604020202020204" pitchFamily="34" charset="0"/>
              <a:buChar char="•"/>
              <a:defRPr/>
            </a:pPr>
            <a:endParaRPr lang="en-GB" sz="3600" kern="0" dirty="0">
              <a:solidFill>
                <a:srgbClr val="00206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27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349109" y="2768558"/>
            <a:ext cx="549381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733820" y="2768558"/>
            <a:ext cx="4724371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C8AB4A3-BFA0-4474-8E8F-3013E52BCA7C}"/>
              </a:ext>
            </a:extLst>
          </p:cNvPr>
          <p:cNvSpPr/>
          <p:nvPr/>
        </p:nvSpPr>
        <p:spPr>
          <a:xfrm>
            <a:off x="4243057" y="2768682"/>
            <a:ext cx="4403835" cy="19325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Introduction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97008A3-6BB9-4398-80FF-137EBB41772C}"/>
              </a:ext>
            </a:extLst>
          </p:cNvPr>
          <p:cNvGrpSpPr/>
          <p:nvPr/>
        </p:nvGrpSpPr>
        <p:grpSpPr>
          <a:xfrm>
            <a:off x="1713186" y="1135843"/>
            <a:ext cx="8765627" cy="1197446"/>
            <a:chOff x="2902999" y="1498450"/>
            <a:chExt cx="5497286" cy="612321"/>
          </a:xfrm>
        </p:grpSpPr>
        <p:sp>
          <p:nvSpPr>
            <p:cNvPr id="33" name="Shape 178">
              <a:extLst>
                <a:ext uri="{FF2B5EF4-FFF2-40B4-BE49-F238E27FC236}">
                  <a16:creationId xmlns:a16="http://schemas.microsoft.com/office/drawing/2014/main" id="{15293B5B-31C3-4AD8-9776-FED69729EDA8}"/>
                </a:ext>
              </a:extLst>
            </p:cNvPr>
            <p:cNvSpPr/>
            <p:nvPr/>
          </p:nvSpPr>
          <p:spPr>
            <a:xfrm>
              <a:off x="4998499" y="1498450"/>
              <a:ext cx="1366157" cy="612321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Process</a:t>
              </a:r>
            </a:p>
          </p:txBody>
        </p:sp>
        <p:sp>
          <p:nvSpPr>
            <p:cNvPr id="34" name="Shape 179">
              <a:extLst>
                <a:ext uri="{FF2B5EF4-FFF2-40B4-BE49-F238E27FC236}">
                  <a16:creationId xmlns:a16="http://schemas.microsoft.com/office/drawing/2014/main" id="{19845660-8505-4CA4-AD14-6F9EA6B46CC7}"/>
                </a:ext>
              </a:extLst>
            </p:cNvPr>
            <p:cNvSpPr/>
            <p:nvPr/>
          </p:nvSpPr>
          <p:spPr>
            <a:xfrm>
              <a:off x="2902999" y="1498450"/>
              <a:ext cx="1366157" cy="612321"/>
            </a:xfrm>
            <a:prstGeom prst="roundRect">
              <a:avLst/>
            </a:prstGeom>
            <a:solidFill>
              <a:srgbClr val="ECF4FA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Input</a:t>
              </a:r>
            </a:p>
          </p:txBody>
        </p:sp>
        <p:sp>
          <p:nvSpPr>
            <p:cNvPr id="35" name="Shape 180">
              <a:extLst>
                <a:ext uri="{FF2B5EF4-FFF2-40B4-BE49-F238E27FC236}">
                  <a16:creationId xmlns:a16="http://schemas.microsoft.com/office/drawing/2014/main" id="{8B679E71-F8C5-47FB-87BE-F23F5066B07F}"/>
                </a:ext>
              </a:extLst>
            </p:cNvPr>
            <p:cNvSpPr/>
            <p:nvPr/>
          </p:nvSpPr>
          <p:spPr>
            <a:xfrm>
              <a:off x="7034128" y="1498450"/>
              <a:ext cx="1366157" cy="61232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sz="2000" dirty="0">
                  <a:solidFill>
                    <a:srgbClr val="002060"/>
                  </a:solidFill>
                  <a:cs typeface="Arial" panose="020B0604020202020204" pitchFamily="34" charset="0"/>
                  <a:sym typeface="Cabin"/>
                </a:rPr>
                <a:t>Output</a:t>
              </a:r>
            </a:p>
          </p:txBody>
        </p:sp>
        <p:cxnSp>
          <p:nvCxnSpPr>
            <p:cNvPr id="36" name="Shape 181">
              <a:extLst>
                <a:ext uri="{FF2B5EF4-FFF2-40B4-BE49-F238E27FC236}">
                  <a16:creationId xmlns:a16="http://schemas.microsoft.com/office/drawing/2014/main" id="{F6FA21C9-5A4C-4517-B7F6-34F169AE7AD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84601" y="1797309"/>
              <a:ext cx="691243" cy="10498"/>
            </a:xfrm>
            <a:prstGeom prst="straightConnector1">
              <a:avLst/>
            </a:prstGeom>
            <a:noFill/>
            <a:ln w="50800" cap="flat" cmpd="sng">
              <a:solidFill>
                <a:schemeClr val="accent2">
                  <a:lumMod val="50000"/>
                </a:schemeClr>
              </a:solidFill>
              <a:prstDash val="solid"/>
              <a:miter/>
              <a:headEnd type="triangle" w="lg" len="lg"/>
              <a:tailEnd type="none" w="med" len="med"/>
            </a:ln>
          </p:spPr>
        </p:cxnSp>
        <p:cxnSp>
          <p:nvCxnSpPr>
            <p:cNvPr id="38" name="Shape 182">
              <a:extLst>
                <a:ext uri="{FF2B5EF4-FFF2-40B4-BE49-F238E27FC236}">
                  <a16:creationId xmlns:a16="http://schemas.microsoft.com/office/drawing/2014/main" id="{AFDD7A0B-F91D-4596-A632-7EFB437ED82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49144" y="1797309"/>
              <a:ext cx="691243" cy="10498"/>
            </a:xfrm>
            <a:prstGeom prst="straightConnector1">
              <a:avLst/>
            </a:prstGeom>
            <a:noFill/>
            <a:ln w="50800" cap="flat" cmpd="sng">
              <a:solidFill>
                <a:schemeClr val="accent2">
                  <a:lumMod val="50000"/>
                </a:schemeClr>
              </a:solidFill>
              <a:prstDash val="solid"/>
              <a:miter/>
              <a:headEnd type="triangle" w="lg" len="lg"/>
              <a:tailEnd type="none" w="med" len="med"/>
            </a:ln>
          </p:spPr>
        </p:cxnSp>
      </p:grpSp>
      <p:sp>
        <p:nvSpPr>
          <p:cNvPr id="47" name="Shape 481">
            <a:extLst>
              <a:ext uri="{FF2B5EF4-FFF2-40B4-BE49-F238E27FC236}">
                <a16:creationId xmlns:a16="http://schemas.microsoft.com/office/drawing/2014/main" id="{05E01183-60FD-4242-9062-8184088B9028}"/>
              </a:ext>
            </a:extLst>
          </p:cNvPr>
          <p:cNvSpPr txBox="1"/>
          <p:nvPr/>
        </p:nvSpPr>
        <p:spPr>
          <a:xfrm>
            <a:off x="4443778" y="3032696"/>
            <a:ext cx="4403835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‘Enter Number?’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‘Number Incremented’, </a:t>
            </a:r>
            <a:r>
              <a:rPr lang="en-US" sz="1575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Object Oriented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299544" y="781162"/>
            <a:ext cx="10846676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342900">
              <a:lnSpc>
                <a:spcPct val="100000"/>
              </a:lnSpc>
              <a:spcBef>
                <a:spcPts val="0"/>
              </a:spcBef>
              <a:buSzPct val="173913"/>
            </a:pPr>
            <a:r>
              <a:rPr lang="en" sz="2300">
                <a:sym typeface="Cabin"/>
              </a:rPr>
              <a:t>A program is made up of many cooperating objects</a:t>
            </a:r>
          </a:p>
          <a:p>
            <a:pPr marL="660400" indent="-342900">
              <a:lnSpc>
                <a:spcPct val="100000"/>
              </a:lnSpc>
              <a:spcBef>
                <a:spcPts val="1400"/>
              </a:spcBef>
              <a:buSzPct val="173913"/>
            </a:pPr>
            <a:r>
              <a:rPr lang="en" sz="2300">
                <a:sym typeface="Cabin"/>
              </a:rPr>
              <a:t>Instead of being the “whole program” - each object is a </a:t>
            </a:r>
            <a:r>
              <a:rPr lang="en-US" sz="2300">
                <a:sym typeface="Cabin"/>
              </a:rPr>
              <a:t>self contained </a:t>
            </a:r>
            <a:r>
              <a:rPr lang="en" sz="2300">
                <a:sym typeface="Cabin"/>
              </a:rPr>
              <a:t>program and cooperatively working with other objects</a:t>
            </a:r>
          </a:p>
          <a:p>
            <a:pPr marL="660400" indent="-342900">
              <a:lnSpc>
                <a:spcPct val="100000"/>
              </a:lnSpc>
              <a:spcBef>
                <a:spcPts val="1400"/>
              </a:spcBef>
              <a:buSzPct val="173913"/>
            </a:pPr>
            <a:r>
              <a:rPr lang="en" sz="2300">
                <a:sym typeface="Cabin"/>
              </a:rPr>
              <a:t>A program is made up of one or more objects working together - objects make use of each other’s capabilities</a:t>
            </a:r>
            <a:endParaRPr lang="en" sz="2300" dirty="0">
              <a:sym typeface="Cabin"/>
            </a:endParaRPr>
          </a:p>
        </p:txBody>
      </p:sp>
      <p:pic>
        <p:nvPicPr>
          <p:cNvPr id="20" name="Shape 211">
            <a:extLst>
              <a:ext uri="{FF2B5EF4-FFF2-40B4-BE49-F238E27FC236}">
                <a16:creationId xmlns:a16="http://schemas.microsoft.com/office/drawing/2014/main" id="{7C85B9A4-6842-453C-A570-7C4BA3F5385B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420911" y="2957529"/>
            <a:ext cx="5513614" cy="336536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2">
            <a:extLst>
              <a:ext uri="{FF2B5EF4-FFF2-40B4-BE49-F238E27FC236}">
                <a16:creationId xmlns:a16="http://schemas.microsoft.com/office/drawing/2014/main" id="{42AD4CA1-D795-4BFD-ADD4-70777A93D0AA}"/>
              </a:ext>
            </a:extLst>
          </p:cNvPr>
          <p:cNvSpPr/>
          <p:nvPr/>
        </p:nvSpPr>
        <p:spPr>
          <a:xfrm>
            <a:off x="4678721" y="3682517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2" name="Shape 213">
            <a:extLst>
              <a:ext uri="{FF2B5EF4-FFF2-40B4-BE49-F238E27FC236}">
                <a16:creationId xmlns:a16="http://schemas.microsoft.com/office/drawing/2014/main" id="{5021F656-F715-4F91-9FD9-94698278ACA0}"/>
              </a:ext>
            </a:extLst>
          </p:cNvPr>
          <p:cNvSpPr/>
          <p:nvPr/>
        </p:nvSpPr>
        <p:spPr>
          <a:xfrm>
            <a:off x="1871462" y="3012702"/>
            <a:ext cx="1366157" cy="612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" name="Shape 214">
            <a:extLst>
              <a:ext uri="{FF2B5EF4-FFF2-40B4-BE49-F238E27FC236}">
                <a16:creationId xmlns:a16="http://schemas.microsoft.com/office/drawing/2014/main" id="{2C78B026-9A1B-4A21-AE7E-FF82D7331C53}"/>
              </a:ext>
            </a:extLst>
          </p:cNvPr>
          <p:cNvSpPr/>
          <p:nvPr/>
        </p:nvSpPr>
        <p:spPr>
          <a:xfrm>
            <a:off x="9669822" y="465602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4" name="Shape 215">
            <a:extLst>
              <a:ext uri="{FF2B5EF4-FFF2-40B4-BE49-F238E27FC236}">
                <a16:creationId xmlns:a16="http://schemas.microsoft.com/office/drawing/2014/main" id="{BB0A14DB-3CBD-44C5-96B1-D48C786B806C}"/>
              </a:ext>
            </a:extLst>
          </p:cNvPr>
          <p:cNvSpPr/>
          <p:nvPr/>
        </p:nvSpPr>
        <p:spPr>
          <a:xfrm>
            <a:off x="4390250" y="490226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5" name="Shape 216">
            <a:extLst>
              <a:ext uri="{FF2B5EF4-FFF2-40B4-BE49-F238E27FC236}">
                <a16:creationId xmlns:a16="http://schemas.microsoft.com/office/drawing/2014/main" id="{7B1FB709-570B-494A-84B3-478B3D1EF9EF}"/>
              </a:ext>
            </a:extLst>
          </p:cNvPr>
          <p:cNvSpPr/>
          <p:nvPr/>
        </p:nvSpPr>
        <p:spPr>
          <a:xfrm>
            <a:off x="7030036" y="4358520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6" name="Shape 217">
            <a:extLst>
              <a:ext uri="{FF2B5EF4-FFF2-40B4-BE49-F238E27FC236}">
                <a16:creationId xmlns:a16="http://schemas.microsoft.com/office/drawing/2014/main" id="{E8D97B92-3216-4257-AFCE-AE6199EE127D}"/>
              </a:ext>
            </a:extLst>
          </p:cNvPr>
          <p:cNvSpPr/>
          <p:nvPr/>
        </p:nvSpPr>
        <p:spPr>
          <a:xfrm>
            <a:off x="6797714" y="324179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9" name="Shape 218">
            <a:extLst>
              <a:ext uri="{FF2B5EF4-FFF2-40B4-BE49-F238E27FC236}">
                <a16:creationId xmlns:a16="http://schemas.microsoft.com/office/drawing/2014/main" id="{5CAB6927-FD7A-40AE-9BA7-FE31D4153296}"/>
              </a:ext>
            </a:extLst>
          </p:cNvPr>
          <p:cNvCxnSpPr/>
          <p:nvPr/>
        </p:nvCxnSpPr>
        <p:spPr>
          <a:xfrm flipH="1">
            <a:off x="6060323" y="3401436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0" name="Shape 219">
            <a:extLst>
              <a:ext uri="{FF2B5EF4-FFF2-40B4-BE49-F238E27FC236}">
                <a16:creationId xmlns:a16="http://schemas.microsoft.com/office/drawing/2014/main" id="{2ECFDEC9-93C3-40AA-9DF5-F1994EF264C1}"/>
              </a:ext>
            </a:extLst>
          </p:cNvPr>
          <p:cNvCxnSpPr/>
          <p:nvPr/>
        </p:nvCxnSpPr>
        <p:spPr>
          <a:xfrm rot="10800000" flipH="1">
            <a:off x="6029776" y="3778143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1" name="Shape 220">
            <a:extLst>
              <a:ext uri="{FF2B5EF4-FFF2-40B4-BE49-F238E27FC236}">
                <a16:creationId xmlns:a16="http://schemas.microsoft.com/office/drawing/2014/main" id="{D7D0164E-DD9A-451E-9AED-06E86F9A64FF}"/>
              </a:ext>
            </a:extLst>
          </p:cNvPr>
          <p:cNvCxnSpPr/>
          <p:nvPr/>
        </p:nvCxnSpPr>
        <p:spPr>
          <a:xfrm rot="10800000" flipH="1">
            <a:off x="5214114" y="4309397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2" name="Shape 221">
            <a:extLst>
              <a:ext uri="{FF2B5EF4-FFF2-40B4-BE49-F238E27FC236}">
                <a16:creationId xmlns:a16="http://schemas.microsoft.com/office/drawing/2014/main" id="{19CDBDAA-E86D-48BA-82CE-86840296D9AA}"/>
              </a:ext>
            </a:extLst>
          </p:cNvPr>
          <p:cNvCxnSpPr/>
          <p:nvPr/>
        </p:nvCxnSpPr>
        <p:spPr>
          <a:xfrm rot="10800000">
            <a:off x="5986847" y="4261100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3" name="Shape 222">
            <a:extLst>
              <a:ext uri="{FF2B5EF4-FFF2-40B4-BE49-F238E27FC236}">
                <a16:creationId xmlns:a16="http://schemas.microsoft.com/office/drawing/2014/main" id="{EC79C365-31A9-4DD6-91FD-F67758870049}"/>
              </a:ext>
            </a:extLst>
          </p:cNvPr>
          <p:cNvCxnSpPr/>
          <p:nvPr/>
        </p:nvCxnSpPr>
        <p:spPr>
          <a:xfrm flipH="1">
            <a:off x="5375100" y="4328715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4" name="Shape 223">
            <a:extLst>
              <a:ext uri="{FF2B5EF4-FFF2-40B4-BE49-F238E27FC236}">
                <a16:creationId xmlns:a16="http://schemas.microsoft.com/office/drawing/2014/main" id="{B1D89C52-2199-4553-A087-8AB4A390CE99}"/>
              </a:ext>
            </a:extLst>
          </p:cNvPr>
          <p:cNvCxnSpPr/>
          <p:nvPr/>
        </p:nvCxnSpPr>
        <p:spPr>
          <a:xfrm rot="10800000">
            <a:off x="3239354" y="3324163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chemeClr val="accent2">
                <a:lumMod val="50000"/>
              </a:schemeClr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7" name="Shape 224">
            <a:extLst>
              <a:ext uri="{FF2B5EF4-FFF2-40B4-BE49-F238E27FC236}">
                <a16:creationId xmlns:a16="http://schemas.microsoft.com/office/drawing/2014/main" id="{2B834BC8-04EF-44CF-9DF7-90C839AC20AF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8468740" y="4635675"/>
            <a:ext cx="1201082" cy="326514"/>
          </a:xfrm>
          <a:prstGeom prst="straightConnector1">
            <a:avLst/>
          </a:prstGeom>
          <a:noFill/>
          <a:ln w="76200" cap="flat" cmpd="sng">
            <a:solidFill>
              <a:schemeClr val="accent2">
                <a:lumMod val="50000"/>
              </a:schemeClr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  <p:extLst>
      <p:ext uri="{BB962C8B-B14F-4D97-AF65-F5344CB8AC3E}">
        <p14:creationId xmlns:p14="http://schemas.microsoft.com/office/powerpoint/2010/main" val="29705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Terminology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6" name="Shape 293">
            <a:extLst>
              <a:ext uri="{FF2B5EF4-FFF2-40B4-BE49-F238E27FC236}">
                <a16:creationId xmlns:a16="http://schemas.microsoft.com/office/drawing/2014/main" id="{6DCCCF6C-80B0-4F33-83E6-5F688B0DEB5A}"/>
              </a:ext>
            </a:extLst>
          </p:cNvPr>
          <p:cNvSpPr txBox="1">
            <a:spLocks/>
          </p:cNvSpPr>
          <p:nvPr/>
        </p:nvSpPr>
        <p:spPr>
          <a:xfrm>
            <a:off x="132889" y="1310709"/>
            <a:ext cx="11956293" cy="4262657"/>
          </a:xfrm>
          <a:prstGeom prst="rect">
            <a:avLst/>
          </a:prstGeom>
          <a:solidFill>
            <a:srgbClr val="ECF4FA"/>
          </a:solidFill>
          <a:ln>
            <a:solidFill>
              <a:srgbClr val="9DC3E6"/>
            </a:solidFill>
          </a:ln>
        </p:spPr>
        <p:txBody>
          <a:bodyPr lIns="21050" tIns="21050" rIns="21050" bIns="2105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74650">
              <a:lnSpc>
                <a:spcPct val="100000"/>
              </a:lnSpc>
              <a:spcBef>
                <a:spcPts val="0"/>
              </a:spcBef>
              <a:buSzPct val="100000"/>
              <a:buFont typeface="Cabin"/>
              <a:buChar char="•"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  <a:sym typeface="Cabin"/>
              </a:rPr>
              <a:t>Class</a:t>
            </a:r>
            <a:r>
              <a:rPr lang="en" sz="3200" dirty="0">
                <a:solidFill>
                  <a:srgbClr val="FFC000"/>
                </a:solidFill>
                <a:sym typeface="Cabin"/>
              </a:rPr>
              <a:t> </a:t>
            </a:r>
            <a:r>
              <a:rPr lang="en" sz="3200" dirty="0">
                <a:sym typeface="Cabin"/>
              </a:rPr>
              <a:t>- a template/ </a:t>
            </a:r>
            <a:r>
              <a:rPr lang="en-US" sz="3200" dirty="0">
                <a:sym typeface="Cabin"/>
              </a:rPr>
              <a:t>protocol / blueprint/ design</a:t>
            </a:r>
            <a:endParaRPr lang="en" sz="3200" dirty="0">
              <a:sym typeface="Cabin"/>
            </a:endParaRPr>
          </a:p>
          <a:p>
            <a:pPr marL="457200" indent="-374650">
              <a:lnSpc>
                <a:spcPct val="100000"/>
              </a:lnSpc>
              <a:spcBef>
                <a:spcPts val="1400"/>
              </a:spcBef>
              <a:buSzPct val="100000"/>
              <a:buFont typeface="Cabin"/>
              <a:buChar char="•"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  <a:sym typeface="Cabin"/>
              </a:rPr>
              <a:t>Method or Message </a:t>
            </a:r>
            <a:r>
              <a:rPr lang="en" sz="3200" dirty="0">
                <a:sym typeface="Cabin"/>
              </a:rPr>
              <a:t>- A defined capability of a class </a:t>
            </a:r>
            <a:endParaRPr lang="en-US" sz="3200" dirty="0">
              <a:sym typeface="Cabin"/>
            </a:endParaRPr>
          </a:p>
          <a:p>
            <a:pPr marL="457200" indent="-374650">
              <a:lnSpc>
                <a:spcPct val="100000"/>
              </a:lnSpc>
              <a:spcBef>
                <a:spcPts val="1400"/>
              </a:spcBef>
              <a:buSzPct val="100000"/>
              <a:buFont typeface="Cabin"/>
              <a:buChar char="•"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  <a:sym typeface="Cabin"/>
              </a:rPr>
              <a:t>Field or attribute- </a:t>
            </a:r>
            <a:r>
              <a:rPr lang="en" sz="3200" dirty="0">
                <a:sym typeface="Cabin"/>
              </a:rPr>
              <a:t>A bit of data in a class</a:t>
            </a:r>
          </a:p>
          <a:p>
            <a:pPr marL="457200" indent="-374650">
              <a:lnSpc>
                <a:spcPct val="100000"/>
              </a:lnSpc>
              <a:spcBef>
                <a:spcPts val="1400"/>
              </a:spcBef>
              <a:buSzPct val="100000"/>
              <a:buFont typeface="Cabin"/>
              <a:buChar char="•"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  <a:sym typeface="Cabin"/>
              </a:rPr>
              <a:t>Object or Instance </a:t>
            </a:r>
            <a:r>
              <a:rPr lang="en" sz="3200" dirty="0">
                <a:sym typeface="Cabin"/>
              </a:rPr>
              <a:t>- A particular instance of a class / </a:t>
            </a:r>
            <a:r>
              <a:rPr lang="en-US" sz="3200" dirty="0">
                <a:sym typeface="Cabin"/>
              </a:rPr>
              <a:t>Implementation</a:t>
            </a:r>
            <a:r>
              <a:rPr lang="en" sz="3200" dirty="0">
                <a:sym typeface="Cabi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0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426317" y="2768558"/>
            <a:ext cx="3339377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 Pillars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3 Pillars of Object Oriented Programming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457198" y="1384588"/>
            <a:ext cx="10846676" cy="3833794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600" dirty="0">
                <a:sym typeface="Cabin"/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600" dirty="0">
                <a:sym typeface="Cabin"/>
              </a:rPr>
              <a:t>Inheritance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600" dirty="0">
                <a:sym typeface="Cabin"/>
              </a:rPr>
              <a:t>Polymorphism </a:t>
            </a:r>
            <a:endParaRPr lang="en" sz="6600" dirty="0">
              <a:sym typeface="Cabin"/>
            </a:endParaRPr>
          </a:p>
        </p:txBody>
      </p: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  <p:extLst>
      <p:ext uri="{BB962C8B-B14F-4D97-AF65-F5344CB8AC3E}">
        <p14:creationId xmlns:p14="http://schemas.microsoft.com/office/powerpoint/2010/main" val="300565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94167" y="269747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3 Pillars of Object Oriented Programming</a:t>
            </a:r>
          </a:p>
          <a:p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90">
            <a:extLst>
              <a:ext uri="{FF2B5EF4-FFF2-40B4-BE49-F238E27FC236}">
                <a16:creationId xmlns:a16="http://schemas.microsoft.com/office/drawing/2014/main" id="{7234598F-B378-4063-AD8D-2F022336D6C1}"/>
              </a:ext>
            </a:extLst>
          </p:cNvPr>
          <p:cNvSpPr txBox="1">
            <a:spLocks/>
          </p:cNvSpPr>
          <p:nvPr/>
        </p:nvSpPr>
        <p:spPr>
          <a:xfrm>
            <a:off x="835571" y="808584"/>
            <a:ext cx="7409795" cy="1453202"/>
          </a:xfrm>
          <a:prstGeom prst="rect">
            <a:avLst/>
          </a:prstGeom>
          <a:solidFill>
            <a:srgbClr val="ECF4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000">
                <a:solidFill>
                  <a:srgbClr val="00206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ym typeface="Cabin"/>
              </a:rPr>
              <a:t>Encapsulation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Inheritance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Cabin"/>
              </a:rPr>
              <a:t>Polymorphism </a:t>
            </a:r>
            <a:endParaRPr lang="en" sz="2800" dirty="0">
              <a:solidFill>
                <a:schemeClr val="bg1">
                  <a:lumMod val="75000"/>
                </a:schemeClr>
              </a:solidFill>
              <a:sym typeface="Cabin"/>
            </a:endParaRPr>
          </a:p>
        </p:txBody>
      </p:sp>
      <p:sp>
        <p:nvSpPr>
          <p:cNvPr id="38" name="Shape 225">
            <a:extLst>
              <a:ext uri="{FF2B5EF4-FFF2-40B4-BE49-F238E27FC236}">
                <a16:creationId xmlns:a16="http://schemas.microsoft.com/office/drawing/2014/main" id="{C1CEDFBF-9D94-4E12-B659-7531832ED910}"/>
              </a:ext>
            </a:extLst>
          </p:cNvPr>
          <p:cNvSpPr/>
          <p:nvPr/>
        </p:nvSpPr>
        <p:spPr>
          <a:xfrm>
            <a:off x="1777412" y="5573366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F7FAF-59E1-47AD-AF04-7953ECDED810}"/>
              </a:ext>
            </a:extLst>
          </p:cNvPr>
          <p:cNvSpPr txBox="1"/>
          <p:nvPr/>
        </p:nvSpPr>
        <p:spPr>
          <a:xfrm>
            <a:off x="551792" y="2995448"/>
            <a:ext cx="5544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Information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 must know only abstraction</a:t>
            </a:r>
          </a:p>
        </p:txBody>
      </p:sp>
      <p:pic>
        <p:nvPicPr>
          <p:cNvPr id="1026" name="Picture 2" descr="BMW Z4 Price, Mileage, Colours, Images, Reviews &amp; Specs">
            <a:extLst>
              <a:ext uri="{FF2B5EF4-FFF2-40B4-BE49-F238E27FC236}">
                <a16:creationId xmlns:a16="http://schemas.microsoft.com/office/drawing/2014/main" id="{84A5BBAA-2F6A-44D3-ABF6-46798689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94" y="2520516"/>
            <a:ext cx="2574623" cy="11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celerator And Break Pedal In Car Stock Photo, Picture And ...">
            <a:extLst>
              <a:ext uri="{FF2B5EF4-FFF2-40B4-BE49-F238E27FC236}">
                <a16:creationId xmlns:a16="http://schemas.microsoft.com/office/drawing/2014/main" id="{E218F0CD-B0E0-4039-BB22-5BDB53C0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53" y="2806179"/>
            <a:ext cx="1255683" cy="8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king system in Cars | by Thereviewstories | Medium">
            <a:extLst>
              <a:ext uri="{FF2B5EF4-FFF2-40B4-BE49-F238E27FC236}">
                <a16:creationId xmlns:a16="http://schemas.microsoft.com/office/drawing/2014/main" id="{5FB55893-F7CE-4598-A3CF-9EC637AF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57" y="3950946"/>
            <a:ext cx="5267513" cy="190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6A5A13B-00B3-459E-8E67-04194A428B29}"/>
              </a:ext>
            </a:extLst>
          </p:cNvPr>
          <p:cNvSpPr/>
          <p:nvPr/>
        </p:nvSpPr>
        <p:spPr>
          <a:xfrm>
            <a:off x="7358294" y="3870322"/>
            <a:ext cx="3709099" cy="206601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891</Words>
  <Application>Microsoft Office PowerPoint</Application>
  <PresentationFormat>Widescreen</PresentationFormat>
  <Paragraphs>207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Cabin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 Stalin Soosai</cp:lastModifiedBy>
  <cp:revision>342</cp:revision>
  <dcterms:created xsi:type="dcterms:W3CDTF">2018-06-21T07:05:12Z</dcterms:created>
  <dcterms:modified xsi:type="dcterms:W3CDTF">2020-07-11T09:12:32Z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Loyola_Soosai@ad.infosys.com</vt:lpwstr>
  </property>
  <property fmtid="{D5CDD505-2E9C-101B-9397-08002B2CF9AE}" pid="5" name="MSIP_Label_be4b3411-284d-4d31-bd4f-bc13ef7f1fd6_SetDate">
    <vt:lpwstr>2020-06-26T17:30:16.0634799Z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1cce6491-94de-45d2-8cff-26d30ee06a3b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Loyola_Soosai@ad.infosys.com</vt:lpwstr>
  </property>
  <property fmtid="{D5CDD505-2E9C-101B-9397-08002B2CF9AE}" pid="13" name="MSIP_Label_a0819fa7-4367-4500-ba88-dd630d977609_SetDate">
    <vt:lpwstr>2020-06-26T17:30:16.0634799Z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1cce6491-94de-45d2-8cff-26d30ee06a3b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