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DE6D5F-609E-45F1-B385-A7D660F93FEE}">
  <a:tblStyle styleId="{9CDE6D5F-609E-45F1-B385-A7D660F93F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06f9a0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06f9a0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06f9a06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06f9a06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706f9a06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706f9a06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706f9a06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706f9a06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706f9a06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706f9a06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706f9a06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706f9a06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706f9a06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706f9a06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706f9a06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706f9a06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de Asociación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Apriori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Nociones básicas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+"/>
            </a:pPr>
            <a:r>
              <a:rPr lang="es-419" sz="2300"/>
              <a:t>La gente que compra éste producto también compra aquel.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+"/>
            </a:pPr>
            <a:r>
              <a:rPr lang="es-419" sz="2300"/>
              <a:t>La gente que ve ésto también ve lo otro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 de Netflix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que, en principio, no tienen relación, son seleccionados en conjunto por los usuarios.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2256750" y="19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{9CDE6D5F-609E-45F1-B385-A7D660F93FEE}</a:tableStyleId>
              </a:tblPr>
              <a:tblGrid>
                <a:gridCol w="1984600"/>
                <a:gridCol w="1929475"/>
              </a:tblGrid>
              <a:tr h="46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User_ID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Películas Gustadas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345678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1, 2, 3, 4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87654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1, 2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345665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1, 2, 4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789789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1, 2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098743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2, 4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12312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1, 3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Recomendación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Según las siguientes reglas: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s-419"/>
              <a:t>Si ve película 1 =&gt; verá película 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s-419"/>
              <a:t>Si ve película 2 =&gt; verá película 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s-419"/>
              <a:t>Si ve película 1 =&gt; verá </a:t>
            </a:r>
            <a:r>
              <a:rPr lang="es-419"/>
              <a:t>película</a:t>
            </a:r>
            <a:r>
              <a:rPr lang="es-419"/>
              <a:t> 3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5131250" y="2186000"/>
            <a:ext cx="1414500" cy="20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6931475" y="2222725"/>
            <a:ext cx="130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dk1"/>
                </a:solidFill>
              </a:rPr>
              <a:t>Solidez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627225" y="1574350"/>
            <a:ext cx="45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>
                <a:solidFill>
                  <a:schemeClr val="dk1"/>
                </a:solidFill>
              </a:rPr>
              <a:t>+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703425" y="4130700"/>
            <a:ext cx="45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>
                <a:solidFill>
                  <a:schemeClr val="dk1"/>
                </a:solidFill>
              </a:rPr>
              <a:t>-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 de Amazon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que, en principio, no tienen relación, son seleccionados en conjunto por los usuarios.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2256750" y="19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{9CDE6D5F-609E-45F1-B385-A7D660F93FEE}</a:tableStyleId>
              </a:tblPr>
              <a:tblGrid>
                <a:gridCol w="1984600"/>
                <a:gridCol w="3784800"/>
              </a:tblGrid>
              <a:tr h="46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Transaction_ID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Productos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345678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hamburguesa | papas | verdura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87654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hamburguesa | papas | catsup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345665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verdura | fruta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789789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pasta | fruta | mantequilla | verdura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098743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hamburguesa | pasta | papas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12312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arroz | pollo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Recomendación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Según las siguientes reglas: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s-419"/>
              <a:t>Si hamburguesa =&gt; papas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s-419"/>
              <a:t>Si verdura =&gt; fruta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s-419"/>
              <a:t>Si hamburguesa | papas =&gt; catsup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131250" y="2186000"/>
            <a:ext cx="1414500" cy="20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6931475" y="2222725"/>
            <a:ext cx="130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dk1"/>
                </a:solidFill>
              </a:rPr>
              <a:t>Solidez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627225" y="1574350"/>
            <a:ext cx="45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>
                <a:solidFill>
                  <a:schemeClr val="dk1"/>
                </a:solidFill>
              </a:rPr>
              <a:t>+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703425" y="4130700"/>
            <a:ext cx="45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>
                <a:solidFill>
                  <a:schemeClr val="dk1"/>
                </a:solidFill>
              </a:rPr>
              <a:t>-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Soporte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Soporte de la regla de asociación: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Sop = |usuarios que vieron M| / |usuarios|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Sop = |transacciones que contienen I| / |transacciones|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Confianza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conf(M1 =&gt; M2) = |usuarios que vieron M1 y M2| / |usuarios que vieron M1|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conf(I1 =&gt; I2) = |transacciones que contienen I1 y I2| / |transacciones que contienen I1|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Lift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lift(M1 =&gt; M2) = conf(</a:t>
            </a:r>
            <a:r>
              <a:rPr lang="es-419"/>
              <a:t>M1 =&gt; M2) / sop(M2)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lift(I1 =&gt; I2) = conf(I1 =&gt; I2)) / sop(I2)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