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7" r:id="rId12"/>
    <p:sldId id="268" r:id="rId13"/>
    <p:sldId id="266" r:id="rId14"/>
    <p:sldId id="270" r:id="rId15"/>
    <p:sldId id="271" r:id="rId16"/>
    <p:sldId id="269" r:id="rId17"/>
    <p:sldId id="279" r:id="rId18"/>
    <p:sldId id="273" r:id="rId19"/>
    <p:sldId id="272"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E4794D-317E-4342-B276-37C9A70F7749}"/>
              </a:ext>
            </a:extLst>
          </p:cNvPr>
          <p:cNvSpPr>
            <a:spLocks noGrp="1"/>
          </p:cNvSpPr>
          <p:nvPr>
            <p:ph type="ctrTitle"/>
          </p:nvPr>
        </p:nvSpPr>
        <p:spPr/>
        <p:txBody>
          <a:bodyPr>
            <a:normAutofit fontScale="90000"/>
          </a:bodyPr>
          <a:lstStyle/>
          <a:p>
            <a:r>
              <a:rPr lang="es-MX" dirty="0"/>
              <a:t>Presentación </a:t>
            </a:r>
            <a:r>
              <a:rPr lang="es-MX" dirty="0" err="1"/>
              <a:t>storytelling</a:t>
            </a:r>
            <a:r>
              <a:rPr lang="es-MX" dirty="0"/>
              <a:t> de los datos (PI)</a:t>
            </a:r>
          </a:p>
        </p:txBody>
      </p:sp>
      <p:sp>
        <p:nvSpPr>
          <p:cNvPr id="3" name="Subtítulo 2">
            <a:extLst>
              <a:ext uri="{FF2B5EF4-FFF2-40B4-BE49-F238E27FC236}">
                <a16:creationId xmlns:a16="http://schemas.microsoft.com/office/drawing/2014/main" id="{F3B5DC13-EA65-4B26-92DD-6AC7C82A0DCA}"/>
              </a:ext>
            </a:extLst>
          </p:cNvPr>
          <p:cNvSpPr>
            <a:spLocks noGrp="1"/>
          </p:cNvSpPr>
          <p:nvPr>
            <p:ph type="subTitle" idx="1"/>
          </p:nvPr>
        </p:nvSpPr>
        <p:spPr/>
        <p:txBody>
          <a:bodyPr/>
          <a:lstStyle/>
          <a:p>
            <a:r>
              <a:rPr lang="es-MX" dirty="0"/>
              <a:t>Modelo de empresa de venta de productos</a:t>
            </a:r>
          </a:p>
        </p:txBody>
      </p:sp>
      <p:sp>
        <p:nvSpPr>
          <p:cNvPr id="4" name="Subtítulo 2">
            <a:extLst>
              <a:ext uri="{FF2B5EF4-FFF2-40B4-BE49-F238E27FC236}">
                <a16:creationId xmlns:a16="http://schemas.microsoft.com/office/drawing/2014/main" id="{2E4FB5CF-A5B8-4D79-8726-2BEB93958922}"/>
              </a:ext>
            </a:extLst>
          </p:cNvPr>
          <p:cNvSpPr txBox="1">
            <a:spLocks/>
          </p:cNvSpPr>
          <p:nvPr/>
        </p:nvSpPr>
        <p:spPr>
          <a:xfrm>
            <a:off x="9906940" y="5689720"/>
            <a:ext cx="8637072" cy="977621"/>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MX" dirty="0"/>
              <a:t> </a:t>
            </a:r>
            <a:r>
              <a:rPr lang="es-MX" sz="1400" dirty="0"/>
              <a:t>Por: juan flores dts-01</a:t>
            </a:r>
          </a:p>
        </p:txBody>
      </p:sp>
    </p:spTree>
    <p:extLst>
      <p:ext uri="{BB962C8B-B14F-4D97-AF65-F5344CB8AC3E}">
        <p14:creationId xmlns:p14="http://schemas.microsoft.com/office/powerpoint/2010/main" val="105348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A9DDF86D-EBA0-4BB3-A404-52421330D08C}"/>
              </a:ext>
            </a:extLst>
          </p:cNvPr>
          <p:cNvSpPr>
            <a:spLocks noGrp="1"/>
          </p:cNvSpPr>
          <p:nvPr>
            <p:ph type="title"/>
          </p:nvPr>
        </p:nvSpPr>
        <p:spPr/>
        <p:txBody>
          <a:bodyPr>
            <a:normAutofit/>
          </a:bodyPr>
          <a:lstStyle/>
          <a:p>
            <a:pPr algn="ctr"/>
            <a:r>
              <a:rPr lang="es-MX" dirty="0"/>
              <a:t>Los valores de incompletitud van de:</a:t>
            </a:r>
            <a:br>
              <a:rPr lang="es-MX" dirty="0"/>
            </a:br>
            <a:r>
              <a:rPr lang="es-MX" dirty="0">
                <a:solidFill>
                  <a:srgbClr val="C00000"/>
                </a:solidFill>
              </a:rPr>
              <a:t>14%* </a:t>
            </a:r>
            <a:r>
              <a:rPr lang="es-MX" dirty="0"/>
              <a:t>a</a:t>
            </a:r>
            <a:r>
              <a:rPr lang="es-MX" dirty="0">
                <a:solidFill>
                  <a:srgbClr val="C00000"/>
                </a:solidFill>
              </a:rPr>
              <a:t> 0%**</a:t>
            </a:r>
            <a:endParaRPr lang="es-MX" sz="1600" dirty="0"/>
          </a:p>
        </p:txBody>
      </p:sp>
      <p:sp>
        <p:nvSpPr>
          <p:cNvPr id="12" name="Marcador de texto 11">
            <a:extLst>
              <a:ext uri="{FF2B5EF4-FFF2-40B4-BE49-F238E27FC236}">
                <a16:creationId xmlns:a16="http://schemas.microsoft.com/office/drawing/2014/main" id="{FBB533F5-4CEA-407B-AD1D-5894873E1E5D}"/>
              </a:ext>
            </a:extLst>
          </p:cNvPr>
          <p:cNvSpPr>
            <a:spLocks noGrp="1"/>
          </p:cNvSpPr>
          <p:nvPr>
            <p:ph type="body" sz="half" idx="2"/>
          </p:nvPr>
        </p:nvSpPr>
        <p:spPr/>
        <p:txBody>
          <a:bodyPr/>
          <a:lstStyle/>
          <a:p>
            <a:r>
              <a:rPr lang="es-MX" dirty="0"/>
              <a:t>La estrategia para lidiar con los elementos nulos se definirá más adelante</a:t>
            </a:r>
          </a:p>
        </p:txBody>
      </p:sp>
      <p:sp>
        <p:nvSpPr>
          <p:cNvPr id="10" name="CuadroTexto 9">
            <a:extLst>
              <a:ext uri="{FF2B5EF4-FFF2-40B4-BE49-F238E27FC236}">
                <a16:creationId xmlns:a16="http://schemas.microsoft.com/office/drawing/2014/main" id="{29081AD1-06D3-4B85-A37F-EDC4B5ECE898}"/>
              </a:ext>
            </a:extLst>
          </p:cNvPr>
          <p:cNvSpPr txBox="1"/>
          <p:nvPr/>
        </p:nvSpPr>
        <p:spPr>
          <a:xfrm>
            <a:off x="8656609" y="5632174"/>
            <a:ext cx="3535391" cy="461665"/>
          </a:xfrm>
          <a:prstGeom prst="rect">
            <a:avLst/>
          </a:prstGeom>
          <a:noFill/>
        </p:spPr>
        <p:txBody>
          <a:bodyPr wrap="none" rtlCol="0">
            <a:spAutoFit/>
          </a:bodyPr>
          <a:lstStyle/>
          <a:p>
            <a:r>
              <a:rPr lang="es-MX" sz="1200" dirty="0"/>
              <a:t>*Tabla proveniente del archivo Proveedores.csv</a:t>
            </a:r>
          </a:p>
          <a:p>
            <a:r>
              <a:rPr lang="es-MX" sz="1200" dirty="0"/>
              <a:t>**Tabla proveniente del archivo Gasto.csv entre otros</a:t>
            </a:r>
          </a:p>
        </p:txBody>
      </p:sp>
      <p:pic>
        <p:nvPicPr>
          <p:cNvPr id="18" name="Marcador de posición de imagen 17">
            <a:extLst>
              <a:ext uri="{FF2B5EF4-FFF2-40B4-BE49-F238E27FC236}">
                <a16:creationId xmlns:a16="http://schemas.microsoft.com/office/drawing/2014/main" id="{4134DA0B-F244-4FCC-AFEE-362FF93DB457}"/>
              </a:ext>
            </a:extLst>
          </p:cNvPr>
          <p:cNvPicPr>
            <a:picLocks noGrp="1" noChangeAspect="1"/>
          </p:cNvPicPr>
          <p:nvPr>
            <p:ph type="pic" idx="1"/>
          </p:nvPr>
        </p:nvPicPr>
        <p:blipFill rotWithShape="1">
          <a:blip r:embed="rId2"/>
          <a:srcRect t="282" b="282"/>
          <a:stretch/>
        </p:blipFill>
        <p:spPr>
          <a:xfrm>
            <a:off x="8111137" y="1026933"/>
            <a:ext cx="2791171" cy="3866327"/>
          </a:xfrm>
        </p:spPr>
      </p:pic>
    </p:spTree>
    <p:extLst>
      <p:ext uri="{BB962C8B-B14F-4D97-AF65-F5344CB8AC3E}">
        <p14:creationId xmlns:p14="http://schemas.microsoft.com/office/powerpoint/2010/main" val="361111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8DCB9-B507-4600-BC01-4AEE6161CA14}"/>
              </a:ext>
            </a:extLst>
          </p:cNvPr>
          <p:cNvSpPr>
            <a:spLocks noGrp="1"/>
          </p:cNvSpPr>
          <p:nvPr>
            <p:ph type="title"/>
          </p:nvPr>
        </p:nvSpPr>
        <p:spPr/>
        <p:txBody>
          <a:bodyPr/>
          <a:lstStyle/>
          <a:p>
            <a:r>
              <a:rPr lang="es-MX" dirty="0"/>
              <a:t>Datos erróneos</a:t>
            </a:r>
          </a:p>
        </p:txBody>
      </p:sp>
      <p:sp>
        <p:nvSpPr>
          <p:cNvPr id="3" name="Marcador de contenido 2">
            <a:extLst>
              <a:ext uri="{FF2B5EF4-FFF2-40B4-BE49-F238E27FC236}">
                <a16:creationId xmlns:a16="http://schemas.microsoft.com/office/drawing/2014/main" id="{FB498832-87C8-4B53-BBD2-E031D5D80E05}"/>
              </a:ext>
            </a:extLst>
          </p:cNvPr>
          <p:cNvSpPr>
            <a:spLocks noGrp="1"/>
          </p:cNvSpPr>
          <p:nvPr>
            <p:ph idx="1"/>
          </p:nvPr>
        </p:nvSpPr>
        <p:spPr/>
        <p:txBody>
          <a:bodyPr/>
          <a:lstStyle/>
          <a:p>
            <a:r>
              <a:rPr lang="es-MX" dirty="0"/>
              <a:t>Se encontró que la tabla proveniente del archivo Clientes.csv contenía ~2% de datos cuya columna no correspondía a la que estaban alojados la mezcla fue Latitud con Longitud, además, de las mismas columnas la posición geográfica sugería una región rotada 180° del punto original.</a:t>
            </a:r>
          </a:p>
        </p:txBody>
      </p:sp>
      <p:pic>
        <p:nvPicPr>
          <p:cNvPr id="5" name="Imagen 4">
            <a:extLst>
              <a:ext uri="{FF2B5EF4-FFF2-40B4-BE49-F238E27FC236}">
                <a16:creationId xmlns:a16="http://schemas.microsoft.com/office/drawing/2014/main" id="{E7CA873D-4390-4E5A-AE36-9DAD172C376C}"/>
              </a:ext>
            </a:extLst>
          </p:cNvPr>
          <p:cNvPicPr>
            <a:picLocks noChangeAspect="1"/>
          </p:cNvPicPr>
          <p:nvPr/>
        </p:nvPicPr>
        <p:blipFill>
          <a:blip r:embed="rId2"/>
          <a:stretch>
            <a:fillRect/>
          </a:stretch>
        </p:blipFill>
        <p:spPr>
          <a:xfrm>
            <a:off x="3851826" y="3741038"/>
            <a:ext cx="3132069" cy="2238375"/>
          </a:xfrm>
          <a:prstGeom prst="rect">
            <a:avLst/>
          </a:prstGeom>
        </p:spPr>
      </p:pic>
    </p:spTree>
    <p:extLst>
      <p:ext uri="{BB962C8B-B14F-4D97-AF65-F5344CB8AC3E}">
        <p14:creationId xmlns:p14="http://schemas.microsoft.com/office/powerpoint/2010/main" val="3601708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FA7B8FA-788B-4FA7-8889-186942C5F60B}"/>
              </a:ext>
            </a:extLst>
          </p:cNvPr>
          <p:cNvSpPr>
            <a:spLocks noGrp="1"/>
          </p:cNvSpPr>
          <p:nvPr>
            <p:ph type="title"/>
          </p:nvPr>
        </p:nvSpPr>
        <p:spPr/>
        <p:txBody>
          <a:bodyPr/>
          <a:lstStyle/>
          <a:p>
            <a:r>
              <a:rPr lang="es-MX" dirty="0"/>
              <a:t>consideraciones</a:t>
            </a:r>
          </a:p>
        </p:txBody>
      </p:sp>
      <p:sp>
        <p:nvSpPr>
          <p:cNvPr id="4" name="Marcador de contenido 3">
            <a:extLst>
              <a:ext uri="{FF2B5EF4-FFF2-40B4-BE49-F238E27FC236}">
                <a16:creationId xmlns:a16="http://schemas.microsoft.com/office/drawing/2014/main" id="{55FF815A-20DF-4FC9-B228-D08AA1048BD6}"/>
              </a:ext>
            </a:extLst>
          </p:cNvPr>
          <p:cNvSpPr>
            <a:spLocks noGrp="1"/>
          </p:cNvSpPr>
          <p:nvPr>
            <p:ph idx="1"/>
          </p:nvPr>
        </p:nvSpPr>
        <p:spPr/>
        <p:txBody>
          <a:bodyPr>
            <a:normAutofit/>
          </a:bodyPr>
          <a:lstStyle/>
          <a:p>
            <a:r>
              <a:rPr lang="es-MX" dirty="0"/>
              <a:t>Se tomaron las siguientes consideraciones respecto de los datos:</a:t>
            </a:r>
          </a:p>
          <a:p>
            <a:pPr lvl="1"/>
            <a:r>
              <a:rPr lang="es-MX" dirty="0"/>
              <a:t>Los valores de Latitud y Longitud se consideraron verdaderos</a:t>
            </a:r>
          </a:p>
          <a:p>
            <a:pPr lvl="1"/>
            <a:r>
              <a:rPr lang="es-MX" dirty="0"/>
              <a:t>Dada la constitución geográfica de la región en donde se presentó el caso de estudio, la columna de mayor importancia geográfica fue ‘Localidad’ para cada tabla</a:t>
            </a:r>
          </a:p>
          <a:p>
            <a:pPr lvl="1"/>
            <a:r>
              <a:rPr lang="es-MX" dirty="0"/>
              <a:t>La tabla proveniente del archivo Localidades.csv, por petición de quien proporcionó los datos, ya se encuentra normalizada y sería usada como referencia</a:t>
            </a:r>
          </a:p>
          <a:p>
            <a:pPr lvl="1"/>
            <a:r>
              <a:rPr lang="es-MX" dirty="0"/>
              <a:t>Cualquier columna de cualquier tabla que tenga Id se considera como verdadero y único de manera semántica, en caso de encontrar alguno repetido me reservé mi derecho de elegir cuál fue correcto</a:t>
            </a:r>
          </a:p>
        </p:txBody>
      </p:sp>
    </p:spTree>
    <p:extLst>
      <p:ext uri="{BB962C8B-B14F-4D97-AF65-F5344CB8AC3E}">
        <p14:creationId xmlns:p14="http://schemas.microsoft.com/office/powerpoint/2010/main" val="2083872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46845-6C93-40DC-B688-7789EA932056}"/>
              </a:ext>
            </a:extLst>
          </p:cNvPr>
          <p:cNvSpPr>
            <a:spLocks noGrp="1"/>
          </p:cNvSpPr>
          <p:nvPr>
            <p:ph type="title"/>
          </p:nvPr>
        </p:nvSpPr>
        <p:spPr/>
        <p:txBody>
          <a:bodyPr/>
          <a:lstStyle/>
          <a:p>
            <a:r>
              <a:rPr lang="es-MX" dirty="0"/>
              <a:t>Tratamiento de valores nulos</a:t>
            </a:r>
          </a:p>
        </p:txBody>
      </p:sp>
      <p:pic>
        <p:nvPicPr>
          <p:cNvPr id="6" name="Marcador de contenido 5">
            <a:extLst>
              <a:ext uri="{FF2B5EF4-FFF2-40B4-BE49-F238E27FC236}">
                <a16:creationId xmlns:a16="http://schemas.microsoft.com/office/drawing/2014/main" id="{F16D3DF0-AB5C-4F07-BC78-BDCD05CA613E}"/>
              </a:ext>
            </a:extLst>
          </p:cNvPr>
          <p:cNvPicPr>
            <a:picLocks noGrp="1" noChangeAspect="1"/>
          </p:cNvPicPr>
          <p:nvPr>
            <p:ph idx="1"/>
          </p:nvPr>
        </p:nvPicPr>
        <p:blipFill>
          <a:blip r:embed="rId2"/>
          <a:stretch>
            <a:fillRect/>
          </a:stretch>
        </p:blipFill>
        <p:spPr>
          <a:xfrm>
            <a:off x="5187950" y="1127919"/>
            <a:ext cx="5724525" cy="4000500"/>
          </a:xfrm>
        </p:spPr>
      </p:pic>
      <p:sp>
        <p:nvSpPr>
          <p:cNvPr id="4" name="Marcador de texto 3">
            <a:extLst>
              <a:ext uri="{FF2B5EF4-FFF2-40B4-BE49-F238E27FC236}">
                <a16:creationId xmlns:a16="http://schemas.microsoft.com/office/drawing/2014/main" id="{4174E9BC-B718-4852-8E93-9D101BCCE7F3}"/>
              </a:ext>
            </a:extLst>
          </p:cNvPr>
          <p:cNvSpPr>
            <a:spLocks noGrp="1"/>
          </p:cNvSpPr>
          <p:nvPr>
            <p:ph type="body" sz="half" idx="2"/>
          </p:nvPr>
        </p:nvSpPr>
        <p:spPr/>
        <p:txBody>
          <a:bodyPr/>
          <a:lstStyle/>
          <a:p>
            <a:pPr marL="285750" indent="-285750">
              <a:buFont typeface="Arial" panose="020B0604020202020204" pitchFamily="34" charset="0"/>
              <a:buChar char="•"/>
            </a:pPr>
            <a:r>
              <a:rPr lang="es-MX" dirty="0"/>
              <a:t>Si los valores nulos se referían al nombre o identificador geográfico que no fuera dentro de la columna ‘Localidad’, se eliminó toda la columna</a:t>
            </a:r>
          </a:p>
          <a:p>
            <a:endParaRPr lang="es-MX" dirty="0"/>
          </a:p>
        </p:txBody>
      </p:sp>
    </p:spTree>
    <p:extLst>
      <p:ext uri="{BB962C8B-B14F-4D97-AF65-F5344CB8AC3E}">
        <p14:creationId xmlns:p14="http://schemas.microsoft.com/office/powerpoint/2010/main" val="3731862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46845-6C93-40DC-B688-7789EA932056}"/>
              </a:ext>
            </a:extLst>
          </p:cNvPr>
          <p:cNvSpPr>
            <a:spLocks noGrp="1"/>
          </p:cNvSpPr>
          <p:nvPr>
            <p:ph type="title"/>
          </p:nvPr>
        </p:nvSpPr>
        <p:spPr/>
        <p:txBody>
          <a:bodyPr/>
          <a:lstStyle/>
          <a:p>
            <a:r>
              <a:rPr lang="es-MX" dirty="0"/>
              <a:t>Tratamiento de valores nulos</a:t>
            </a:r>
          </a:p>
        </p:txBody>
      </p:sp>
      <p:sp>
        <p:nvSpPr>
          <p:cNvPr id="4" name="Marcador de texto 3">
            <a:extLst>
              <a:ext uri="{FF2B5EF4-FFF2-40B4-BE49-F238E27FC236}">
                <a16:creationId xmlns:a16="http://schemas.microsoft.com/office/drawing/2014/main" id="{4174E9BC-B718-4852-8E93-9D101BCCE7F3}"/>
              </a:ext>
            </a:extLst>
          </p:cNvPr>
          <p:cNvSpPr>
            <a:spLocks noGrp="1"/>
          </p:cNvSpPr>
          <p:nvPr>
            <p:ph type="body" sz="half" idx="2"/>
          </p:nvPr>
        </p:nvSpPr>
        <p:spPr/>
        <p:txBody>
          <a:bodyPr/>
          <a:lstStyle/>
          <a:p>
            <a:pPr marL="285750" indent="-285750">
              <a:buFont typeface="Arial" panose="020B0604020202020204" pitchFamily="34" charset="0"/>
              <a:buChar char="•"/>
            </a:pPr>
            <a:r>
              <a:rPr lang="es-MX" dirty="0"/>
              <a:t>Si los valores nulos se referían al nombre del tipo de alguna tabla, se cambiaron por ‘Sin dato’</a:t>
            </a:r>
          </a:p>
        </p:txBody>
      </p:sp>
      <p:pic>
        <p:nvPicPr>
          <p:cNvPr id="8" name="Marcador de contenido 7">
            <a:extLst>
              <a:ext uri="{FF2B5EF4-FFF2-40B4-BE49-F238E27FC236}">
                <a16:creationId xmlns:a16="http://schemas.microsoft.com/office/drawing/2014/main" id="{A5FBF8F1-7CE8-4D14-8770-21A01C9FEFD9}"/>
              </a:ext>
            </a:extLst>
          </p:cNvPr>
          <p:cNvPicPr>
            <a:picLocks noGrp="1" noChangeAspect="1"/>
          </p:cNvPicPr>
          <p:nvPr>
            <p:ph idx="1"/>
          </p:nvPr>
        </p:nvPicPr>
        <p:blipFill>
          <a:blip r:embed="rId2"/>
          <a:stretch>
            <a:fillRect/>
          </a:stretch>
        </p:blipFill>
        <p:spPr>
          <a:xfrm>
            <a:off x="5168900" y="1161256"/>
            <a:ext cx="5762625" cy="3933825"/>
          </a:xfrm>
        </p:spPr>
      </p:pic>
    </p:spTree>
    <p:extLst>
      <p:ext uri="{BB962C8B-B14F-4D97-AF65-F5344CB8AC3E}">
        <p14:creationId xmlns:p14="http://schemas.microsoft.com/office/powerpoint/2010/main" val="4228134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46845-6C93-40DC-B688-7789EA932056}"/>
              </a:ext>
            </a:extLst>
          </p:cNvPr>
          <p:cNvSpPr>
            <a:spLocks noGrp="1"/>
          </p:cNvSpPr>
          <p:nvPr>
            <p:ph type="title"/>
          </p:nvPr>
        </p:nvSpPr>
        <p:spPr/>
        <p:txBody>
          <a:bodyPr/>
          <a:lstStyle/>
          <a:p>
            <a:r>
              <a:rPr lang="es-MX" dirty="0"/>
              <a:t>Tratamiento de valores nulos</a:t>
            </a:r>
          </a:p>
        </p:txBody>
      </p:sp>
      <p:sp>
        <p:nvSpPr>
          <p:cNvPr id="4" name="Marcador de texto 3">
            <a:extLst>
              <a:ext uri="{FF2B5EF4-FFF2-40B4-BE49-F238E27FC236}">
                <a16:creationId xmlns:a16="http://schemas.microsoft.com/office/drawing/2014/main" id="{4174E9BC-B718-4852-8E93-9D101BCCE7F3}"/>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s-MX" dirty="0"/>
              <a:t>Si la importancia de los valores nulos se encontraron en columnas de alto valor para el negocio, previo a su eliminación, se filtraron haciendo un tratamiento de </a:t>
            </a:r>
            <a:r>
              <a:rPr lang="es-MX" dirty="0" err="1"/>
              <a:t>outliers</a:t>
            </a:r>
            <a:r>
              <a:rPr lang="es-MX" dirty="0"/>
              <a:t> y, de seguir existiendo posterior al filtrado, se eliminaron</a:t>
            </a:r>
          </a:p>
        </p:txBody>
      </p:sp>
      <p:pic>
        <p:nvPicPr>
          <p:cNvPr id="7" name="Marcador de contenido 6">
            <a:extLst>
              <a:ext uri="{FF2B5EF4-FFF2-40B4-BE49-F238E27FC236}">
                <a16:creationId xmlns:a16="http://schemas.microsoft.com/office/drawing/2014/main" id="{68AF7C38-0FFC-4954-BE15-09DB00BF0EE5}"/>
              </a:ext>
            </a:extLst>
          </p:cNvPr>
          <p:cNvPicPr>
            <a:picLocks noGrp="1" noChangeAspect="1"/>
          </p:cNvPicPr>
          <p:nvPr>
            <p:ph idx="1"/>
          </p:nvPr>
        </p:nvPicPr>
        <p:blipFill>
          <a:blip r:embed="rId2"/>
          <a:stretch>
            <a:fillRect/>
          </a:stretch>
        </p:blipFill>
        <p:spPr>
          <a:xfrm>
            <a:off x="5116513" y="1142206"/>
            <a:ext cx="5867400" cy="3971925"/>
          </a:xfrm>
        </p:spPr>
      </p:pic>
    </p:spTree>
    <p:extLst>
      <p:ext uri="{BB962C8B-B14F-4D97-AF65-F5344CB8AC3E}">
        <p14:creationId xmlns:p14="http://schemas.microsoft.com/office/powerpoint/2010/main" val="3103214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700A1DB-106D-4E5D-82E2-55987B408A76}"/>
              </a:ext>
            </a:extLst>
          </p:cNvPr>
          <p:cNvSpPr>
            <a:spLocks noGrp="1"/>
          </p:cNvSpPr>
          <p:nvPr>
            <p:ph type="title"/>
          </p:nvPr>
        </p:nvSpPr>
        <p:spPr/>
        <p:txBody>
          <a:bodyPr/>
          <a:lstStyle/>
          <a:p>
            <a:r>
              <a:rPr lang="es-MX" dirty="0" err="1"/>
              <a:t>outliers</a:t>
            </a:r>
            <a:endParaRPr lang="es-MX" dirty="0"/>
          </a:p>
        </p:txBody>
      </p:sp>
      <p:sp>
        <p:nvSpPr>
          <p:cNvPr id="6" name="Marcador de contenido 5">
            <a:extLst>
              <a:ext uri="{FF2B5EF4-FFF2-40B4-BE49-F238E27FC236}">
                <a16:creationId xmlns:a16="http://schemas.microsoft.com/office/drawing/2014/main" id="{6AAD2C9F-ABDD-49AE-A9E1-FA08DB353714}"/>
              </a:ext>
            </a:extLst>
          </p:cNvPr>
          <p:cNvSpPr>
            <a:spLocks noGrp="1"/>
          </p:cNvSpPr>
          <p:nvPr>
            <p:ph idx="1"/>
          </p:nvPr>
        </p:nvSpPr>
        <p:spPr/>
        <p:txBody>
          <a:bodyPr>
            <a:normAutofit fontScale="92500" lnSpcReduction="10000"/>
          </a:bodyPr>
          <a:lstStyle/>
          <a:p>
            <a:r>
              <a:rPr lang="es-MX" dirty="0"/>
              <a:t>Por el giro del negocio es imperativo siempre analizar los datos que correspondan a dinero o estén directamente relacionados; es decir, aquellos que representen gastos, precios, cantidades de producto comprado/vendido</a:t>
            </a:r>
          </a:p>
          <a:p>
            <a:r>
              <a:rPr lang="es-MX" dirty="0"/>
              <a:t>Se abordó desde el punto de vista de los cuartiles y se emplearon gráficas para un mejor entendimiento</a:t>
            </a:r>
          </a:p>
          <a:p>
            <a:r>
              <a:rPr lang="es-MX" dirty="0"/>
              <a:t>Se utilizó el método de los cuartiles para determinar la eliminación de los valores OUTLIERS y para los casos muy restrictivos se consultó a la empresa para decidir un margen de eliminación (realmente existen productos muy costosos que se venden)</a:t>
            </a:r>
          </a:p>
          <a:p>
            <a:r>
              <a:rPr lang="es-MX" dirty="0"/>
              <a:t>Se encontraron errores por </a:t>
            </a:r>
            <a:r>
              <a:rPr lang="es-MX" dirty="0" err="1"/>
              <a:t>outliers</a:t>
            </a:r>
            <a:r>
              <a:rPr lang="es-MX" dirty="0"/>
              <a:t> de hasta el 6%</a:t>
            </a:r>
          </a:p>
        </p:txBody>
      </p:sp>
    </p:spTree>
    <p:extLst>
      <p:ext uri="{BB962C8B-B14F-4D97-AF65-F5344CB8AC3E}">
        <p14:creationId xmlns:p14="http://schemas.microsoft.com/office/powerpoint/2010/main" val="2851331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A9DDF86D-EBA0-4BB3-A404-52421330D08C}"/>
              </a:ext>
            </a:extLst>
          </p:cNvPr>
          <p:cNvSpPr>
            <a:spLocks noGrp="1"/>
          </p:cNvSpPr>
          <p:nvPr>
            <p:ph type="title"/>
          </p:nvPr>
        </p:nvSpPr>
        <p:spPr/>
        <p:txBody>
          <a:bodyPr>
            <a:normAutofit/>
          </a:bodyPr>
          <a:lstStyle/>
          <a:p>
            <a:pPr algn="ctr"/>
            <a:r>
              <a:rPr lang="es-MX" dirty="0"/>
              <a:t>Los valores erróneos por </a:t>
            </a:r>
            <a:r>
              <a:rPr lang="es-MX" dirty="0" err="1"/>
              <a:t>outliers</a:t>
            </a:r>
            <a:r>
              <a:rPr lang="es-MX" dirty="0"/>
              <a:t> van de:</a:t>
            </a:r>
            <a:br>
              <a:rPr lang="es-MX" dirty="0"/>
            </a:br>
            <a:r>
              <a:rPr lang="es-MX" dirty="0">
                <a:solidFill>
                  <a:srgbClr val="C00000"/>
                </a:solidFill>
              </a:rPr>
              <a:t>6%* </a:t>
            </a:r>
            <a:r>
              <a:rPr lang="es-MX" dirty="0"/>
              <a:t>a</a:t>
            </a:r>
            <a:r>
              <a:rPr lang="es-MX" dirty="0">
                <a:solidFill>
                  <a:srgbClr val="C00000"/>
                </a:solidFill>
              </a:rPr>
              <a:t> 0%**</a:t>
            </a:r>
            <a:endParaRPr lang="es-MX" sz="1600" dirty="0"/>
          </a:p>
        </p:txBody>
      </p:sp>
      <p:sp>
        <p:nvSpPr>
          <p:cNvPr id="12" name="Marcador de texto 11">
            <a:extLst>
              <a:ext uri="{FF2B5EF4-FFF2-40B4-BE49-F238E27FC236}">
                <a16:creationId xmlns:a16="http://schemas.microsoft.com/office/drawing/2014/main" id="{FBB533F5-4CEA-407B-AD1D-5894873E1E5D}"/>
              </a:ext>
            </a:extLst>
          </p:cNvPr>
          <p:cNvSpPr>
            <a:spLocks noGrp="1"/>
          </p:cNvSpPr>
          <p:nvPr>
            <p:ph type="body" sz="half" idx="2"/>
          </p:nvPr>
        </p:nvSpPr>
        <p:spPr/>
        <p:txBody>
          <a:bodyPr/>
          <a:lstStyle/>
          <a:p>
            <a:endParaRPr lang="es-MX" dirty="0"/>
          </a:p>
        </p:txBody>
      </p:sp>
      <p:sp>
        <p:nvSpPr>
          <p:cNvPr id="10" name="CuadroTexto 9">
            <a:extLst>
              <a:ext uri="{FF2B5EF4-FFF2-40B4-BE49-F238E27FC236}">
                <a16:creationId xmlns:a16="http://schemas.microsoft.com/office/drawing/2014/main" id="{29081AD1-06D3-4B85-A37F-EDC4B5ECE898}"/>
              </a:ext>
            </a:extLst>
          </p:cNvPr>
          <p:cNvSpPr txBox="1"/>
          <p:nvPr/>
        </p:nvSpPr>
        <p:spPr>
          <a:xfrm>
            <a:off x="8656609" y="5632174"/>
            <a:ext cx="3535391" cy="461665"/>
          </a:xfrm>
          <a:prstGeom prst="rect">
            <a:avLst/>
          </a:prstGeom>
          <a:noFill/>
        </p:spPr>
        <p:txBody>
          <a:bodyPr wrap="none" rtlCol="0">
            <a:spAutoFit/>
          </a:bodyPr>
          <a:lstStyle/>
          <a:p>
            <a:r>
              <a:rPr lang="es-MX" sz="1200" dirty="0"/>
              <a:t>*Tabla proveniente del archivo Compras.csv</a:t>
            </a:r>
          </a:p>
          <a:p>
            <a:r>
              <a:rPr lang="es-MX" sz="1200" dirty="0"/>
              <a:t>**Tabla proveniente del archivo Gasto.csv entre otros</a:t>
            </a:r>
          </a:p>
        </p:txBody>
      </p:sp>
      <p:pic>
        <p:nvPicPr>
          <p:cNvPr id="7" name="Marcador de posición de imagen 6">
            <a:extLst>
              <a:ext uri="{FF2B5EF4-FFF2-40B4-BE49-F238E27FC236}">
                <a16:creationId xmlns:a16="http://schemas.microsoft.com/office/drawing/2014/main" id="{D4E25C3C-9035-4C3A-BD2C-F662E6F5F0C1}"/>
              </a:ext>
            </a:extLst>
          </p:cNvPr>
          <p:cNvPicPr>
            <a:picLocks noGrp="1" noChangeAspect="1"/>
          </p:cNvPicPr>
          <p:nvPr>
            <p:ph type="pic" idx="1"/>
          </p:nvPr>
        </p:nvPicPr>
        <p:blipFill rotWithShape="1">
          <a:blip r:embed="rId2"/>
          <a:srcRect t="4497" b="4497"/>
          <a:stretch/>
        </p:blipFill>
        <p:spPr/>
      </p:pic>
    </p:spTree>
    <p:extLst>
      <p:ext uri="{BB962C8B-B14F-4D97-AF65-F5344CB8AC3E}">
        <p14:creationId xmlns:p14="http://schemas.microsoft.com/office/powerpoint/2010/main" val="1865305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F16A69-A9F6-4D41-BD08-3041D3F8F37E}"/>
              </a:ext>
            </a:extLst>
          </p:cNvPr>
          <p:cNvSpPr>
            <a:spLocks noGrp="1"/>
          </p:cNvSpPr>
          <p:nvPr>
            <p:ph type="title"/>
          </p:nvPr>
        </p:nvSpPr>
        <p:spPr/>
        <p:txBody>
          <a:bodyPr/>
          <a:lstStyle/>
          <a:p>
            <a:r>
              <a:rPr lang="es-MX" dirty="0"/>
              <a:t>Tratamiento de </a:t>
            </a:r>
            <a:r>
              <a:rPr lang="es-MX" dirty="0" err="1"/>
              <a:t>outliers</a:t>
            </a:r>
            <a:endParaRPr lang="es-MX" dirty="0"/>
          </a:p>
        </p:txBody>
      </p:sp>
      <p:sp>
        <p:nvSpPr>
          <p:cNvPr id="4" name="Marcador de texto 3">
            <a:extLst>
              <a:ext uri="{FF2B5EF4-FFF2-40B4-BE49-F238E27FC236}">
                <a16:creationId xmlns:a16="http://schemas.microsoft.com/office/drawing/2014/main" id="{44C5092B-88C9-417A-B7E6-B5550514D025}"/>
              </a:ext>
            </a:extLst>
          </p:cNvPr>
          <p:cNvSpPr>
            <a:spLocks noGrp="1"/>
          </p:cNvSpPr>
          <p:nvPr>
            <p:ph type="body" sz="half" idx="2"/>
          </p:nvPr>
        </p:nvSpPr>
        <p:spPr/>
        <p:txBody>
          <a:bodyPr/>
          <a:lstStyle/>
          <a:p>
            <a:pPr marL="285750" indent="-285750">
              <a:buFont typeface="Arial" panose="020B0604020202020204" pitchFamily="34" charset="0"/>
              <a:buChar char="•"/>
            </a:pPr>
            <a:r>
              <a:rPr lang="es-MX" dirty="0"/>
              <a:t>Si analíticamente no se encontraron, la gráfica </a:t>
            </a:r>
            <a:r>
              <a:rPr lang="es-MX" dirty="0" err="1"/>
              <a:t>boxplot</a:t>
            </a:r>
            <a:r>
              <a:rPr lang="es-MX" dirty="0"/>
              <a:t> se visualizó de la siguiente manera</a:t>
            </a:r>
          </a:p>
        </p:txBody>
      </p:sp>
      <p:pic>
        <p:nvPicPr>
          <p:cNvPr id="5" name="Marcador de contenido 4">
            <a:extLst>
              <a:ext uri="{FF2B5EF4-FFF2-40B4-BE49-F238E27FC236}">
                <a16:creationId xmlns:a16="http://schemas.microsoft.com/office/drawing/2014/main" id="{2053AB20-773F-4DE2-B940-E359DD4DC610}"/>
              </a:ext>
            </a:extLst>
          </p:cNvPr>
          <p:cNvPicPr>
            <a:picLocks noGrp="1" noChangeAspect="1"/>
          </p:cNvPicPr>
          <p:nvPr>
            <p:ph idx="1"/>
          </p:nvPr>
        </p:nvPicPr>
        <p:blipFill>
          <a:blip r:embed="rId2"/>
          <a:stretch>
            <a:fillRect/>
          </a:stretch>
        </p:blipFill>
        <p:spPr>
          <a:xfrm>
            <a:off x="5003732" y="1736150"/>
            <a:ext cx="6013450" cy="2938681"/>
          </a:xfrm>
          <a:prstGeom prst="rect">
            <a:avLst/>
          </a:prstGeom>
        </p:spPr>
      </p:pic>
      <p:sp>
        <p:nvSpPr>
          <p:cNvPr id="6" name="CuadroTexto 5">
            <a:extLst>
              <a:ext uri="{FF2B5EF4-FFF2-40B4-BE49-F238E27FC236}">
                <a16:creationId xmlns:a16="http://schemas.microsoft.com/office/drawing/2014/main" id="{89B0B95D-3682-4F19-A508-74D43EFF3B48}"/>
              </a:ext>
            </a:extLst>
          </p:cNvPr>
          <p:cNvSpPr txBox="1"/>
          <p:nvPr/>
        </p:nvSpPr>
        <p:spPr>
          <a:xfrm>
            <a:off x="5001818" y="1089819"/>
            <a:ext cx="6013450" cy="646331"/>
          </a:xfrm>
          <a:prstGeom prst="rect">
            <a:avLst/>
          </a:prstGeom>
          <a:solidFill>
            <a:schemeClr val="accent1">
              <a:lumMod val="20000"/>
              <a:lumOff val="80000"/>
            </a:schemeClr>
          </a:solidFill>
        </p:spPr>
        <p:txBody>
          <a:bodyPr wrap="square" rtlCol="0">
            <a:spAutoFit/>
          </a:bodyPr>
          <a:lstStyle/>
          <a:p>
            <a:pPr algn="ctr"/>
            <a:r>
              <a:rPr lang="es-MX" dirty="0" err="1"/>
              <a:t>Boxplot</a:t>
            </a:r>
            <a:r>
              <a:rPr lang="es-MX" dirty="0"/>
              <a:t> de monto gastado de la tabla gasto del archivo Gasto.csv</a:t>
            </a:r>
          </a:p>
        </p:txBody>
      </p:sp>
    </p:spTree>
    <p:extLst>
      <p:ext uri="{BB962C8B-B14F-4D97-AF65-F5344CB8AC3E}">
        <p14:creationId xmlns:p14="http://schemas.microsoft.com/office/powerpoint/2010/main" val="381558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550E72-DA8E-4E9A-BA64-DE8954B447E0}"/>
              </a:ext>
            </a:extLst>
          </p:cNvPr>
          <p:cNvSpPr>
            <a:spLocks noGrp="1"/>
          </p:cNvSpPr>
          <p:nvPr>
            <p:ph type="title"/>
          </p:nvPr>
        </p:nvSpPr>
        <p:spPr/>
        <p:txBody>
          <a:bodyPr/>
          <a:lstStyle/>
          <a:p>
            <a:r>
              <a:rPr lang="es-MX" dirty="0"/>
              <a:t>Tratamiento de </a:t>
            </a:r>
            <a:r>
              <a:rPr lang="es-MX" dirty="0" err="1"/>
              <a:t>outliers</a:t>
            </a:r>
            <a:endParaRPr lang="es-MX" dirty="0"/>
          </a:p>
        </p:txBody>
      </p:sp>
      <p:sp>
        <p:nvSpPr>
          <p:cNvPr id="5" name="Marcador de texto 4">
            <a:extLst>
              <a:ext uri="{FF2B5EF4-FFF2-40B4-BE49-F238E27FC236}">
                <a16:creationId xmlns:a16="http://schemas.microsoft.com/office/drawing/2014/main" id="{58CD4063-1F9C-4447-8F35-36A6D7426811}"/>
              </a:ext>
            </a:extLst>
          </p:cNvPr>
          <p:cNvSpPr>
            <a:spLocks noGrp="1"/>
          </p:cNvSpPr>
          <p:nvPr>
            <p:ph type="body" idx="1"/>
          </p:nvPr>
        </p:nvSpPr>
        <p:spPr/>
        <p:txBody>
          <a:bodyPr/>
          <a:lstStyle/>
          <a:p>
            <a:pPr algn="ctr"/>
            <a:r>
              <a:rPr lang="es-MX" dirty="0"/>
              <a:t>Columnas ‘Cantidad’ y ‘precio’ de  tabla compra</a:t>
            </a:r>
          </a:p>
        </p:txBody>
      </p:sp>
      <p:pic>
        <p:nvPicPr>
          <p:cNvPr id="10" name="Marcador de contenido 9">
            <a:extLst>
              <a:ext uri="{FF2B5EF4-FFF2-40B4-BE49-F238E27FC236}">
                <a16:creationId xmlns:a16="http://schemas.microsoft.com/office/drawing/2014/main" id="{D65B6792-004E-421E-8B90-2AC5DD40969E}"/>
              </a:ext>
            </a:extLst>
          </p:cNvPr>
          <p:cNvPicPr>
            <a:picLocks noGrp="1" noChangeAspect="1"/>
          </p:cNvPicPr>
          <p:nvPr>
            <p:ph sz="half" idx="2"/>
          </p:nvPr>
        </p:nvPicPr>
        <p:blipFill>
          <a:blip r:embed="rId2"/>
          <a:stretch>
            <a:fillRect/>
          </a:stretch>
        </p:blipFill>
        <p:spPr>
          <a:xfrm>
            <a:off x="1800740" y="2824163"/>
            <a:ext cx="3939145" cy="2644775"/>
          </a:xfrm>
        </p:spPr>
      </p:pic>
      <p:sp>
        <p:nvSpPr>
          <p:cNvPr id="7" name="Marcador de texto 6">
            <a:extLst>
              <a:ext uri="{FF2B5EF4-FFF2-40B4-BE49-F238E27FC236}">
                <a16:creationId xmlns:a16="http://schemas.microsoft.com/office/drawing/2014/main" id="{A03BD6BE-243E-4A41-A08C-231137A47AC4}"/>
              </a:ext>
            </a:extLst>
          </p:cNvPr>
          <p:cNvSpPr>
            <a:spLocks noGrp="1"/>
          </p:cNvSpPr>
          <p:nvPr>
            <p:ph type="body" sz="quarter" idx="3"/>
          </p:nvPr>
        </p:nvSpPr>
        <p:spPr/>
        <p:txBody>
          <a:bodyPr/>
          <a:lstStyle/>
          <a:p>
            <a:r>
              <a:rPr lang="es-MX" dirty="0"/>
              <a:t>Columnas ‘Cantidad’ y ‘precio’ de  tabla compra sin </a:t>
            </a:r>
            <a:r>
              <a:rPr lang="es-MX" dirty="0" err="1"/>
              <a:t>outliers</a:t>
            </a:r>
            <a:endParaRPr lang="es-MX" dirty="0"/>
          </a:p>
        </p:txBody>
      </p:sp>
      <p:pic>
        <p:nvPicPr>
          <p:cNvPr id="12" name="Marcador de contenido 11">
            <a:extLst>
              <a:ext uri="{FF2B5EF4-FFF2-40B4-BE49-F238E27FC236}">
                <a16:creationId xmlns:a16="http://schemas.microsoft.com/office/drawing/2014/main" id="{E2199205-30EB-44C4-93F8-15FA27BE2C74}"/>
              </a:ext>
            </a:extLst>
          </p:cNvPr>
          <p:cNvPicPr>
            <a:picLocks noGrp="1" noChangeAspect="1"/>
          </p:cNvPicPr>
          <p:nvPr>
            <p:ph sz="quarter" idx="4"/>
          </p:nvPr>
        </p:nvPicPr>
        <p:blipFill>
          <a:blip r:embed="rId3"/>
          <a:stretch>
            <a:fillRect/>
          </a:stretch>
        </p:blipFill>
        <p:spPr>
          <a:xfrm>
            <a:off x="6720296" y="2820988"/>
            <a:ext cx="4028259" cy="2638425"/>
          </a:xfrm>
        </p:spPr>
      </p:pic>
      <p:sp>
        <p:nvSpPr>
          <p:cNvPr id="13" name="Flecha: curvada hacia arriba 12">
            <a:extLst>
              <a:ext uri="{FF2B5EF4-FFF2-40B4-BE49-F238E27FC236}">
                <a16:creationId xmlns:a16="http://schemas.microsoft.com/office/drawing/2014/main" id="{F78EE805-AEFC-4AB0-924E-AC18BE5F0C77}"/>
              </a:ext>
            </a:extLst>
          </p:cNvPr>
          <p:cNvSpPr/>
          <p:nvPr/>
        </p:nvSpPr>
        <p:spPr>
          <a:xfrm>
            <a:off x="3841440" y="5481708"/>
            <a:ext cx="5141843" cy="69091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239881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F1504C7-AEAD-4BA6-AC9A-DA90C0FC5F01}"/>
              </a:ext>
            </a:extLst>
          </p:cNvPr>
          <p:cNvSpPr>
            <a:spLocks noGrp="1"/>
          </p:cNvSpPr>
          <p:nvPr>
            <p:ph type="title" idx="4294967295"/>
          </p:nvPr>
        </p:nvSpPr>
        <p:spPr>
          <a:xfrm>
            <a:off x="122721" y="234260"/>
            <a:ext cx="9604375" cy="520700"/>
          </a:xfrm>
        </p:spPr>
        <p:txBody>
          <a:bodyPr>
            <a:normAutofit fontScale="90000"/>
          </a:bodyPr>
          <a:lstStyle/>
          <a:p>
            <a:r>
              <a:rPr lang="es-MX" dirty="0"/>
              <a:t>Diccionario Tablas</a:t>
            </a:r>
          </a:p>
        </p:txBody>
      </p:sp>
      <p:graphicFrame>
        <p:nvGraphicFramePr>
          <p:cNvPr id="6" name="Tabla 5">
            <a:extLst>
              <a:ext uri="{FF2B5EF4-FFF2-40B4-BE49-F238E27FC236}">
                <a16:creationId xmlns:a16="http://schemas.microsoft.com/office/drawing/2014/main" id="{D636B704-77E2-4466-8361-E4F8AB9F8854}"/>
              </a:ext>
            </a:extLst>
          </p:cNvPr>
          <p:cNvGraphicFramePr>
            <a:graphicFrameLocks noGrp="1"/>
          </p:cNvGraphicFramePr>
          <p:nvPr>
            <p:extLst>
              <p:ext uri="{D42A27DB-BD31-4B8C-83A1-F6EECF244321}">
                <p14:modId xmlns:p14="http://schemas.microsoft.com/office/powerpoint/2010/main" val="4136725249"/>
              </p:ext>
            </p:extLst>
          </p:nvPr>
        </p:nvGraphicFramePr>
        <p:xfrm>
          <a:off x="63500" y="924339"/>
          <a:ext cx="6032500" cy="1951538"/>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2484820777"/>
                    </a:ext>
                  </a:extLst>
                </a:gridCol>
                <a:gridCol w="1371600">
                  <a:extLst>
                    <a:ext uri="{9D8B030D-6E8A-4147-A177-3AD203B41FA5}">
                      <a16:colId xmlns:a16="http://schemas.microsoft.com/office/drawing/2014/main" val="375813313"/>
                    </a:ext>
                  </a:extLst>
                </a:gridCol>
                <a:gridCol w="2133600">
                  <a:extLst>
                    <a:ext uri="{9D8B030D-6E8A-4147-A177-3AD203B41FA5}">
                      <a16:colId xmlns:a16="http://schemas.microsoft.com/office/drawing/2014/main" val="3564071526"/>
                    </a:ext>
                  </a:extLst>
                </a:gridCol>
                <a:gridCol w="1701800">
                  <a:extLst>
                    <a:ext uri="{9D8B030D-6E8A-4147-A177-3AD203B41FA5}">
                      <a16:colId xmlns:a16="http://schemas.microsoft.com/office/drawing/2014/main" val="39116430"/>
                    </a:ext>
                  </a:extLst>
                </a:gridCol>
              </a:tblGrid>
              <a:tr h="237038">
                <a:tc>
                  <a:txBody>
                    <a:bodyPr/>
                    <a:lstStyle/>
                    <a:p>
                      <a:pPr algn="l" fontAlgn="b"/>
                      <a:r>
                        <a:rPr lang="es-MX" sz="1100" b="1" u="none" strike="noStrike" dirty="0">
                          <a:effectLst/>
                        </a:rPr>
                        <a:t>Compra</a:t>
                      </a:r>
                      <a:endParaRPr lang="es-MX" sz="11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s-MX" sz="1400" u="none" strike="noStrike" dirty="0">
                          <a:effectLst/>
                        </a:rPr>
                        <a:t>Variable</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s-MX" sz="1400" u="none" strike="noStrike" dirty="0">
                          <a:effectLst/>
                        </a:rPr>
                        <a:t>Definición</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s-MX" sz="1400" u="none" strike="noStrike" dirty="0">
                          <a:effectLst/>
                        </a:rPr>
                        <a:t>Llave</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742680444"/>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IdCompra</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Código Identifiación de compra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3113188"/>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Fecha</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Fecha completa</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aaaa-mm-dd</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5115828"/>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Fecha_Año</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ctr"/>
                      <a:r>
                        <a:rPr lang="es-MX" sz="1100" u="none" strike="noStrike">
                          <a:effectLst/>
                        </a:rPr>
                        <a:t>Año del evento</a:t>
                      </a:r>
                      <a:endParaRPr lang="es-MX" sz="11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es-MX" sz="1100" u="none" strike="noStrike">
                          <a:effectLst/>
                        </a:rPr>
                        <a:t>aaaa</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9561475"/>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Fecha_Mes</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Mes del evento</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número mes</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2676128"/>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Fecha_Periodo</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Año y mes</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aaaamm</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8253109"/>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IdProducto</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Código Identifiación de producto</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9300182"/>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Cantidad</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Cantidad</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3298803"/>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Precio</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Precio</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Moneda local</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5273799"/>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IdProveedor</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Código Identifiación de proveedor</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a:effectLst/>
                        </a:rPr>
                        <a:t> </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2118719"/>
                  </a:ext>
                </a:extLst>
              </a:tr>
            </a:tbl>
          </a:graphicData>
        </a:graphic>
      </p:graphicFrame>
      <p:graphicFrame>
        <p:nvGraphicFramePr>
          <p:cNvPr id="7" name="Tabla 6">
            <a:extLst>
              <a:ext uri="{FF2B5EF4-FFF2-40B4-BE49-F238E27FC236}">
                <a16:creationId xmlns:a16="http://schemas.microsoft.com/office/drawing/2014/main" id="{B7F98015-1F97-4CCC-92DA-EFC5EC4C7911}"/>
              </a:ext>
            </a:extLst>
          </p:cNvPr>
          <p:cNvGraphicFramePr>
            <a:graphicFrameLocks noGrp="1"/>
          </p:cNvGraphicFramePr>
          <p:nvPr>
            <p:extLst>
              <p:ext uri="{D42A27DB-BD31-4B8C-83A1-F6EECF244321}">
                <p14:modId xmlns:p14="http://schemas.microsoft.com/office/powerpoint/2010/main" val="3409024728"/>
              </p:ext>
            </p:extLst>
          </p:nvPr>
        </p:nvGraphicFramePr>
        <p:xfrm>
          <a:off x="63500" y="4514227"/>
          <a:ext cx="6032500" cy="1419433"/>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1337398375"/>
                    </a:ext>
                  </a:extLst>
                </a:gridCol>
                <a:gridCol w="1371600">
                  <a:extLst>
                    <a:ext uri="{9D8B030D-6E8A-4147-A177-3AD203B41FA5}">
                      <a16:colId xmlns:a16="http://schemas.microsoft.com/office/drawing/2014/main" val="3010444253"/>
                    </a:ext>
                  </a:extLst>
                </a:gridCol>
                <a:gridCol w="2133600">
                  <a:extLst>
                    <a:ext uri="{9D8B030D-6E8A-4147-A177-3AD203B41FA5}">
                      <a16:colId xmlns:a16="http://schemas.microsoft.com/office/drawing/2014/main" val="1152613792"/>
                    </a:ext>
                  </a:extLst>
                </a:gridCol>
                <a:gridCol w="1701800">
                  <a:extLst>
                    <a:ext uri="{9D8B030D-6E8A-4147-A177-3AD203B41FA5}">
                      <a16:colId xmlns:a16="http://schemas.microsoft.com/office/drawing/2014/main" val="980415052"/>
                    </a:ext>
                  </a:extLst>
                </a:gridCol>
              </a:tblGrid>
              <a:tr h="276433">
                <a:tc>
                  <a:txBody>
                    <a:bodyPr/>
                    <a:lstStyle/>
                    <a:p>
                      <a:pPr algn="l" fontAlgn="b"/>
                      <a:r>
                        <a:rPr lang="es-MX" sz="1100" b="1" u="none" strike="noStrike" dirty="0">
                          <a:effectLst/>
                        </a:rPr>
                        <a:t>Gasto</a:t>
                      </a:r>
                      <a:endParaRPr lang="es-MX" sz="11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s-MX" sz="1400" u="none" strike="noStrike" dirty="0">
                          <a:effectLst/>
                        </a:rPr>
                        <a:t>Variable</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s-MX" sz="1400" u="none" strike="noStrike" dirty="0">
                          <a:effectLst/>
                        </a:rPr>
                        <a:t>Definición</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s-MX" sz="1400" u="none" strike="noStrike" dirty="0">
                          <a:effectLst/>
                        </a:rPr>
                        <a:t>Llave</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4155281531"/>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err="1">
                          <a:effectLst/>
                        </a:rPr>
                        <a:t>IdGasto</a:t>
                      </a:r>
                      <a:endParaRPr lang="es-MX" sz="1100" b="0" i="0" u="none" strike="noStrike" dirty="0">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dirty="0">
                          <a:effectLst/>
                        </a:rPr>
                        <a:t>Código Identificación de cliente</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a:effectLst/>
                        </a:rPr>
                        <a:t> </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4375469"/>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IdSucursal</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Código Identifiación de sucursal</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3788108"/>
                  </a:ext>
                </a:extLst>
              </a:tr>
              <a:tr h="3810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err="1">
                          <a:effectLst/>
                        </a:rPr>
                        <a:t>IdTipoGasto</a:t>
                      </a:r>
                      <a:endParaRPr lang="es-MX" sz="1100" b="0" i="0" u="none" strike="noStrike" dirty="0">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Código Identifiación de </a:t>
                      </a:r>
                      <a:br>
                        <a:rPr lang="es-MX" sz="1100" u="none" strike="noStrike">
                          <a:effectLst/>
                        </a:rPr>
                      </a:br>
                      <a:r>
                        <a:rPr lang="es-MX" sz="1100" u="none" strike="noStrike">
                          <a:effectLst/>
                        </a:rPr>
                        <a:t>tipo de gasto</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1, 2, 3 : Teléfono, </a:t>
                      </a:r>
                      <a:br>
                        <a:rPr lang="es-MX" sz="1100" u="none" strike="noStrike">
                          <a:effectLst/>
                        </a:rPr>
                      </a:br>
                      <a:r>
                        <a:rPr lang="es-MX" sz="1100" u="none" strike="noStrike">
                          <a:effectLst/>
                        </a:rPr>
                        <a:t>Presencial, Internet</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5851970"/>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Fecha</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Fecha completa de evento</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aaaa-mm-dd</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025128"/>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Monto</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dirty="0">
                          <a:effectLst/>
                        </a:rPr>
                        <a:t>Gasto realizado</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a:effectLst/>
                        </a:rPr>
                        <a:t>moneda local</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9766923"/>
                  </a:ext>
                </a:extLst>
              </a:tr>
            </a:tbl>
          </a:graphicData>
        </a:graphic>
      </p:graphicFrame>
      <p:graphicFrame>
        <p:nvGraphicFramePr>
          <p:cNvPr id="9" name="Tabla 8">
            <a:extLst>
              <a:ext uri="{FF2B5EF4-FFF2-40B4-BE49-F238E27FC236}">
                <a16:creationId xmlns:a16="http://schemas.microsoft.com/office/drawing/2014/main" id="{FA4BF8B8-759F-40EA-B3E6-7C1029B5DC91}"/>
              </a:ext>
            </a:extLst>
          </p:cNvPr>
          <p:cNvGraphicFramePr>
            <a:graphicFrameLocks noGrp="1"/>
          </p:cNvGraphicFramePr>
          <p:nvPr>
            <p:extLst>
              <p:ext uri="{D42A27DB-BD31-4B8C-83A1-F6EECF244321}">
                <p14:modId xmlns:p14="http://schemas.microsoft.com/office/powerpoint/2010/main" val="1065870249"/>
              </p:ext>
            </p:extLst>
          </p:nvPr>
        </p:nvGraphicFramePr>
        <p:xfrm>
          <a:off x="6096000" y="2608376"/>
          <a:ext cx="6032500" cy="2143125"/>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3092578534"/>
                    </a:ext>
                  </a:extLst>
                </a:gridCol>
                <a:gridCol w="1371600">
                  <a:extLst>
                    <a:ext uri="{9D8B030D-6E8A-4147-A177-3AD203B41FA5}">
                      <a16:colId xmlns:a16="http://schemas.microsoft.com/office/drawing/2014/main" val="1988037950"/>
                    </a:ext>
                  </a:extLst>
                </a:gridCol>
                <a:gridCol w="2133600">
                  <a:extLst>
                    <a:ext uri="{9D8B030D-6E8A-4147-A177-3AD203B41FA5}">
                      <a16:colId xmlns:a16="http://schemas.microsoft.com/office/drawing/2014/main" val="2747131491"/>
                    </a:ext>
                  </a:extLst>
                </a:gridCol>
                <a:gridCol w="1701800">
                  <a:extLst>
                    <a:ext uri="{9D8B030D-6E8A-4147-A177-3AD203B41FA5}">
                      <a16:colId xmlns:a16="http://schemas.microsoft.com/office/drawing/2014/main" val="3655270867"/>
                    </a:ext>
                  </a:extLst>
                </a:gridCol>
              </a:tblGrid>
              <a:tr h="238125">
                <a:tc>
                  <a:txBody>
                    <a:bodyPr/>
                    <a:lstStyle/>
                    <a:p>
                      <a:pPr algn="l" fontAlgn="b"/>
                      <a:r>
                        <a:rPr lang="es-MX" sz="1100" b="1" u="none" strike="noStrike" dirty="0">
                          <a:effectLst/>
                        </a:rPr>
                        <a:t>Venta</a:t>
                      </a:r>
                      <a:endParaRPr lang="es-MX" sz="11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s-MX" sz="1400" u="none" strike="noStrike" dirty="0">
                          <a:effectLst/>
                        </a:rPr>
                        <a:t>Variable</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s-MX" sz="1400" u="none" strike="noStrike" dirty="0">
                          <a:effectLst/>
                        </a:rPr>
                        <a:t>Definición</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s-MX" sz="1400" u="none" strike="noStrike" dirty="0">
                          <a:effectLst/>
                        </a:rPr>
                        <a:t>Llave</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148646448"/>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IdVenta</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Código Identifiación de cliente</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8009541"/>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Fecha</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Fecha completa</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aaaa-mm-dd</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0181139"/>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Fecha_Entrega</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ctr"/>
                      <a:r>
                        <a:rPr lang="es-MX" sz="1100" u="none" strike="noStrike">
                          <a:effectLst/>
                        </a:rPr>
                        <a:t>Fecha de producto entregado</a:t>
                      </a:r>
                      <a:endParaRPr lang="es-MX" sz="11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es-MX" sz="1100" u="none" strike="noStrike">
                          <a:effectLst/>
                        </a:rPr>
                        <a:t>aaaa-mm-dd</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801824"/>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IdCanal</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Código Identifiación de cliente</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2139748"/>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IdCliente</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Código Identifiación de cliente</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8694030"/>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IdSucursal</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Código Identifiación de cliente</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4390086"/>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IdEmpleado</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Código Identifiación de cliente</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988493"/>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IdProducto</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Código Identifiación de cliente</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Posición Geográfica</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9622556"/>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Precio</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Precio unitario de producto</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moneda local</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6143088"/>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Cantidad</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a:effectLst/>
                        </a:rPr>
                        <a:t>Cantidad de productos vendidos</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a:effectLst/>
                        </a:rPr>
                        <a:t> </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5125089"/>
                  </a:ext>
                </a:extLst>
              </a:tr>
            </a:tbl>
          </a:graphicData>
        </a:graphic>
      </p:graphicFrame>
    </p:spTree>
    <p:extLst>
      <p:ext uri="{BB962C8B-B14F-4D97-AF65-F5344CB8AC3E}">
        <p14:creationId xmlns:p14="http://schemas.microsoft.com/office/powerpoint/2010/main" val="2915474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B560C-DFCC-4A66-9052-1DA304EC0D19}"/>
              </a:ext>
            </a:extLst>
          </p:cNvPr>
          <p:cNvSpPr>
            <a:spLocks noGrp="1"/>
          </p:cNvSpPr>
          <p:nvPr>
            <p:ph type="title"/>
          </p:nvPr>
        </p:nvSpPr>
        <p:spPr/>
        <p:txBody>
          <a:bodyPr/>
          <a:lstStyle/>
          <a:p>
            <a:r>
              <a:rPr lang="es-MX" dirty="0"/>
              <a:t>Tratamiento de </a:t>
            </a:r>
            <a:r>
              <a:rPr lang="es-MX" dirty="0" err="1"/>
              <a:t>outliers</a:t>
            </a:r>
            <a:r>
              <a:rPr lang="es-MX" dirty="0"/>
              <a:t> y valores nulos</a:t>
            </a:r>
          </a:p>
        </p:txBody>
      </p:sp>
      <p:sp>
        <p:nvSpPr>
          <p:cNvPr id="3" name="Marcador de contenido 2">
            <a:extLst>
              <a:ext uri="{FF2B5EF4-FFF2-40B4-BE49-F238E27FC236}">
                <a16:creationId xmlns:a16="http://schemas.microsoft.com/office/drawing/2014/main" id="{848A79EC-3125-410D-A6E9-2FCCBFC0AFC6}"/>
              </a:ext>
            </a:extLst>
          </p:cNvPr>
          <p:cNvSpPr>
            <a:spLocks noGrp="1"/>
          </p:cNvSpPr>
          <p:nvPr>
            <p:ph idx="1"/>
          </p:nvPr>
        </p:nvSpPr>
        <p:spPr/>
        <p:txBody>
          <a:bodyPr/>
          <a:lstStyle/>
          <a:p>
            <a:r>
              <a:rPr lang="es-MX" dirty="0"/>
              <a:t>Para el caso específico de una venta se toman, además, las siguientes consideraciones:</a:t>
            </a:r>
          </a:p>
          <a:p>
            <a:pPr marL="0" indent="0">
              <a:buNone/>
            </a:pPr>
            <a:endParaRPr lang="es-MX" dirty="0"/>
          </a:p>
          <a:p>
            <a:pPr marL="800100" lvl="1" indent="-342900">
              <a:buFont typeface="+mj-lt"/>
              <a:buAutoNum type="arabicPeriod"/>
            </a:pPr>
            <a:r>
              <a:rPr lang="es-MX" dirty="0"/>
              <a:t>Si de la idea anterior aún quedan registros nulos o vacíos, en caso de ser un precio se rellena con el valor promedio</a:t>
            </a:r>
          </a:p>
          <a:p>
            <a:pPr marL="800100" lvl="1" indent="-342900">
              <a:buFont typeface="+mj-lt"/>
              <a:buAutoNum type="arabicPeriod"/>
            </a:pPr>
            <a:r>
              <a:rPr lang="es-MX" dirty="0"/>
              <a:t>De un modo similar, si el dato corresponde a una cantidad se cambia al valor 1, pues se tiene la certeza de que la venta existió y la cantidad de producto mínimo vendido posible es 1</a:t>
            </a:r>
          </a:p>
          <a:p>
            <a:pPr marL="800100" lvl="1" indent="-342900">
              <a:buFont typeface="+mj-lt"/>
              <a:buAutoNum type="arabicPeriod"/>
            </a:pPr>
            <a:r>
              <a:rPr lang="es-MX" dirty="0"/>
              <a:t>Existen registros que requieren una condicional para ser detectados debido a que, por la naturaleza del negocio, podrían existir ventas de ultimo momento mayoristas, por lo que se estableció un margen de precio-cantidad para detectarlas y no eliminarlas</a:t>
            </a:r>
          </a:p>
        </p:txBody>
      </p:sp>
    </p:spTree>
    <p:extLst>
      <p:ext uri="{BB962C8B-B14F-4D97-AF65-F5344CB8AC3E}">
        <p14:creationId xmlns:p14="http://schemas.microsoft.com/office/powerpoint/2010/main" val="3618868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EEDB497-1BB5-415C-8184-15E23E6474C3}"/>
              </a:ext>
            </a:extLst>
          </p:cNvPr>
          <p:cNvPicPr>
            <a:picLocks noChangeAspect="1"/>
          </p:cNvPicPr>
          <p:nvPr/>
        </p:nvPicPr>
        <p:blipFill>
          <a:blip r:embed="rId2"/>
          <a:stretch>
            <a:fillRect/>
          </a:stretch>
        </p:blipFill>
        <p:spPr>
          <a:xfrm>
            <a:off x="39757" y="873815"/>
            <a:ext cx="6056243" cy="4686300"/>
          </a:xfrm>
          <a:prstGeom prst="rect">
            <a:avLst/>
          </a:prstGeom>
        </p:spPr>
      </p:pic>
      <p:pic>
        <p:nvPicPr>
          <p:cNvPr id="5" name="Imagen 4">
            <a:extLst>
              <a:ext uri="{FF2B5EF4-FFF2-40B4-BE49-F238E27FC236}">
                <a16:creationId xmlns:a16="http://schemas.microsoft.com/office/drawing/2014/main" id="{59FF3D85-1248-4AAB-AA33-2398657D6408}"/>
              </a:ext>
            </a:extLst>
          </p:cNvPr>
          <p:cNvPicPr>
            <a:picLocks noChangeAspect="1"/>
          </p:cNvPicPr>
          <p:nvPr/>
        </p:nvPicPr>
        <p:blipFill>
          <a:blip r:embed="rId3"/>
          <a:stretch>
            <a:fillRect/>
          </a:stretch>
        </p:blipFill>
        <p:spPr>
          <a:xfrm>
            <a:off x="6096000" y="873815"/>
            <a:ext cx="6056243" cy="4686300"/>
          </a:xfrm>
          <a:prstGeom prst="rect">
            <a:avLst/>
          </a:prstGeom>
        </p:spPr>
      </p:pic>
      <p:sp>
        <p:nvSpPr>
          <p:cNvPr id="6" name="Flecha: curvada hacia arriba 5">
            <a:extLst>
              <a:ext uri="{FF2B5EF4-FFF2-40B4-BE49-F238E27FC236}">
                <a16:creationId xmlns:a16="http://schemas.microsoft.com/office/drawing/2014/main" id="{37546F9B-78DC-473C-9D8E-BF16FB33A177}"/>
              </a:ext>
            </a:extLst>
          </p:cNvPr>
          <p:cNvSpPr/>
          <p:nvPr/>
        </p:nvSpPr>
        <p:spPr>
          <a:xfrm>
            <a:off x="3067878" y="5560115"/>
            <a:ext cx="6056243" cy="53588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7" name="CuadroTexto 6">
            <a:extLst>
              <a:ext uri="{FF2B5EF4-FFF2-40B4-BE49-F238E27FC236}">
                <a16:creationId xmlns:a16="http://schemas.microsoft.com/office/drawing/2014/main" id="{BE090102-C14C-4F9D-B404-DA8B6E83ED29}"/>
              </a:ext>
            </a:extLst>
          </p:cNvPr>
          <p:cNvSpPr txBox="1"/>
          <p:nvPr/>
        </p:nvSpPr>
        <p:spPr>
          <a:xfrm>
            <a:off x="2821256" y="392668"/>
            <a:ext cx="6549485" cy="369332"/>
          </a:xfrm>
          <a:prstGeom prst="rect">
            <a:avLst/>
          </a:prstGeom>
          <a:solidFill>
            <a:schemeClr val="accent1">
              <a:lumMod val="20000"/>
              <a:lumOff val="80000"/>
            </a:schemeClr>
          </a:solidFill>
        </p:spPr>
        <p:txBody>
          <a:bodyPr wrap="none" rtlCol="0">
            <a:spAutoFit/>
          </a:bodyPr>
          <a:lstStyle/>
          <a:p>
            <a:r>
              <a:rPr lang="es-MX" dirty="0"/>
              <a:t>Tratamiento de la tabla venta sobre las columnas ‘Precio’ y ‘Cantidad’</a:t>
            </a:r>
          </a:p>
        </p:txBody>
      </p:sp>
    </p:spTree>
    <p:extLst>
      <p:ext uri="{BB962C8B-B14F-4D97-AF65-F5344CB8AC3E}">
        <p14:creationId xmlns:p14="http://schemas.microsoft.com/office/powerpoint/2010/main" val="1954528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DF395-1B4C-4DF1-A27A-CA80BB2213F5}"/>
              </a:ext>
            </a:extLst>
          </p:cNvPr>
          <p:cNvSpPr>
            <a:spLocks noGrp="1"/>
          </p:cNvSpPr>
          <p:nvPr>
            <p:ph type="title"/>
          </p:nvPr>
        </p:nvSpPr>
        <p:spPr/>
        <p:txBody>
          <a:bodyPr/>
          <a:lstStyle/>
          <a:p>
            <a:r>
              <a:rPr lang="es-MX" dirty="0"/>
              <a:t>finalización</a:t>
            </a:r>
          </a:p>
        </p:txBody>
      </p:sp>
      <p:sp>
        <p:nvSpPr>
          <p:cNvPr id="7" name="Marcador de contenido 6">
            <a:extLst>
              <a:ext uri="{FF2B5EF4-FFF2-40B4-BE49-F238E27FC236}">
                <a16:creationId xmlns:a16="http://schemas.microsoft.com/office/drawing/2014/main" id="{26900C20-561C-4CE7-BA70-A888F2EC002B}"/>
              </a:ext>
            </a:extLst>
          </p:cNvPr>
          <p:cNvSpPr>
            <a:spLocks noGrp="1"/>
          </p:cNvSpPr>
          <p:nvPr>
            <p:ph type="body" idx="1"/>
          </p:nvPr>
        </p:nvSpPr>
        <p:spPr/>
        <p:txBody>
          <a:bodyPr/>
          <a:lstStyle/>
          <a:p>
            <a:r>
              <a:rPr lang="es-MX" dirty="0"/>
              <a:t>Se considera que a partir de éste punto las tablas contienen sólo datos representativos del negocio para poder modelar y/o sacar conclusiones de ellos</a:t>
            </a:r>
          </a:p>
        </p:txBody>
      </p:sp>
    </p:spTree>
    <p:extLst>
      <p:ext uri="{BB962C8B-B14F-4D97-AF65-F5344CB8AC3E}">
        <p14:creationId xmlns:p14="http://schemas.microsoft.com/office/powerpoint/2010/main" val="3919470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866B9-8CCD-4111-BAEE-44C4B56349F3}"/>
              </a:ext>
            </a:extLst>
          </p:cNvPr>
          <p:cNvSpPr>
            <a:spLocks noGrp="1"/>
          </p:cNvSpPr>
          <p:nvPr>
            <p:ph type="title"/>
          </p:nvPr>
        </p:nvSpPr>
        <p:spPr/>
        <p:txBody>
          <a:bodyPr/>
          <a:lstStyle/>
          <a:p>
            <a:r>
              <a:rPr lang="es-MX" dirty="0"/>
              <a:t>Trabajo futuro</a:t>
            </a:r>
          </a:p>
        </p:txBody>
      </p:sp>
      <p:sp>
        <p:nvSpPr>
          <p:cNvPr id="3" name="Marcador de contenido 2">
            <a:extLst>
              <a:ext uri="{FF2B5EF4-FFF2-40B4-BE49-F238E27FC236}">
                <a16:creationId xmlns:a16="http://schemas.microsoft.com/office/drawing/2014/main" id="{210A6611-EB09-444D-888B-3B72EEC36232}"/>
              </a:ext>
            </a:extLst>
          </p:cNvPr>
          <p:cNvSpPr>
            <a:spLocks noGrp="1"/>
          </p:cNvSpPr>
          <p:nvPr>
            <p:ph idx="1"/>
          </p:nvPr>
        </p:nvSpPr>
        <p:spPr/>
        <p:txBody>
          <a:bodyPr/>
          <a:lstStyle/>
          <a:p>
            <a:r>
              <a:rPr lang="es-MX" dirty="0"/>
              <a:t>Solicitar al negocio los datos de la dirección de sus clientes para los datos faltantes correspondientes, aunque se pudieran usar los datos de la tabla de Localidades, sólo darían una ubicación aproximada y sería la misma para diferente clientes</a:t>
            </a:r>
          </a:p>
          <a:p>
            <a:r>
              <a:rPr lang="es-MX" dirty="0"/>
              <a:t>Implementar una normalización de los datos de texto más extensa y sobre más campos que sólo ‘Localidad’</a:t>
            </a:r>
          </a:p>
          <a:p>
            <a:r>
              <a:rPr lang="es-MX" dirty="0"/>
              <a:t>Crear un rango etario efectivo para los clientes y distribuirlos en dichos rangos</a:t>
            </a:r>
          </a:p>
          <a:p>
            <a:r>
              <a:rPr lang="es-MX" dirty="0"/>
              <a:t>Implementación de modelo para ‘producción’</a:t>
            </a:r>
          </a:p>
        </p:txBody>
      </p:sp>
    </p:spTree>
    <p:extLst>
      <p:ext uri="{BB962C8B-B14F-4D97-AF65-F5344CB8AC3E}">
        <p14:creationId xmlns:p14="http://schemas.microsoft.com/office/powerpoint/2010/main" val="249818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D637F050-8179-449F-B4E9-FB57527C0E2C}"/>
              </a:ext>
            </a:extLst>
          </p:cNvPr>
          <p:cNvGraphicFramePr>
            <a:graphicFrameLocks noGrp="1"/>
          </p:cNvGraphicFramePr>
          <p:nvPr>
            <p:extLst>
              <p:ext uri="{D42A27DB-BD31-4B8C-83A1-F6EECF244321}">
                <p14:modId xmlns:p14="http://schemas.microsoft.com/office/powerpoint/2010/main" val="2488334067"/>
              </p:ext>
            </p:extLst>
          </p:nvPr>
        </p:nvGraphicFramePr>
        <p:xfrm>
          <a:off x="63500" y="403571"/>
          <a:ext cx="6032500" cy="1571625"/>
        </p:xfrm>
        <a:graphic>
          <a:graphicData uri="http://schemas.openxmlformats.org/drawingml/2006/table">
            <a:tbl>
              <a:tblPr>
                <a:tableStyleId>{5C22544A-7EE6-4342-B048-85BDC9FD1C3A}</a:tableStyleId>
              </a:tblPr>
              <a:tblGrid>
                <a:gridCol w="877404">
                  <a:extLst>
                    <a:ext uri="{9D8B030D-6E8A-4147-A177-3AD203B41FA5}">
                      <a16:colId xmlns:a16="http://schemas.microsoft.com/office/drawing/2014/main" val="4183912781"/>
                    </a:ext>
                  </a:extLst>
                </a:gridCol>
                <a:gridCol w="1319696">
                  <a:extLst>
                    <a:ext uri="{9D8B030D-6E8A-4147-A177-3AD203B41FA5}">
                      <a16:colId xmlns:a16="http://schemas.microsoft.com/office/drawing/2014/main" val="1794223865"/>
                    </a:ext>
                  </a:extLst>
                </a:gridCol>
                <a:gridCol w="2133600">
                  <a:extLst>
                    <a:ext uri="{9D8B030D-6E8A-4147-A177-3AD203B41FA5}">
                      <a16:colId xmlns:a16="http://schemas.microsoft.com/office/drawing/2014/main" val="1340076090"/>
                    </a:ext>
                  </a:extLst>
                </a:gridCol>
                <a:gridCol w="1701800">
                  <a:extLst>
                    <a:ext uri="{9D8B030D-6E8A-4147-A177-3AD203B41FA5}">
                      <a16:colId xmlns:a16="http://schemas.microsoft.com/office/drawing/2014/main" val="493387780"/>
                    </a:ext>
                  </a:extLst>
                </a:gridCol>
              </a:tblGrid>
              <a:tr h="238125">
                <a:tc>
                  <a:txBody>
                    <a:bodyPr/>
                    <a:lstStyle/>
                    <a:p>
                      <a:pPr algn="l" fontAlgn="b"/>
                      <a:r>
                        <a:rPr lang="es-MX" sz="1100" b="1" u="none" strike="noStrike" dirty="0">
                          <a:effectLst/>
                        </a:rPr>
                        <a:t>Proveedores</a:t>
                      </a:r>
                      <a:endParaRPr lang="es-MX" sz="11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s-MX" sz="1400" u="none" strike="noStrike" dirty="0">
                          <a:effectLst/>
                        </a:rPr>
                        <a:t>Variable</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s-MX" sz="1400" u="none" strike="noStrike" dirty="0">
                          <a:effectLst/>
                        </a:rPr>
                        <a:t>Definición</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s-MX" sz="1400" u="none" strike="noStrike" dirty="0">
                          <a:effectLst/>
                        </a:rPr>
                        <a:t>Llave</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3400056739"/>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IDProveedor</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Código Identifiación de Proveedor</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9800533"/>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Nombre</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Nombre</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9387668"/>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Address</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ctr"/>
                      <a:r>
                        <a:rPr lang="es-MX" sz="1100" u="none" strike="noStrike">
                          <a:effectLst/>
                        </a:rPr>
                        <a:t>Dirección Proveedor</a:t>
                      </a:r>
                      <a:endParaRPr lang="es-MX" sz="11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5347859"/>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City</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Ciudad Proveedor</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5407171"/>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State</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Estado Proveedor</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3038251"/>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Country</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País Proveedor</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0140223"/>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departamen</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dirty="0">
                          <a:effectLst/>
                        </a:rPr>
                        <a:t>Departamento Proveedor</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a:effectLst/>
                        </a:rPr>
                        <a:t> </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646180"/>
                  </a:ext>
                </a:extLst>
              </a:tr>
            </a:tbl>
          </a:graphicData>
        </a:graphic>
      </p:graphicFrame>
      <p:graphicFrame>
        <p:nvGraphicFramePr>
          <p:cNvPr id="3" name="Tabla 2">
            <a:extLst>
              <a:ext uri="{FF2B5EF4-FFF2-40B4-BE49-F238E27FC236}">
                <a16:creationId xmlns:a16="http://schemas.microsoft.com/office/drawing/2014/main" id="{6B738D2D-B14C-4071-A4B4-F02BF357A0F4}"/>
              </a:ext>
            </a:extLst>
          </p:cNvPr>
          <p:cNvGraphicFramePr>
            <a:graphicFrameLocks noGrp="1"/>
          </p:cNvGraphicFramePr>
          <p:nvPr>
            <p:extLst>
              <p:ext uri="{D42A27DB-BD31-4B8C-83A1-F6EECF244321}">
                <p14:modId xmlns:p14="http://schemas.microsoft.com/office/powerpoint/2010/main" val="2264001607"/>
              </p:ext>
            </p:extLst>
          </p:nvPr>
        </p:nvGraphicFramePr>
        <p:xfrm>
          <a:off x="63500" y="4096991"/>
          <a:ext cx="6032500" cy="1571625"/>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515533715"/>
                    </a:ext>
                  </a:extLst>
                </a:gridCol>
                <a:gridCol w="1371600">
                  <a:extLst>
                    <a:ext uri="{9D8B030D-6E8A-4147-A177-3AD203B41FA5}">
                      <a16:colId xmlns:a16="http://schemas.microsoft.com/office/drawing/2014/main" val="509236898"/>
                    </a:ext>
                  </a:extLst>
                </a:gridCol>
                <a:gridCol w="2133600">
                  <a:extLst>
                    <a:ext uri="{9D8B030D-6E8A-4147-A177-3AD203B41FA5}">
                      <a16:colId xmlns:a16="http://schemas.microsoft.com/office/drawing/2014/main" val="1636715221"/>
                    </a:ext>
                  </a:extLst>
                </a:gridCol>
                <a:gridCol w="1701800">
                  <a:extLst>
                    <a:ext uri="{9D8B030D-6E8A-4147-A177-3AD203B41FA5}">
                      <a16:colId xmlns:a16="http://schemas.microsoft.com/office/drawing/2014/main" val="1914755105"/>
                    </a:ext>
                  </a:extLst>
                </a:gridCol>
              </a:tblGrid>
              <a:tr h="238125">
                <a:tc>
                  <a:txBody>
                    <a:bodyPr/>
                    <a:lstStyle/>
                    <a:p>
                      <a:pPr algn="ctr" fontAlgn="b"/>
                      <a:r>
                        <a:rPr lang="es-MX" sz="1100" b="1" u="none" strike="noStrike" dirty="0">
                          <a:effectLst/>
                        </a:rPr>
                        <a:t>Sucursales</a:t>
                      </a:r>
                      <a:endParaRPr lang="es-MX" sz="11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s-MX" sz="1400" u="none" strike="noStrike" dirty="0">
                          <a:effectLst/>
                        </a:rPr>
                        <a:t>Variable</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s-MX" sz="1400" u="none" strike="noStrike" dirty="0">
                          <a:effectLst/>
                        </a:rPr>
                        <a:t>Definición</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s-MX" sz="1400" u="none" strike="noStrike" dirty="0">
                          <a:effectLst/>
                        </a:rPr>
                        <a:t>Llave</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977214680"/>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ID</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Código Identifiación de cliente</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4401209"/>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Sucursal</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Nombre Sucursal</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4524571"/>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Direccion</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ctr"/>
                      <a:r>
                        <a:rPr lang="es-MX" sz="1100" u="none" strike="noStrike">
                          <a:effectLst/>
                        </a:rPr>
                        <a:t>Dirección</a:t>
                      </a:r>
                      <a:endParaRPr lang="es-MX" sz="11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0470956"/>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Localidad</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Localidad</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9369016"/>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Provincia</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Provincia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4182117"/>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Latitud</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Latitud</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Posición Geográfica</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3595681"/>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Longitud</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Longitud</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a:effectLst/>
                        </a:rPr>
                        <a:t>Posición Geográfica</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8026276"/>
                  </a:ext>
                </a:extLst>
              </a:tr>
            </a:tbl>
          </a:graphicData>
        </a:graphic>
      </p:graphicFrame>
      <p:graphicFrame>
        <p:nvGraphicFramePr>
          <p:cNvPr id="5" name="Tabla 4">
            <a:extLst>
              <a:ext uri="{FF2B5EF4-FFF2-40B4-BE49-F238E27FC236}">
                <a16:creationId xmlns:a16="http://schemas.microsoft.com/office/drawing/2014/main" id="{34932E69-AE7F-4839-BF39-1C43F83FC806}"/>
              </a:ext>
            </a:extLst>
          </p:cNvPr>
          <p:cNvGraphicFramePr>
            <a:graphicFrameLocks noGrp="1"/>
          </p:cNvGraphicFramePr>
          <p:nvPr>
            <p:extLst>
              <p:ext uri="{D42A27DB-BD31-4B8C-83A1-F6EECF244321}">
                <p14:modId xmlns:p14="http://schemas.microsoft.com/office/powerpoint/2010/main" val="284521163"/>
              </p:ext>
            </p:extLst>
          </p:nvPr>
        </p:nvGraphicFramePr>
        <p:xfrm>
          <a:off x="6096000" y="1953866"/>
          <a:ext cx="6032500" cy="2143125"/>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990095629"/>
                    </a:ext>
                  </a:extLst>
                </a:gridCol>
                <a:gridCol w="1371600">
                  <a:extLst>
                    <a:ext uri="{9D8B030D-6E8A-4147-A177-3AD203B41FA5}">
                      <a16:colId xmlns:a16="http://schemas.microsoft.com/office/drawing/2014/main" val="324277751"/>
                    </a:ext>
                  </a:extLst>
                </a:gridCol>
                <a:gridCol w="2133600">
                  <a:extLst>
                    <a:ext uri="{9D8B030D-6E8A-4147-A177-3AD203B41FA5}">
                      <a16:colId xmlns:a16="http://schemas.microsoft.com/office/drawing/2014/main" val="1735052054"/>
                    </a:ext>
                  </a:extLst>
                </a:gridCol>
                <a:gridCol w="1701800">
                  <a:extLst>
                    <a:ext uri="{9D8B030D-6E8A-4147-A177-3AD203B41FA5}">
                      <a16:colId xmlns:a16="http://schemas.microsoft.com/office/drawing/2014/main" val="1630940046"/>
                    </a:ext>
                  </a:extLst>
                </a:gridCol>
              </a:tblGrid>
              <a:tr h="238125">
                <a:tc>
                  <a:txBody>
                    <a:bodyPr/>
                    <a:lstStyle/>
                    <a:p>
                      <a:pPr algn="ctr" fontAlgn="b"/>
                      <a:r>
                        <a:rPr lang="es-MX" sz="1100" b="1" u="none" strike="noStrike" dirty="0">
                          <a:effectLst/>
                        </a:rPr>
                        <a:t>Clientes</a:t>
                      </a:r>
                      <a:endParaRPr lang="es-MX" sz="11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s-MX" sz="1400" u="none" strike="noStrike" dirty="0">
                          <a:effectLst/>
                        </a:rPr>
                        <a:t>Variable</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s-MX" sz="1400" u="none" strike="noStrike" dirty="0">
                          <a:effectLst/>
                        </a:rPr>
                        <a:t>Definición</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s-MX" sz="1400" u="none" strike="noStrike" dirty="0">
                          <a:effectLst/>
                        </a:rPr>
                        <a:t>Llave</a:t>
                      </a:r>
                      <a:endParaRPr lang="es-MX" sz="14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975284384"/>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ID</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Código Identifiación de cliente</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1734835"/>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Provincia</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Provincia</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8907807"/>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Nombre_y_Apellido</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ctr"/>
                      <a:r>
                        <a:rPr lang="es-MX" sz="1100" u="none" strike="noStrike">
                          <a:effectLst/>
                        </a:rPr>
                        <a:t>Nombre completo</a:t>
                      </a:r>
                      <a:endParaRPr lang="es-MX" sz="11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1518919"/>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Domicilio</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Dirección</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7615341"/>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Telefono</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Teléfono</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0095602"/>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Edad</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Edad en años</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6857563"/>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Localidad</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Localidad</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569657"/>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X</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Longitud</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Posición Geográfica</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1857190"/>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Y</a:t>
                      </a:r>
                      <a:endParaRPr lang="es-MX" sz="1100" b="0" i="0" u="none" strike="noStrike">
                        <a:solidFill>
                          <a:srgbClr val="000000"/>
                        </a:solidFill>
                        <a:effectLst/>
                        <a:latin typeface="Consolas" panose="020B0609020204030204" pitchFamily="49" charset="0"/>
                      </a:endParaRPr>
                    </a:p>
                  </a:txBody>
                  <a:tcPr marL="9525" marR="9525" marT="9525" marB="0" anchor="b"/>
                </a:tc>
                <a:tc>
                  <a:txBody>
                    <a:bodyPr/>
                    <a:lstStyle/>
                    <a:p>
                      <a:pPr algn="l" fontAlgn="b"/>
                      <a:r>
                        <a:rPr lang="es-MX" sz="1100" u="none" strike="noStrike">
                          <a:effectLst/>
                        </a:rPr>
                        <a:t>Latitud</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Posición Geográfica</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2632479"/>
                  </a:ext>
                </a:extLst>
              </a:tr>
              <a:tr h="190500">
                <a:tc>
                  <a:txBody>
                    <a:bodyPr/>
                    <a:lstStyle/>
                    <a:p>
                      <a:pPr algn="l" fontAlgn="b"/>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col10</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a:effectLst/>
                        </a:rPr>
                        <a:t>Sin Información'</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a:effectLst/>
                        </a:rPr>
                        <a:t>Sin valores</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6060136"/>
                  </a:ext>
                </a:extLst>
              </a:tr>
            </a:tbl>
          </a:graphicData>
        </a:graphic>
      </p:graphicFrame>
    </p:spTree>
    <p:extLst>
      <p:ext uri="{BB962C8B-B14F-4D97-AF65-F5344CB8AC3E}">
        <p14:creationId xmlns:p14="http://schemas.microsoft.com/office/powerpoint/2010/main" val="393861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2C4B7B02-F4ED-4441-B871-D808B676F315}"/>
              </a:ext>
            </a:extLst>
          </p:cNvPr>
          <p:cNvGraphicFramePr>
            <a:graphicFrameLocks noGrp="1"/>
          </p:cNvGraphicFramePr>
          <p:nvPr>
            <p:extLst>
              <p:ext uri="{D42A27DB-BD31-4B8C-83A1-F6EECF244321}">
                <p14:modId xmlns:p14="http://schemas.microsoft.com/office/powerpoint/2010/main" val="963148201"/>
              </p:ext>
            </p:extLst>
          </p:nvPr>
        </p:nvGraphicFramePr>
        <p:xfrm>
          <a:off x="1444487" y="205768"/>
          <a:ext cx="9554817" cy="5663770"/>
        </p:xfrm>
        <a:graphic>
          <a:graphicData uri="http://schemas.openxmlformats.org/drawingml/2006/table">
            <a:tbl>
              <a:tblPr>
                <a:tableStyleId>{5C22544A-7EE6-4342-B048-85BDC9FD1C3A}</a:tableStyleId>
              </a:tblPr>
              <a:tblGrid>
                <a:gridCol w="1307501">
                  <a:extLst>
                    <a:ext uri="{9D8B030D-6E8A-4147-A177-3AD203B41FA5}">
                      <a16:colId xmlns:a16="http://schemas.microsoft.com/office/drawing/2014/main" val="1147756956"/>
                    </a:ext>
                  </a:extLst>
                </a:gridCol>
                <a:gridCol w="2172464">
                  <a:extLst>
                    <a:ext uri="{9D8B030D-6E8A-4147-A177-3AD203B41FA5}">
                      <a16:colId xmlns:a16="http://schemas.microsoft.com/office/drawing/2014/main" val="576618667"/>
                    </a:ext>
                  </a:extLst>
                </a:gridCol>
                <a:gridCol w="3379388">
                  <a:extLst>
                    <a:ext uri="{9D8B030D-6E8A-4147-A177-3AD203B41FA5}">
                      <a16:colId xmlns:a16="http://schemas.microsoft.com/office/drawing/2014/main" val="4223165541"/>
                    </a:ext>
                  </a:extLst>
                </a:gridCol>
                <a:gridCol w="2695464">
                  <a:extLst>
                    <a:ext uri="{9D8B030D-6E8A-4147-A177-3AD203B41FA5}">
                      <a16:colId xmlns:a16="http://schemas.microsoft.com/office/drawing/2014/main" val="4288026434"/>
                    </a:ext>
                  </a:extLst>
                </a:gridCol>
              </a:tblGrid>
              <a:tr h="229046">
                <a:tc>
                  <a:txBody>
                    <a:bodyPr/>
                    <a:lstStyle/>
                    <a:p>
                      <a:pPr algn="ctr" fontAlgn="b"/>
                      <a:r>
                        <a:rPr lang="es-MX" sz="1300" b="1" u="none" strike="noStrike" dirty="0">
                          <a:effectLst/>
                        </a:rPr>
                        <a:t>Localidades</a:t>
                      </a:r>
                      <a:endParaRPr lang="es-MX" sz="1300" b="1" i="0" u="none" strike="noStrike" dirty="0">
                        <a:solidFill>
                          <a:srgbClr val="000000"/>
                        </a:solidFill>
                        <a:effectLst/>
                        <a:latin typeface="Calibri" panose="020F0502020204030204" pitchFamily="34" charset="0"/>
                      </a:endParaRPr>
                    </a:p>
                  </a:txBody>
                  <a:tcPr marL="6106" marR="6106" marT="6106" marB="0" anchor="b">
                    <a:solidFill>
                      <a:srgbClr val="FFFF00"/>
                    </a:solidFill>
                  </a:tcPr>
                </a:tc>
                <a:tc>
                  <a:txBody>
                    <a:bodyPr/>
                    <a:lstStyle/>
                    <a:p>
                      <a:pPr algn="ctr" fontAlgn="b"/>
                      <a:r>
                        <a:rPr lang="es-MX" sz="1300" u="none" strike="noStrike" dirty="0">
                          <a:effectLst/>
                        </a:rPr>
                        <a:t>Variable</a:t>
                      </a:r>
                      <a:endParaRPr lang="es-MX" sz="1300" b="1" i="0" u="none" strike="noStrike" dirty="0">
                        <a:solidFill>
                          <a:srgbClr val="000000"/>
                        </a:solidFill>
                        <a:effectLst/>
                        <a:latin typeface="Calibri" panose="020F0502020204030204" pitchFamily="34" charset="0"/>
                      </a:endParaRPr>
                    </a:p>
                  </a:txBody>
                  <a:tcPr marL="6106" marR="6106" marT="6106" marB="0" anchor="b">
                    <a:solidFill>
                      <a:schemeClr val="accent2">
                        <a:lumMod val="40000"/>
                        <a:lumOff val="60000"/>
                      </a:schemeClr>
                    </a:solidFill>
                  </a:tcPr>
                </a:tc>
                <a:tc>
                  <a:txBody>
                    <a:bodyPr/>
                    <a:lstStyle/>
                    <a:p>
                      <a:pPr algn="ctr" fontAlgn="b"/>
                      <a:r>
                        <a:rPr lang="es-MX" sz="1300" u="none" strike="noStrike" dirty="0">
                          <a:effectLst/>
                        </a:rPr>
                        <a:t>Definición</a:t>
                      </a:r>
                      <a:endParaRPr lang="es-MX" sz="1300" b="1" i="0" u="none" strike="noStrike" dirty="0">
                        <a:solidFill>
                          <a:srgbClr val="000000"/>
                        </a:solidFill>
                        <a:effectLst/>
                        <a:latin typeface="Calibri" panose="020F0502020204030204" pitchFamily="34" charset="0"/>
                      </a:endParaRPr>
                    </a:p>
                  </a:txBody>
                  <a:tcPr marL="6106" marR="6106" marT="6106" marB="0" anchor="b">
                    <a:solidFill>
                      <a:schemeClr val="accent2">
                        <a:lumMod val="40000"/>
                        <a:lumOff val="60000"/>
                      </a:schemeClr>
                    </a:solidFill>
                  </a:tcPr>
                </a:tc>
                <a:tc>
                  <a:txBody>
                    <a:bodyPr/>
                    <a:lstStyle/>
                    <a:p>
                      <a:pPr algn="ctr" fontAlgn="b"/>
                      <a:r>
                        <a:rPr lang="es-MX" sz="1300" u="none" strike="noStrike" dirty="0">
                          <a:effectLst/>
                        </a:rPr>
                        <a:t>Llave</a:t>
                      </a:r>
                      <a:endParaRPr lang="es-MX" sz="1300" b="1" i="0" u="none" strike="noStrike" dirty="0">
                        <a:solidFill>
                          <a:srgbClr val="000000"/>
                        </a:solidFill>
                        <a:effectLst/>
                        <a:latin typeface="Calibri" panose="020F0502020204030204" pitchFamily="34" charset="0"/>
                      </a:endParaRPr>
                    </a:p>
                  </a:txBody>
                  <a:tcPr marL="6106" marR="6106" marT="6106" marB="0" anchor="b">
                    <a:solidFill>
                      <a:schemeClr val="accent2">
                        <a:lumMod val="40000"/>
                        <a:lumOff val="60000"/>
                      </a:schemeClr>
                    </a:solidFill>
                  </a:tcPr>
                </a:tc>
                <a:extLst>
                  <a:ext uri="{0D108BD9-81ED-4DB2-BD59-A6C34878D82A}">
                    <a16:rowId xmlns:a16="http://schemas.microsoft.com/office/drawing/2014/main" val="2269328990"/>
                  </a:ext>
                </a:extLst>
              </a:tr>
              <a:tr h="1465891">
                <a:tc>
                  <a:txBody>
                    <a:bodyPr/>
                    <a:lstStyle/>
                    <a:p>
                      <a:pPr algn="l" fontAlgn="b"/>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dirty="0" err="1">
                          <a:effectLst/>
                        </a:rPr>
                        <a:t>categoria</a:t>
                      </a:r>
                      <a:br>
                        <a:rPr lang="es-MX" sz="1300" u="none" strike="noStrike" dirty="0">
                          <a:effectLst/>
                        </a:rPr>
                      </a:br>
                      <a:br>
                        <a:rPr lang="es-MX" sz="1300" u="none" strike="noStrike" dirty="0">
                          <a:effectLst/>
                        </a:rPr>
                      </a:br>
                      <a:br>
                        <a:rPr lang="es-MX" sz="1300" u="none" strike="noStrike" dirty="0">
                          <a:effectLst/>
                        </a:rPr>
                      </a:br>
                      <a:br>
                        <a:rPr lang="es-MX" sz="1300" u="none" strike="noStrike" dirty="0">
                          <a:effectLst/>
                        </a:rPr>
                      </a:br>
                      <a:endParaRPr lang="es-MX" sz="1300" b="0" i="0" u="none" strike="noStrike" dirty="0">
                        <a:solidFill>
                          <a:srgbClr val="000000"/>
                        </a:solidFill>
                        <a:effectLst/>
                        <a:latin typeface="Consolas" panose="020B0609020204030204" pitchFamily="49" charset="0"/>
                      </a:endParaRPr>
                    </a:p>
                  </a:txBody>
                  <a:tcPr marL="6106" marR="6106" marT="6106" marB="0" anchor="b"/>
                </a:tc>
                <a:tc>
                  <a:txBody>
                    <a:bodyPr/>
                    <a:lstStyle/>
                    <a:p>
                      <a:pPr algn="l" fontAlgn="b"/>
                      <a:r>
                        <a:rPr lang="es-MX" sz="1300" u="none" strike="noStrike" dirty="0">
                          <a:effectLst/>
                        </a:rPr>
                        <a:t>Tipo localidad</a:t>
                      </a:r>
                      <a:br>
                        <a:rPr lang="es-MX" sz="1300" u="none" strike="noStrike" dirty="0">
                          <a:effectLst/>
                        </a:rPr>
                      </a:br>
                      <a:br>
                        <a:rPr lang="es-MX" sz="1300" u="none" strike="noStrike" dirty="0">
                          <a:effectLst/>
                        </a:rPr>
                      </a:br>
                      <a:br>
                        <a:rPr lang="es-MX" sz="1300" u="none" strike="noStrike" dirty="0">
                          <a:effectLst/>
                        </a:rPr>
                      </a:br>
                      <a:br>
                        <a:rPr lang="es-MX" sz="1300" u="none" strike="noStrike" dirty="0">
                          <a:effectLst/>
                        </a:rPr>
                      </a:br>
                      <a:endParaRPr lang="es-MX" sz="1300" b="0" i="0" u="none" strike="noStrike" dirty="0">
                        <a:solidFill>
                          <a:srgbClr val="000000"/>
                        </a:solidFill>
                        <a:effectLst/>
                        <a:latin typeface="Calibri" panose="020F0502020204030204" pitchFamily="34" charset="0"/>
                      </a:endParaRPr>
                    </a:p>
                  </a:txBody>
                  <a:tcPr marL="6106" marR="6106" marT="6106" marB="0" anchor="b"/>
                </a:tc>
                <a:tc>
                  <a:txBody>
                    <a:bodyPr/>
                    <a:lstStyle/>
                    <a:p>
                      <a:pPr algn="l" fontAlgn="b"/>
                      <a:r>
                        <a:rPr lang="es-ES" sz="1300" u="none" strike="noStrike" dirty="0">
                          <a:effectLst/>
                        </a:rPr>
                        <a:t>Localidad simple, </a:t>
                      </a:r>
                      <a:br>
                        <a:rPr lang="es-ES" sz="1300" u="none" strike="noStrike" dirty="0">
                          <a:effectLst/>
                        </a:rPr>
                      </a:br>
                      <a:r>
                        <a:rPr lang="es-ES" sz="1300" u="none" strike="noStrike" dirty="0">
                          <a:effectLst/>
                        </a:rPr>
                        <a:t>Componente de </a:t>
                      </a:r>
                      <a:br>
                        <a:rPr lang="es-ES" sz="1300" u="none" strike="noStrike" dirty="0">
                          <a:effectLst/>
                        </a:rPr>
                      </a:br>
                      <a:r>
                        <a:rPr lang="es-ES" sz="1300" u="none" strike="noStrike" dirty="0">
                          <a:effectLst/>
                        </a:rPr>
                        <a:t>localidad compuesta, </a:t>
                      </a:r>
                      <a:br>
                        <a:rPr lang="es-ES" sz="1300" u="none" strike="noStrike" dirty="0">
                          <a:effectLst/>
                        </a:rPr>
                      </a:br>
                      <a:r>
                        <a:rPr lang="es-ES" sz="1300" u="none" strike="noStrike" dirty="0">
                          <a:effectLst/>
                        </a:rPr>
                        <a:t>Entidad, Localidad </a:t>
                      </a:r>
                      <a:br>
                        <a:rPr lang="es-ES" sz="1300" u="none" strike="noStrike" dirty="0">
                          <a:effectLst/>
                        </a:rPr>
                      </a:br>
                      <a:r>
                        <a:rPr lang="es-ES" sz="1300" u="none" strike="noStrike" dirty="0">
                          <a:effectLst/>
                        </a:rPr>
                        <a:t>simple con entidad, </a:t>
                      </a:r>
                      <a:br>
                        <a:rPr lang="es-ES" sz="1300" u="none" strike="noStrike" dirty="0">
                          <a:effectLst/>
                        </a:rPr>
                      </a:br>
                      <a:r>
                        <a:rPr lang="es-ES" sz="1300" u="none" strike="noStrike" dirty="0">
                          <a:effectLst/>
                        </a:rPr>
                        <a:t>Componente de </a:t>
                      </a:r>
                      <a:br>
                        <a:rPr lang="es-ES" sz="1300" u="none" strike="noStrike" dirty="0">
                          <a:effectLst/>
                        </a:rPr>
                      </a:br>
                      <a:r>
                        <a:rPr lang="es-ES" sz="1300" u="none" strike="noStrike" dirty="0">
                          <a:effectLst/>
                        </a:rPr>
                        <a:t>localidad compuesta </a:t>
                      </a:r>
                      <a:br>
                        <a:rPr lang="es-ES" sz="1300" u="none" strike="noStrike" dirty="0">
                          <a:effectLst/>
                        </a:rPr>
                      </a:br>
                      <a:r>
                        <a:rPr lang="es-ES" sz="1300" u="none" strike="noStrike" dirty="0">
                          <a:effectLst/>
                        </a:rPr>
                        <a:t>con entidad</a:t>
                      </a:r>
                      <a:endParaRPr lang="es-ES" sz="1300" b="0" i="0" u="none" strike="noStrike" dirty="0">
                        <a:solidFill>
                          <a:srgbClr val="000000"/>
                        </a:solidFill>
                        <a:effectLst/>
                        <a:latin typeface="Consolas" panose="020B0609020204030204" pitchFamily="49" charset="0"/>
                      </a:endParaRPr>
                    </a:p>
                  </a:txBody>
                  <a:tcPr marL="6106" marR="6106" marT="6106" marB="0" anchor="b"/>
                </a:tc>
                <a:extLst>
                  <a:ext uri="{0D108BD9-81ED-4DB2-BD59-A6C34878D82A}">
                    <a16:rowId xmlns:a16="http://schemas.microsoft.com/office/drawing/2014/main" val="3316224509"/>
                  </a:ext>
                </a:extLst>
              </a:tr>
              <a:tr h="183236">
                <a:tc>
                  <a:txBody>
                    <a:bodyPr/>
                    <a:lstStyle/>
                    <a:p>
                      <a:pPr algn="l" fontAlgn="b"/>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centroide_lat</a:t>
                      </a:r>
                      <a:endParaRPr lang="es-MX" sz="1300" b="0" i="0" u="none" strike="noStrike">
                        <a:solidFill>
                          <a:srgbClr val="000000"/>
                        </a:solidFill>
                        <a:effectLst/>
                        <a:latin typeface="Consolas" panose="020B0609020204030204" pitchFamily="49" charset="0"/>
                      </a:endParaRPr>
                    </a:p>
                  </a:txBody>
                  <a:tcPr marL="6106" marR="6106" marT="6106" marB="0" anchor="b"/>
                </a:tc>
                <a:tc>
                  <a:txBody>
                    <a:bodyPr/>
                    <a:lstStyle/>
                    <a:p>
                      <a:pPr algn="l" fontAlgn="b"/>
                      <a:r>
                        <a:rPr lang="es-MX" sz="1300" u="none" strike="noStrike">
                          <a:effectLst/>
                        </a:rPr>
                        <a:t>Centroide de Latitud</a:t>
                      </a:r>
                      <a:endParaRPr lang="es-MX" sz="1300" b="0" i="0" u="none" strike="noStrike">
                        <a:solidFill>
                          <a:srgbClr val="000000"/>
                        </a:solidFill>
                        <a:effectLst/>
                        <a:latin typeface="Consolas" panose="020B0609020204030204" pitchFamily="49" charset="0"/>
                      </a:endParaRPr>
                    </a:p>
                  </a:txBody>
                  <a:tcPr marL="6106" marR="6106" marT="6106" marB="0" anchor="b"/>
                </a:tc>
                <a:tc>
                  <a:txBody>
                    <a:bodyPr/>
                    <a:lstStyle/>
                    <a:p>
                      <a:pPr algn="l" fontAlgn="b"/>
                      <a:r>
                        <a:rPr lang="es-MX" sz="1300" u="none" strike="noStrike">
                          <a:effectLst/>
                        </a:rPr>
                        <a:t>Posición Geográfica</a:t>
                      </a:r>
                      <a:endParaRPr lang="es-MX" sz="1300" b="0" i="0" u="none" strike="noStrike">
                        <a:solidFill>
                          <a:srgbClr val="000000"/>
                        </a:solidFill>
                        <a:effectLst/>
                        <a:latin typeface="Calibri" panose="020F0502020204030204" pitchFamily="34" charset="0"/>
                      </a:endParaRPr>
                    </a:p>
                  </a:txBody>
                  <a:tcPr marL="6106" marR="6106" marT="6106" marB="0" anchor="b"/>
                </a:tc>
                <a:extLst>
                  <a:ext uri="{0D108BD9-81ED-4DB2-BD59-A6C34878D82A}">
                    <a16:rowId xmlns:a16="http://schemas.microsoft.com/office/drawing/2014/main" val="3411168381"/>
                  </a:ext>
                </a:extLst>
              </a:tr>
              <a:tr h="183236">
                <a:tc>
                  <a:txBody>
                    <a:bodyPr/>
                    <a:lstStyle/>
                    <a:p>
                      <a:pPr algn="l" fontAlgn="b"/>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centroide_lon</a:t>
                      </a:r>
                      <a:endParaRPr lang="es-MX" sz="1300" b="0" i="0" u="none" strike="noStrike">
                        <a:solidFill>
                          <a:srgbClr val="000000"/>
                        </a:solidFill>
                        <a:effectLst/>
                        <a:latin typeface="Consolas" panose="020B0609020204030204" pitchFamily="49" charset="0"/>
                      </a:endParaRPr>
                    </a:p>
                  </a:txBody>
                  <a:tcPr marL="6106" marR="6106" marT="6106" marB="0" anchor="b"/>
                </a:tc>
                <a:tc>
                  <a:txBody>
                    <a:bodyPr/>
                    <a:lstStyle/>
                    <a:p>
                      <a:pPr algn="l" fontAlgn="ctr"/>
                      <a:r>
                        <a:rPr lang="es-MX" sz="1300" u="none" strike="noStrike" dirty="0">
                          <a:effectLst/>
                        </a:rPr>
                        <a:t>Centroide de Longitud</a:t>
                      </a:r>
                      <a:endParaRPr lang="es-MX" sz="1300" b="0" i="0" u="none" strike="noStrike" dirty="0">
                        <a:solidFill>
                          <a:srgbClr val="000000"/>
                        </a:solidFill>
                        <a:effectLst/>
                        <a:latin typeface="Consolas" panose="020B0609020204030204" pitchFamily="49" charset="0"/>
                      </a:endParaRPr>
                    </a:p>
                  </a:txBody>
                  <a:tcPr marL="6106" marR="6106" marT="6106" marB="0" anchor="ctr"/>
                </a:tc>
                <a:tc>
                  <a:txBody>
                    <a:bodyPr/>
                    <a:lstStyle/>
                    <a:p>
                      <a:pPr algn="l" fontAlgn="b"/>
                      <a:r>
                        <a:rPr lang="es-MX" sz="1300" u="none" strike="noStrike">
                          <a:effectLst/>
                        </a:rPr>
                        <a:t>Posición Geográfica</a:t>
                      </a:r>
                      <a:endParaRPr lang="es-MX" sz="1300" b="0" i="0" u="none" strike="noStrike">
                        <a:solidFill>
                          <a:srgbClr val="000000"/>
                        </a:solidFill>
                        <a:effectLst/>
                        <a:latin typeface="Calibri" panose="020F0502020204030204" pitchFamily="34" charset="0"/>
                      </a:endParaRPr>
                    </a:p>
                  </a:txBody>
                  <a:tcPr marL="6106" marR="6106" marT="6106" marB="0" anchor="b"/>
                </a:tc>
                <a:extLst>
                  <a:ext uri="{0D108BD9-81ED-4DB2-BD59-A6C34878D82A}">
                    <a16:rowId xmlns:a16="http://schemas.microsoft.com/office/drawing/2014/main" val="141424899"/>
                  </a:ext>
                </a:extLst>
              </a:tr>
              <a:tr h="366472">
                <a:tc>
                  <a:txBody>
                    <a:bodyPr/>
                    <a:lstStyle/>
                    <a:p>
                      <a:pPr algn="l" fontAlgn="b"/>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departamento_id</a:t>
                      </a:r>
                      <a:endParaRPr lang="es-MX" sz="1300" b="0" i="0" u="none" strike="noStrike">
                        <a:solidFill>
                          <a:srgbClr val="000000"/>
                        </a:solidFill>
                        <a:effectLst/>
                        <a:latin typeface="Consolas" panose="020B0609020204030204" pitchFamily="49" charset="0"/>
                      </a:endParaRPr>
                    </a:p>
                  </a:txBody>
                  <a:tcPr marL="6106" marR="6106" marT="6106" marB="0" anchor="b"/>
                </a:tc>
                <a:tc>
                  <a:txBody>
                    <a:bodyPr/>
                    <a:lstStyle/>
                    <a:p>
                      <a:pPr algn="l" fontAlgn="b"/>
                      <a:r>
                        <a:rPr lang="es-MX" sz="1300" u="none" strike="noStrike">
                          <a:effectLst/>
                        </a:rPr>
                        <a:t>Código Identifiación </a:t>
                      </a:r>
                      <a:br>
                        <a:rPr lang="es-MX" sz="1300" u="none" strike="noStrike">
                          <a:effectLst/>
                        </a:rPr>
                      </a:br>
                      <a:r>
                        <a:rPr lang="es-MX" sz="1300" u="none" strike="noStrike">
                          <a:effectLst/>
                        </a:rPr>
                        <a:t>de departamento</a:t>
                      </a:r>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 </a:t>
                      </a:r>
                      <a:endParaRPr lang="es-MX" sz="1300" b="0" i="0" u="none" strike="noStrike">
                        <a:solidFill>
                          <a:srgbClr val="000000"/>
                        </a:solidFill>
                        <a:effectLst/>
                        <a:latin typeface="Calibri" panose="020F0502020204030204" pitchFamily="34" charset="0"/>
                      </a:endParaRPr>
                    </a:p>
                  </a:txBody>
                  <a:tcPr marL="6106" marR="6106" marT="6106" marB="0" anchor="b"/>
                </a:tc>
                <a:extLst>
                  <a:ext uri="{0D108BD9-81ED-4DB2-BD59-A6C34878D82A}">
                    <a16:rowId xmlns:a16="http://schemas.microsoft.com/office/drawing/2014/main" val="618010937"/>
                  </a:ext>
                </a:extLst>
              </a:tr>
              <a:tr h="366472">
                <a:tc>
                  <a:txBody>
                    <a:bodyPr/>
                    <a:lstStyle/>
                    <a:p>
                      <a:pPr algn="l" fontAlgn="b"/>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departamento_</a:t>
                      </a:r>
                      <a:br>
                        <a:rPr lang="es-MX" sz="1300" u="none" strike="noStrike">
                          <a:effectLst/>
                        </a:rPr>
                      </a:br>
                      <a:r>
                        <a:rPr lang="es-MX" sz="1300" u="none" strike="noStrike">
                          <a:effectLst/>
                        </a:rPr>
                        <a:t>nombre</a:t>
                      </a:r>
                      <a:endParaRPr lang="es-MX" sz="1300" b="0" i="0" u="none" strike="noStrike">
                        <a:solidFill>
                          <a:srgbClr val="000000"/>
                        </a:solidFill>
                        <a:effectLst/>
                        <a:latin typeface="Consolas" panose="020B0609020204030204" pitchFamily="49" charset="0"/>
                      </a:endParaRPr>
                    </a:p>
                  </a:txBody>
                  <a:tcPr marL="6106" marR="6106" marT="6106" marB="0" anchor="b"/>
                </a:tc>
                <a:tc>
                  <a:txBody>
                    <a:bodyPr/>
                    <a:lstStyle/>
                    <a:p>
                      <a:pPr algn="l" fontAlgn="b"/>
                      <a:r>
                        <a:rPr lang="es-MX" sz="1300" u="none" strike="noStrike" dirty="0">
                          <a:effectLst/>
                        </a:rPr>
                        <a:t>Nombre de Departamento</a:t>
                      </a:r>
                      <a:endParaRPr lang="es-MX" sz="1300" b="0" i="0" u="none" strike="noStrike" dirty="0">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 </a:t>
                      </a:r>
                      <a:endParaRPr lang="es-MX" sz="1300" b="0" i="0" u="none" strike="noStrike">
                        <a:solidFill>
                          <a:srgbClr val="000000"/>
                        </a:solidFill>
                        <a:effectLst/>
                        <a:latin typeface="Calibri" panose="020F0502020204030204" pitchFamily="34" charset="0"/>
                      </a:endParaRPr>
                    </a:p>
                  </a:txBody>
                  <a:tcPr marL="6106" marR="6106" marT="6106" marB="0" anchor="b"/>
                </a:tc>
                <a:extLst>
                  <a:ext uri="{0D108BD9-81ED-4DB2-BD59-A6C34878D82A}">
                    <a16:rowId xmlns:a16="http://schemas.microsoft.com/office/drawing/2014/main" val="3856577387"/>
                  </a:ext>
                </a:extLst>
              </a:tr>
              <a:tr h="183236">
                <a:tc>
                  <a:txBody>
                    <a:bodyPr/>
                    <a:lstStyle/>
                    <a:p>
                      <a:pPr algn="l" fontAlgn="b"/>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fuente</a:t>
                      </a:r>
                      <a:endParaRPr lang="es-MX" sz="1300" b="0" i="0" u="none" strike="noStrike">
                        <a:solidFill>
                          <a:srgbClr val="000000"/>
                        </a:solidFill>
                        <a:effectLst/>
                        <a:latin typeface="Consolas" panose="020B0609020204030204" pitchFamily="49" charset="0"/>
                      </a:endParaRPr>
                    </a:p>
                  </a:txBody>
                  <a:tcPr marL="6106" marR="6106" marT="6106" marB="0" anchor="b"/>
                </a:tc>
                <a:tc>
                  <a:txBody>
                    <a:bodyPr/>
                    <a:lstStyle/>
                    <a:p>
                      <a:pPr algn="l" fontAlgn="b"/>
                      <a:r>
                        <a:rPr lang="es-ES" sz="1300" u="none" strike="noStrike">
                          <a:effectLst/>
                        </a:rPr>
                        <a:t>Fuente de obtención del dato</a:t>
                      </a:r>
                      <a:endParaRPr lang="es-ES"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 </a:t>
                      </a:r>
                      <a:endParaRPr lang="es-MX" sz="1300" b="0" i="0" u="none" strike="noStrike">
                        <a:solidFill>
                          <a:srgbClr val="000000"/>
                        </a:solidFill>
                        <a:effectLst/>
                        <a:latin typeface="Calibri" panose="020F0502020204030204" pitchFamily="34" charset="0"/>
                      </a:endParaRPr>
                    </a:p>
                  </a:txBody>
                  <a:tcPr marL="6106" marR="6106" marT="6106" marB="0" anchor="b"/>
                </a:tc>
                <a:extLst>
                  <a:ext uri="{0D108BD9-81ED-4DB2-BD59-A6C34878D82A}">
                    <a16:rowId xmlns:a16="http://schemas.microsoft.com/office/drawing/2014/main" val="4032235457"/>
                  </a:ext>
                </a:extLst>
              </a:tr>
              <a:tr h="366472">
                <a:tc>
                  <a:txBody>
                    <a:bodyPr/>
                    <a:lstStyle/>
                    <a:p>
                      <a:pPr algn="l" fontAlgn="b"/>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id</a:t>
                      </a:r>
                      <a:endParaRPr lang="es-MX" sz="1300" b="0" i="0" u="none" strike="noStrike">
                        <a:solidFill>
                          <a:srgbClr val="000000"/>
                        </a:solidFill>
                        <a:effectLst/>
                        <a:latin typeface="Consolas" panose="020B0609020204030204" pitchFamily="49" charset="0"/>
                      </a:endParaRPr>
                    </a:p>
                  </a:txBody>
                  <a:tcPr marL="6106" marR="6106" marT="6106" marB="0" anchor="b"/>
                </a:tc>
                <a:tc>
                  <a:txBody>
                    <a:bodyPr/>
                    <a:lstStyle/>
                    <a:p>
                      <a:pPr algn="l" fontAlgn="b"/>
                      <a:r>
                        <a:rPr lang="es-MX" sz="1300" u="none" strike="noStrike" dirty="0">
                          <a:effectLst/>
                        </a:rPr>
                        <a:t>Código Identificación </a:t>
                      </a:r>
                      <a:br>
                        <a:rPr lang="es-MX" sz="1300" u="none" strike="noStrike" dirty="0">
                          <a:effectLst/>
                        </a:rPr>
                      </a:br>
                      <a:r>
                        <a:rPr lang="es-MX" sz="1300" u="none" strike="noStrike" dirty="0">
                          <a:effectLst/>
                        </a:rPr>
                        <a:t>de localidad</a:t>
                      </a:r>
                      <a:endParaRPr lang="es-MX" sz="1300" b="0" i="0" u="none" strike="noStrike" dirty="0">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 </a:t>
                      </a:r>
                      <a:endParaRPr lang="es-MX" sz="1300" b="0" i="0" u="none" strike="noStrike">
                        <a:solidFill>
                          <a:srgbClr val="000000"/>
                        </a:solidFill>
                        <a:effectLst/>
                        <a:latin typeface="Calibri" panose="020F0502020204030204" pitchFamily="34" charset="0"/>
                      </a:endParaRPr>
                    </a:p>
                  </a:txBody>
                  <a:tcPr marL="6106" marR="6106" marT="6106" marB="0" anchor="b"/>
                </a:tc>
                <a:extLst>
                  <a:ext uri="{0D108BD9-81ED-4DB2-BD59-A6C34878D82A}">
                    <a16:rowId xmlns:a16="http://schemas.microsoft.com/office/drawing/2014/main" val="584332125"/>
                  </a:ext>
                </a:extLst>
              </a:tr>
              <a:tr h="366472">
                <a:tc>
                  <a:txBody>
                    <a:bodyPr/>
                    <a:lstStyle/>
                    <a:p>
                      <a:pPr algn="l" fontAlgn="b"/>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localidad_censal</a:t>
                      </a:r>
                      <a:br>
                        <a:rPr lang="es-MX" sz="1300" u="none" strike="noStrike">
                          <a:effectLst/>
                        </a:rPr>
                      </a:br>
                      <a:r>
                        <a:rPr lang="es-MX" sz="1300" u="none" strike="noStrike">
                          <a:effectLst/>
                        </a:rPr>
                        <a:t>_id</a:t>
                      </a:r>
                      <a:endParaRPr lang="es-MX" sz="1300" b="0" i="0" u="none" strike="noStrike">
                        <a:solidFill>
                          <a:srgbClr val="000000"/>
                        </a:solidFill>
                        <a:effectLst/>
                        <a:latin typeface="Consolas" panose="020B0609020204030204" pitchFamily="49" charset="0"/>
                      </a:endParaRPr>
                    </a:p>
                  </a:txBody>
                  <a:tcPr marL="6106" marR="6106" marT="6106" marB="0" anchor="b"/>
                </a:tc>
                <a:tc>
                  <a:txBody>
                    <a:bodyPr/>
                    <a:lstStyle/>
                    <a:p>
                      <a:pPr algn="l" fontAlgn="b"/>
                      <a:r>
                        <a:rPr lang="es-ES" sz="1300" u="none" strike="noStrike" dirty="0">
                          <a:effectLst/>
                        </a:rPr>
                        <a:t>Código Identificación </a:t>
                      </a:r>
                      <a:br>
                        <a:rPr lang="es-ES" sz="1300" u="none" strike="noStrike" dirty="0">
                          <a:effectLst/>
                        </a:rPr>
                      </a:br>
                      <a:r>
                        <a:rPr lang="es-ES" sz="1300" u="none" strike="noStrike" dirty="0">
                          <a:effectLst/>
                        </a:rPr>
                        <a:t>de localidad censal</a:t>
                      </a:r>
                      <a:endParaRPr lang="es-ES" sz="1300" b="0" i="0" u="none" strike="noStrike" dirty="0">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 </a:t>
                      </a:r>
                      <a:endParaRPr lang="es-MX" sz="1300" b="0" i="0" u="none" strike="noStrike">
                        <a:solidFill>
                          <a:srgbClr val="000000"/>
                        </a:solidFill>
                        <a:effectLst/>
                        <a:latin typeface="Calibri" panose="020F0502020204030204" pitchFamily="34" charset="0"/>
                      </a:endParaRPr>
                    </a:p>
                  </a:txBody>
                  <a:tcPr marL="6106" marR="6106" marT="6106" marB="0" anchor="b"/>
                </a:tc>
                <a:extLst>
                  <a:ext uri="{0D108BD9-81ED-4DB2-BD59-A6C34878D82A}">
                    <a16:rowId xmlns:a16="http://schemas.microsoft.com/office/drawing/2014/main" val="3264253428"/>
                  </a:ext>
                </a:extLst>
              </a:tr>
              <a:tr h="366472">
                <a:tc>
                  <a:txBody>
                    <a:bodyPr/>
                    <a:lstStyle/>
                    <a:p>
                      <a:pPr algn="l" fontAlgn="b"/>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localidad_censal</a:t>
                      </a:r>
                      <a:br>
                        <a:rPr lang="es-MX" sz="1300" u="none" strike="noStrike">
                          <a:effectLst/>
                        </a:rPr>
                      </a:br>
                      <a:r>
                        <a:rPr lang="es-MX" sz="1300" u="none" strike="noStrike">
                          <a:effectLst/>
                        </a:rPr>
                        <a:t>_nombre</a:t>
                      </a:r>
                      <a:endParaRPr lang="es-MX" sz="1300" b="0" i="0" u="none" strike="noStrike">
                        <a:solidFill>
                          <a:srgbClr val="000000"/>
                        </a:solidFill>
                        <a:effectLst/>
                        <a:latin typeface="Consolas" panose="020B0609020204030204" pitchFamily="49" charset="0"/>
                      </a:endParaRPr>
                    </a:p>
                  </a:txBody>
                  <a:tcPr marL="6106" marR="6106" marT="6106" marB="0" anchor="b"/>
                </a:tc>
                <a:tc>
                  <a:txBody>
                    <a:bodyPr/>
                    <a:lstStyle/>
                    <a:p>
                      <a:pPr algn="l" fontAlgn="b"/>
                      <a:r>
                        <a:rPr lang="es-ES" sz="1300" u="none" strike="noStrike" dirty="0">
                          <a:effectLst/>
                        </a:rPr>
                        <a:t>Nombre de Identificación </a:t>
                      </a:r>
                      <a:br>
                        <a:rPr lang="es-ES" sz="1300" u="none" strike="noStrike" dirty="0">
                          <a:effectLst/>
                        </a:rPr>
                      </a:br>
                      <a:r>
                        <a:rPr lang="es-ES" sz="1300" u="none" strike="noStrike" dirty="0">
                          <a:effectLst/>
                        </a:rPr>
                        <a:t>de localidad censal</a:t>
                      </a:r>
                      <a:endParaRPr lang="es-ES" sz="1300" b="0" i="0" u="none" strike="noStrike" dirty="0">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 </a:t>
                      </a:r>
                      <a:endParaRPr lang="es-MX" sz="1300" b="0" i="0" u="none" strike="noStrike">
                        <a:solidFill>
                          <a:srgbClr val="000000"/>
                        </a:solidFill>
                        <a:effectLst/>
                        <a:latin typeface="Calibri" panose="020F0502020204030204" pitchFamily="34" charset="0"/>
                      </a:endParaRPr>
                    </a:p>
                  </a:txBody>
                  <a:tcPr marL="6106" marR="6106" marT="6106" marB="0" anchor="b"/>
                </a:tc>
                <a:extLst>
                  <a:ext uri="{0D108BD9-81ED-4DB2-BD59-A6C34878D82A}">
                    <a16:rowId xmlns:a16="http://schemas.microsoft.com/office/drawing/2014/main" val="209055193"/>
                  </a:ext>
                </a:extLst>
              </a:tr>
              <a:tr h="183236">
                <a:tc>
                  <a:txBody>
                    <a:bodyPr/>
                    <a:lstStyle/>
                    <a:p>
                      <a:pPr algn="l" fontAlgn="b"/>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municipio_id</a:t>
                      </a:r>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dirty="0">
                          <a:effectLst/>
                        </a:rPr>
                        <a:t>Sin Información'</a:t>
                      </a:r>
                      <a:endParaRPr lang="es-MX" sz="1300" b="0" i="0" u="none" strike="noStrike" dirty="0">
                        <a:solidFill>
                          <a:srgbClr val="000000"/>
                        </a:solidFill>
                        <a:effectLst/>
                        <a:latin typeface="Calibri" panose="020F0502020204030204" pitchFamily="34" charset="0"/>
                      </a:endParaRPr>
                    </a:p>
                  </a:txBody>
                  <a:tcPr marL="6106" marR="6106" marT="6106" marB="0" anchor="b"/>
                </a:tc>
                <a:tc>
                  <a:txBody>
                    <a:bodyPr/>
                    <a:lstStyle/>
                    <a:p>
                      <a:pPr algn="l" fontAlgn="b"/>
                      <a:endParaRPr lang="es-MX" sz="1300" b="0" i="0" u="none" strike="noStrike" dirty="0">
                        <a:solidFill>
                          <a:srgbClr val="000000"/>
                        </a:solidFill>
                        <a:effectLst/>
                        <a:latin typeface="Calibri" panose="020F0502020204030204" pitchFamily="34" charset="0"/>
                      </a:endParaRPr>
                    </a:p>
                  </a:txBody>
                  <a:tcPr marL="6106" marR="6106" marT="6106" marB="0" anchor="b"/>
                </a:tc>
                <a:extLst>
                  <a:ext uri="{0D108BD9-81ED-4DB2-BD59-A6C34878D82A}">
                    <a16:rowId xmlns:a16="http://schemas.microsoft.com/office/drawing/2014/main" val="2515008257"/>
                  </a:ext>
                </a:extLst>
              </a:tr>
              <a:tr h="183236">
                <a:tc>
                  <a:txBody>
                    <a:bodyPr/>
                    <a:lstStyle/>
                    <a:p>
                      <a:pPr algn="l" fontAlgn="b"/>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municipio_nombre</a:t>
                      </a:r>
                      <a:endParaRPr lang="es-MX" sz="1300" b="0" i="0" u="none" strike="noStrike">
                        <a:solidFill>
                          <a:srgbClr val="000000"/>
                        </a:solidFill>
                        <a:effectLst/>
                        <a:latin typeface="Consolas" panose="020B0609020204030204" pitchFamily="49" charset="0"/>
                      </a:endParaRPr>
                    </a:p>
                  </a:txBody>
                  <a:tcPr marL="6106" marR="6106" marT="6106" marB="0" anchor="b"/>
                </a:tc>
                <a:tc>
                  <a:txBody>
                    <a:bodyPr/>
                    <a:lstStyle/>
                    <a:p>
                      <a:pPr algn="l" fontAlgn="b"/>
                      <a:r>
                        <a:rPr lang="es-MX" sz="1300" u="none" strike="noStrike">
                          <a:effectLst/>
                        </a:rPr>
                        <a:t>Nombre de Municipio</a:t>
                      </a:r>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dirty="0">
                          <a:effectLst/>
                        </a:rPr>
                        <a:t> </a:t>
                      </a:r>
                      <a:endParaRPr lang="es-MX" sz="1300" b="0" i="0" u="none" strike="noStrike" dirty="0">
                        <a:solidFill>
                          <a:srgbClr val="000000"/>
                        </a:solidFill>
                        <a:effectLst/>
                        <a:latin typeface="Calibri" panose="020F0502020204030204" pitchFamily="34" charset="0"/>
                      </a:endParaRPr>
                    </a:p>
                  </a:txBody>
                  <a:tcPr marL="6106" marR="6106" marT="6106" marB="0" anchor="b"/>
                </a:tc>
                <a:extLst>
                  <a:ext uri="{0D108BD9-81ED-4DB2-BD59-A6C34878D82A}">
                    <a16:rowId xmlns:a16="http://schemas.microsoft.com/office/drawing/2014/main" val="2952108668"/>
                  </a:ext>
                </a:extLst>
              </a:tr>
              <a:tr h="183236">
                <a:tc>
                  <a:txBody>
                    <a:bodyPr/>
                    <a:lstStyle/>
                    <a:p>
                      <a:pPr algn="l" fontAlgn="b"/>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nombre</a:t>
                      </a:r>
                      <a:endParaRPr lang="es-MX" sz="1300" b="0" i="0" u="none" strike="noStrike">
                        <a:solidFill>
                          <a:srgbClr val="000000"/>
                        </a:solidFill>
                        <a:effectLst/>
                        <a:latin typeface="Consolas" panose="020B0609020204030204" pitchFamily="49" charset="0"/>
                      </a:endParaRPr>
                    </a:p>
                  </a:txBody>
                  <a:tcPr marL="6106" marR="6106" marT="6106" marB="0" anchor="b"/>
                </a:tc>
                <a:tc>
                  <a:txBody>
                    <a:bodyPr/>
                    <a:lstStyle/>
                    <a:p>
                      <a:pPr algn="l" fontAlgn="b"/>
                      <a:r>
                        <a:rPr lang="es-MX" sz="1300" u="none" strike="noStrike">
                          <a:effectLst/>
                        </a:rPr>
                        <a:t>Nombre de Localidad</a:t>
                      </a:r>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 </a:t>
                      </a:r>
                      <a:endParaRPr lang="es-MX" sz="1300" b="0" i="0" u="none" strike="noStrike">
                        <a:solidFill>
                          <a:srgbClr val="000000"/>
                        </a:solidFill>
                        <a:effectLst/>
                        <a:latin typeface="Calibri" panose="020F0502020204030204" pitchFamily="34" charset="0"/>
                      </a:endParaRPr>
                    </a:p>
                  </a:txBody>
                  <a:tcPr marL="6106" marR="6106" marT="6106" marB="0" anchor="b"/>
                </a:tc>
                <a:extLst>
                  <a:ext uri="{0D108BD9-81ED-4DB2-BD59-A6C34878D82A}">
                    <a16:rowId xmlns:a16="http://schemas.microsoft.com/office/drawing/2014/main" val="49078414"/>
                  </a:ext>
                </a:extLst>
              </a:tr>
              <a:tr h="366472">
                <a:tc>
                  <a:txBody>
                    <a:bodyPr/>
                    <a:lstStyle/>
                    <a:p>
                      <a:pPr algn="l" fontAlgn="b"/>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provincia_id</a:t>
                      </a:r>
                      <a:endParaRPr lang="es-MX" sz="1300" b="0" i="0" u="none" strike="noStrike">
                        <a:solidFill>
                          <a:srgbClr val="000000"/>
                        </a:solidFill>
                        <a:effectLst/>
                        <a:latin typeface="Consolas" panose="020B0609020204030204" pitchFamily="49" charset="0"/>
                      </a:endParaRPr>
                    </a:p>
                  </a:txBody>
                  <a:tcPr marL="6106" marR="6106" marT="6106" marB="0" anchor="b"/>
                </a:tc>
                <a:tc>
                  <a:txBody>
                    <a:bodyPr/>
                    <a:lstStyle/>
                    <a:p>
                      <a:pPr algn="l" fontAlgn="b"/>
                      <a:r>
                        <a:rPr lang="es-MX" sz="1300" u="none" strike="noStrike">
                          <a:effectLst/>
                        </a:rPr>
                        <a:t>Código de Identificación </a:t>
                      </a:r>
                      <a:br>
                        <a:rPr lang="es-MX" sz="1300" u="none" strike="noStrike">
                          <a:effectLst/>
                        </a:rPr>
                      </a:br>
                      <a:r>
                        <a:rPr lang="es-MX" sz="1300" u="none" strike="noStrike">
                          <a:effectLst/>
                        </a:rPr>
                        <a:t>de provincia</a:t>
                      </a:r>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dirty="0">
                          <a:effectLst/>
                        </a:rPr>
                        <a:t> </a:t>
                      </a:r>
                      <a:endParaRPr lang="es-MX" sz="1300" b="0" i="0" u="none" strike="noStrike" dirty="0">
                        <a:solidFill>
                          <a:srgbClr val="000000"/>
                        </a:solidFill>
                        <a:effectLst/>
                        <a:latin typeface="Calibri" panose="020F0502020204030204" pitchFamily="34" charset="0"/>
                      </a:endParaRPr>
                    </a:p>
                  </a:txBody>
                  <a:tcPr marL="6106" marR="6106" marT="6106" marB="0" anchor="b"/>
                </a:tc>
                <a:extLst>
                  <a:ext uri="{0D108BD9-81ED-4DB2-BD59-A6C34878D82A}">
                    <a16:rowId xmlns:a16="http://schemas.microsoft.com/office/drawing/2014/main" val="191591808"/>
                  </a:ext>
                </a:extLst>
              </a:tr>
              <a:tr h="183236">
                <a:tc>
                  <a:txBody>
                    <a:bodyPr/>
                    <a:lstStyle/>
                    <a:p>
                      <a:pPr algn="l" fontAlgn="b"/>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a:effectLst/>
                        </a:rPr>
                        <a:t>provincia_nombre</a:t>
                      </a:r>
                      <a:endParaRPr lang="es-MX" sz="1300" b="0" i="0" u="none" strike="noStrike">
                        <a:solidFill>
                          <a:srgbClr val="000000"/>
                        </a:solidFill>
                        <a:effectLst/>
                        <a:latin typeface="Consolas" panose="020B0609020204030204" pitchFamily="49" charset="0"/>
                      </a:endParaRPr>
                    </a:p>
                  </a:txBody>
                  <a:tcPr marL="6106" marR="6106" marT="6106" marB="0" anchor="b"/>
                </a:tc>
                <a:tc>
                  <a:txBody>
                    <a:bodyPr/>
                    <a:lstStyle/>
                    <a:p>
                      <a:pPr algn="l" fontAlgn="b"/>
                      <a:r>
                        <a:rPr lang="es-MX" sz="1300" u="none" strike="noStrike">
                          <a:effectLst/>
                        </a:rPr>
                        <a:t>Nombre de provincia</a:t>
                      </a:r>
                      <a:endParaRPr lang="es-MX" sz="1300" b="0" i="0" u="none" strike="noStrike">
                        <a:solidFill>
                          <a:srgbClr val="000000"/>
                        </a:solidFill>
                        <a:effectLst/>
                        <a:latin typeface="Calibri" panose="020F0502020204030204" pitchFamily="34" charset="0"/>
                      </a:endParaRPr>
                    </a:p>
                  </a:txBody>
                  <a:tcPr marL="6106" marR="6106" marT="6106" marB="0" anchor="b"/>
                </a:tc>
                <a:tc>
                  <a:txBody>
                    <a:bodyPr/>
                    <a:lstStyle/>
                    <a:p>
                      <a:pPr algn="l" fontAlgn="b"/>
                      <a:r>
                        <a:rPr lang="es-MX" sz="1300" u="none" strike="noStrike" dirty="0">
                          <a:effectLst/>
                        </a:rPr>
                        <a:t> </a:t>
                      </a:r>
                      <a:endParaRPr lang="es-MX" sz="1300" b="0" i="0" u="none" strike="noStrike" dirty="0">
                        <a:solidFill>
                          <a:srgbClr val="000000"/>
                        </a:solidFill>
                        <a:effectLst/>
                        <a:latin typeface="Calibri" panose="020F0502020204030204" pitchFamily="34" charset="0"/>
                      </a:endParaRPr>
                    </a:p>
                  </a:txBody>
                  <a:tcPr marL="6106" marR="6106" marT="6106" marB="0" anchor="b"/>
                </a:tc>
                <a:extLst>
                  <a:ext uri="{0D108BD9-81ED-4DB2-BD59-A6C34878D82A}">
                    <a16:rowId xmlns:a16="http://schemas.microsoft.com/office/drawing/2014/main" val="4065409617"/>
                  </a:ext>
                </a:extLst>
              </a:tr>
            </a:tbl>
          </a:graphicData>
        </a:graphic>
      </p:graphicFrame>
    </p:spTree>
    <p:extLst>
      <p:ext uri="{BB962C8B-B14F-4D97-AF65-F5344CB8AC3E}">
        <p14:creationId xmlns:p14="http://schemas.microsoft.com/office/powerpoint/2010/main" val="162332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EBF245-C2B0-4855-82C2-2D4107E4FE2C}"/>
              </a:ext>
            </a:extLst>
          </p:cNvPr>
          <p:cNvSpPr>
            <a:spLocks noGrp="1"/>
          </p:cNvSpPr>
          <p:nvPr>
            <p:ph type="title"/>
          </p:nvPr>
        </p:nvSpPr>
        <p:spPr/>
        <p:txBody>
          <a:bodyPr/>
          <a:lstStyle/>
          <a:p>
            <a:r>
              <a:rPr lang="es-MX" dirty="0"/>
              <a:t>Eventos encontrados en cada tabla</a:t>
            </a:r>
          </a:p>
        </p:txBody>
      </p:sp>
      <p:sp>
        <p:nvSpPr>
          <p:cNvPr id="3" name="Marcador de texto 2">
            <a:extLst>
              <a:ext uri="{FF2B5EF4-FFF2-40B4-BE49-F238E27FC236}">
                <a16:creationId xmlns:a16="http://schemas.microsoft.com/office/drawing/2014/main" id="{EB974FBC-3438-4199-81E2-1EA9811BE8AF}"/>
              </a:ext>
            </a:extLst>
          </p:cNvPr>
          <p:cNvSpPr>
            <a:spLocks noGrp="1"/>
          </p:cNvSpPr>
          <p:nvPr>
            <p:ph type="body" idx="1"/>
          </p:nvPr>
        </p:nvSpPr>
        <p:spPr/>
        <p:txBody>
          <a:bodyPr/>
          <a:lstStyle/>
          <a:p>
            <a:r>
              <a:rPr lang="es-ES" dirty="0">
                <a:solidFill>
                  <a:srgbClr val="24292F"/>
                </a:solidFill>
                <a:latin typeface="-apple-system"/>
              </a:rPr>
              <a:t>A</a:t>
            </a:r>
            <a:r>
              <a:rPr lang="es-ES" b="0" i="0" dirty="0">
                <a:solidFill>
                  <a:srgbClr val="24292F"/>
                </a:solidFill>
                <a:effectLst/>
                <a:latin typeface="-apple-system"/>
              </a:rPr>
              <a:t>nálisis de la calidad de los datos originales</a:t>
            </a:r>
            <a:endParaRPr lang="es-MX" dirty="0"/>
          </a:p>
        </p:txBody>
      </p:sp>
    </p:spTree>
    <p:extLst>
      <p:ext uri="{BB962C8B-B14F-4D97-AF65-F5344CB8AC3E}">
        <p14:creationId xmlns:p14="http://schemas.microsoft.com/office/powerpoint/2010/main" val="3344839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003D3B39-8033-4FE3-917A-DB76DD841EC1}"/>
              </a:ext>
            </a:extLst>
          </p:cNvPr>
          <p:cNvSpPr>
            <a:spLocks noGrp="1"/>
          </p:cNvSpPr>
          <p:nvPr>
            <p:ph type="title"/>
          </p:nvPr>
        </p:nvSpPr>
        <p:spPr/>
        <p:txBody>
          <a:bodyPr/>
          <a:lstStyle/>
          <a:p>
            <a:r>
              <a:rPr lang="es-MX" dirty="0"/>
              <a:t>Normalización títulos de columnas</a:t>
            </a:r>
          </a:p>
        </p:txBody>
      </p:sp>
      <p:sp>
        <p:nvSpPr>
          <p:cNvPr id="10" name="Marcador de contenido 9">
            <a:extLst>
              <a:ext uri="{FF2B5EF4-FFF2-40B4-BE49-F238E27FC236}">
                <a16:creationId xmlns:a16="http://schemas.microsoft.com/office/drawing/2014/main" id="{C392C99F-4789-40F0-BA39-84DD43A3138E}"/>
              </a:ext>
            </a:extLst>
          </p:cNvPr>
          <p:cNvSpPr>
            <a:spLocks noGrp="1"/>
          </p:cNvSpPr>
          <p:nvPr>
            <p:ph idx="1"/>
          </p:nvPr>
        </p:nvSpPr>
        <p:spPr/>
        <p:txBody>
          <a:bodyPr/>
          <a:lstStyle/>
          <a:p>
            <a:r>
              <a:rPr lang="es-MX" dirty="0"/>
              <a:t>Para un mejor análisis y referencia de los elementos entre tablas, se normalizaron los nombres de las columnas bajo los siguientes criterios:</a:t>
            </a:r>
          </a:p>
          <a:p>
            <a:pPr marL="914400" lvl="1" indent="-457200">
              <a:buFont typeface="+mj-lt"/>
              <a:buAutoNum type="arabicPeriod"/>
            </a:pPr>
            <a:r>
              <a:rPr lang="es-MX" dirty="0"/>
              <a:t>Columnas en español</a:t>
            </a:r>
          </a:p>
          <a:p>
            <a:pPr marL="914400" lvl="1" indent="-457200">
              <a:buFont typeface="+mj-lt"/>
              <a:buAutoNum type="arabicPeriod"/>
            </a:pPr>
            <a:r>
              <a:rPr lang="es-MX" dirty="0"/>
              <a:t>Identificador respectivo por cada tabla diferente de los demás identificadores</a:t>
            </a:r>
          </a:p>
          <a:p>
            <a:pPr marL="914400" lvl="1" indent="-457200">
              <a:buFont typeface="+mj-lt"/>
              <a:buAutoNum type="arabicPeriod"/>
            </a:pPr>
            <a:r>
              <a:rPr lang="es-MX" dirty="0"/>
              <a:t>Nombre de columna representativo de los valores que ésta contiene</a:t>
            </a:r>
          </a:p>
          <a:p>
            <a:pPr marL="914400" lvl="1" indent="-457200">
              <a:buFont typeface="+mj-lt"/>
              <a:buAutoNum type="arabicPeriod"/>
            </a:pPr>
            <a:r>
              <a:rPr lang="es-MX" dirty="0"/>
              <a:t>Cambio del tipo de dato al más pertinente</a:t>
            </a:r>
          </a:p>
          <a:p>
            <a:pPr marL="914400" lvl="1" indent="-457200">
              <a:buFont typeface="+mj-lt"/>
              <a:buAutoNum type="arabicPeriod"/>
            </a:pPr>
            <a:r>
              <a:rPr lang="es-MX" dirty="0"/>
              <a:t>Eliminación de columnas sin registro alguno	</a:t>
            </a:r>
          </a:p>
        </p:txBody>
      </p:sp>
    </p:spTree>
    <p:extLst>
      <p:ext uri="{BB962C8B-B14F-4D97-AF65-F5344CB8AC3E}">
        <p14:creationId xmlns:p14="http://schemas.microsoft.com/office/powerpoint/2010/main" val="369250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CAF42-132B-4FCA-BF64-0B659A850F84}"/>
              </a:ext>
            </a:extLst>
          </p:cNvPr>
          <p:cNvSpPr>
            <a:spLocks noGrp="1"/>
          </p:cNvSpPr>
          <p:nvPr>
            <p:ph type="title"/>
          </p:nvPr>
        </p:nvSpPr>
        <p:spPr/>
        <p:txBody>
          <a:bodyPr/>
          <a:lstStyle/>
          <a:p>
            <a:r>
              <a:rPr lang="es-MX" dirty="0"/>
              <a:t>Transformación de tabla obtenida del archivo clientes</a:t>
            </a:r>
          </a:p>
        </p:txBody>
      </p:sp>
      <p:sp>
        <p:nvSpPr>
          <p:cNvPr id="3" name="Marcador de texto 2">
            <a:extLst>
              <a:ext uri="{FF2B5EF4-FFF2-40B4-BE49-F238E27FC236}">
                <a16:creationId xmlns:a16="http://schemas.microsoft.com/office/drawing/2014/main" id="{C3A53240-79DE-4536-BDC6-9E5AF2F4EED0}"/>
              </a:ext>
            </a:extLst>
          </p:cNvPr>
          <p:cNvSpPr>
            <a:spLocks noGrp="1"/>
          </p:cNvSpPr>
          <p:nvPr>
            <p:ph type="body" idx="1"/>
          </p:nvPr>
        </p:nvSpPr>
        <p:spPr/>
        <p:txBody>
          <a:bodyPr/>
          <a:lstStyle/>
          <a:p>
            <a:pPr algn="ctr"/>
            <a:r>
              <a:rPr lang="es-MX" dirty="0"/>
              <a:t>Columnas en bruto</a:t>
            </a:r>
          </a:p>
        </p:txBody>
      </p:sp>
      <p:pic>
        <p:nvPicPr>
          <p:cNvPr id="8" name="Marcador de contenido 7">
            <a:extLst>
              <a:ext uri="{FF2B5EF4-FFF2-40B4-BE49-F238E27FC236}">
                <a16:creationId xmlns:a16="http://schemas.microsoft.com/office/drawing/2014/main" id="{0B0EFE7D-D9E3-4E5D-AECB-6CD4CCFA4E04}"/>
              </a:ext>
            </a:extLst>
          </p:cNvPr>
          <p:cNvPicPr>
            <a:picLocks noGrp="1" noChangeAspect="1"/>
          </p:cNvPicPr>
          <p:nvPr>
            <p:ph sz="half" idx="2"/>
          </p:nvPr>
        </p:nvPicPr>
        <p:blipFill>
          <a:blip r:embed="rId2"/>
          <a:stretch>
            <a:fillRect/>
          </a:stretch>
        </p:blipFill>
        <p:spPr>
          <a:xfrm>
            <a:off x="2022475" y="2889250"/>
            <a:ext cx="3495675" cy="2514600"/>
          </a:xfrm>
        </p:spPr>
      </p:pic>
      <p:sp>
        <p:nvSpPr>
          <p:cNvPr id="5" name="Marcador de texto 4">
            <a:extLst>
              <a:ext uri="{FF2B5EF4-FFF2-40B4-BE49-F238E27FC236}">
                <a16:creationId xmlns:a16="http://schemas.microsoft.com/office/drawing/2014/main" id="{964E799E-01F5-4D4E-81A4-4A267D1CBE6F}"/>
              </a:ext>
            </a:extLst>
          </p:cNvPr>
          <p:cNvSpPr>
            <a:spLocks noGrp="1"/>
          </p:cNvSpPr>
          <p:nvPr>
            <p:ph type="body" sz="quarter" idx="3"/>
          </p:nvPr>
        </p:nvSpPr>
        <p:spPr/>
        <p:txBody>
          <a:bodyPr/>
          <a:lstStyle/>
          <a:p>
            <a:pPr algn="ctr"/>
            <a:r>
              <a:rPr lang="es-MX" dirty="0"/>
              <a:t>Normalización de tabla</a:t>
            </a:r>
          </a:p>
        </p:txBody>
      </p:sp>
      <p:pic>
        <p:nvPicPr>
          <p:cNvPr id="14" name="Marcador de contenido 13">
            <a:extLst>
              <a:ext uri="{FF2B5EF4-FFF2-40B4-BE49-F238E27FC236}">
                <a16:creationId xmlns:a16="http://schemas.microsoft.com/office/drawing/2014/main" id="{2500056B-75A2-4ED6-8FA6-013FBC466590}"/>
              </a:ext>
            </a:extLst>
          </p:cNvPr>
          <p:cNvPicPr>
            <a:picLocks noGrp="1" noChangeAspect="1"/>
          </p:cNvPicPr>
          <p:nvPr>
            <p:ph sz="quarter" idx="4"/>
          </p:nvPr>
        </p:nvPicPr>
        <p:blipFill>
          <a:blip r:embed="rId3"/>
          <a:stretch>
            <a:fillRect/>
          </a:stretch>
        </p:blipFill>
        <p:spPr>
          <a:xfrm>
            <a:off x="6915150" y="2884281"/>
            <a:ext cx="3646833" cy="2517558"/>
          </a:xfrm>
        </p:spPr>
      </p:pic>
      <p:sp>
        <p:nvSpPr>
          <p:cNvPr id="15" name="Flecha: a la derecha 14">
            <a:extLst>
              <a:ext uri="{FF2B5EF4-FFF2-40B4-BE49-F238E27FC236}">
                <a16:creationId xmlns:a16="http://schemas.microsoft.com/office/drawing/2014/main" id="{75D11635-9011-4DE4-944F-992DC94B3F20}"/>
              </a:ext>
            </a:extLst>
          </p:cNvPr>
          <p:cNvSpPr/>
          <p:nvPr/>
        </p:nvSpPr>
        <p:spPr>
          <a:xfrm>
            <a:off x="2603787" y="3313043"/>
            <a:ext cx="4645152" cy="155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Flecha: a la derecha 15">
            <a:extLst>
              <a:ext uri="{FF2B5EF4-FFF2-40B4-BE49-F238E27FC236}">
                <a16:creationId xmlns:a16="http://schemas.microsoft.com/office/drawing/2014/main" id="{254F378E-930E-407C-AD35-1C92B969C209}"/>
              </a:ext>
            </a:extLst>
          </p:cNvPr>
          <p:cNvSpPr/>
          <p:nvPr/>
        </p:nvSpPr>
        <p:spPr>
          <a:xfrm>
            <a:off x="3683842" y="3756988"/>
            <a:ext cx="3392819" cy="155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Flecha: curvada hacia arriba 17">
            <a:extLst>
              <a:ext uri="{FF2B5EF4-FFF2-40B4-BE49-F238E27FC236}">
                <a16:creationId xmlns:a16="http://schemas.microsoft.com/office/drawing/2014/main" id="{EA54E9C9-7C8C-4E44-A1B0-79B796104338}"/>
              </a:ext>
            </a:extLst>
          </p:cNvPr>
          <p:cNvSpPr/>
          <p:nvPr/>
        </p:nvSpPr>
        <p:spPr>
          <a:xfrm rot="154652">
            <a:off x="5088837" y="5314120"/>
            <a:ext cx="5141843" cy="84573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402831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D4EECB-7573-41BE-8839-F33151C93720}"/>
              </a:ext>
            </a:extLst>
          </p:cNvPr>
          <p:cNvSpPr>
            <a:spLocks noGrp="1"/>
          </p:cNvSpPr>
          <p:nvPr>
            <p:ph type="title"/>
          </p:nvPr>
        </p:nvSpPr>
        <p:spPr/>
        <p:txBody>
          <a:bodyPr/>
          <a:lstStyle/>
          <a:p>
            <a:r>
              <a:rPr lang="es-MX" dirty="0"/>
              <a:t>Identificación de elementos nulos</a:t>
            </a:r>
          </a:p>
        </p:txBody>
      </p:sp>
      <p:sp>
        <p:nvSpPr>
          <p:cNvPr id="3" name="Marcador de contenido 2">
            <a:extLst>
              <a:ext uri="{FF2B5EF4-FFF2-40B4-BE49-F238E27FC236}">
                <a16:creationId xmlns:a16="http://schemas.microsoft.com/office/drawing/2014/main" id="{810EC445-A63D-493B-9B2B-1417C1785A6D}"/>
              </a:ext>
            </a:extLst>
          </p:cNvPr>
          <p:cNvSpPr>
            <a:spLocks noGrp="1"/>
          </p:cNvSpPr>
          <p:nvPr>
            <p:ph idx="1"/>
          </p:nvPr>
        </p:nvSpPr>
        <p:spPr/>
        <p:txBody>
          <a:bodyPr/>
          <a:lstStyle/>
          <a:p>
            <a:r>
              <a:rPr lang="es-MX" dirty="0"/>
              <a:t>Se identificaron los elementos nulos de cada una de las tablas</a:t>
            </a:r>
          </a:p>
          <a:p>
            <a:r>
              <a:rPr lang="es-MX" dirty="0"/>
              <a:t>Por la naturaleza distinta de cada tabla y el tipo de valor nulo representado se tomaron decisiones diferentes para cada conjunto de datos</a:t>
            </a:r>
          </a:p>
          <a:p>
            <a:r>
              <a:rPr lang="es-MX" dirty="0"/>
              <a:t>Se prefirió tomar la perspectiva de incompletitud de los datos sobre datos erróneos</a:t>
            </a:r>
          </a:p>
        </p:txBody>
      </p:sp>
    </p:spTree>
    <p:extLst>
      <p:ext uri="{BB962C8B-B14F-4D97-AF65-F5344CB8AC3E}">
        <p14:creationId xmlns:p14="http://schemas.microsoft.com/office/powerpoint/2010/main" val="290202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CD2ABA-B45C-4F8B-B963-FDF27DCFB26E}"/>
              </a:ext>
            </a:extLst>
          </p:cNvPr>
          <p:cNvSpPr>
            <a:spLocks noGrp="1"/>
          </p:cNvSpPr>
          <p:nvPr>
            <p:ph type="title"/>
          </p:nvPr>
        </p:nvSpPr>
        <p:spPr/>
        <p:txBody>
          <a:bodyPr/>
          <a:lstStyle/>
          <a:p>
            <a:r>
              <a:rPr lang="es-MX" dirty="0"/>
              <a:t>Elementos nulos clasificados por columna de la tabla clientes</a:t>
            </a:r>
          </a:p>
        </p:txBody>
      </p:sp>
      <p:sp>
        <p:nvSpPr>
          <p:cNvPr id="3" name="Marcador de texto 2">
            <a:extLst>
              <a:ext uri="{FF2B5EF4-FFF2-40B4-BE49-F238E27FC236}">
                <a16:creationId xmlns:a16="http://schemas.microsoft.com/office/drawing/2014/main" id="{53F893E0-6852-4629-A807-9EFC7DE02EF3}"/>
              </a:ext>
            </a:extLst>
          </p:cNvPr>
          <p:cNvSpPr>
            <a:spLocks noGrp="1"/>
          </p:cNvSpPr>
          <p:nvPr>
            <p:ph type="body" idx="1"/>
          </p:nvPr>
        </p:nvSpPr>
        <p:spPr/>
        <p:txBody>
          <a:bodyPr>
            <a:normAutofit/>
          </a:bodyPr>
          <a:lstStyle/>
          <a:p>
            <a:pPr algn="ctr"/>
            <a:r>
              <a:rPr lang="es-MX" dirty="0"/>
              <a:t>Cantidad de Valores faltantes</a:t>
            </a:r>
          </a:p>
        </p:txBody>
      </p:sp>
      <p:sp>
        <p:nvSpPr>
          <p:cNvPr id="5" name="Marcador de texto 4">
            <a:extLst>
              <a:ext uri="{FF2B5EF4-FFF2-40B4-BE49-F238E27FC236}">
                <a16:creationId xmlns:a16="http://schemas.microsoft.com/office/drawing/2014/main" id="{47225284-7C5E-4150-A7C8-1C58FAE515FD}"/>
              </a:ext>
            </a:extLst>
          </p:cNvPr>
          <p:cNvSpPr>
            <a:spLocks noGrp="1"/>
          </p:cNvSpPr>
          <p:nvPr>
            <p:ph type="body" sz="quarter" idx="3"/>
          </p:nvPr>
        </p:nvSpPr>
        <p:spPr/>
        <p:txBody>
          <a:bodyPr>
            <a:normAutofit/>
          </a:bodyPr>
          <a:lstStyle/>
          <a:p>
            <a:pPr algn="ctr"/>
            <a:r>
              <a:rPr lang="es-MX" dirty="0"/>
              <a:t>Porcentaje de Valores faltantes</a:t>
            </a:r>
          </a:p>
        </p:txBody>
      </p:sp>
      <p:pic>
        <p:nvPicPr>
          <p:cNvPr id="11" name="Marcador de contenido 10">
            <a:extLst>
              <a:ext uri="{FF2B5EF4-FFF2-40B4-BE49-F238E27FC236}">
                <a16:creationId xmlns:a16="http://schemas.microsoft.com/office/drawing/2014/main" id="{BE254AF1-F39E-4F4B-977D-3D8091D3CB6B}"/>
              </a:ext>
            </a:extLst>
          </p:cNvPr>
          <p:cNvPicPr>
            <a:picLocks noGrp="1" noChangeAspect="1"/>
          </p:cNvPicPr>
          <p:nvPr>
            <p:ph sz="half" idx="2"/>
          </p:nvPr>
        </p:nvPicPr>
        <p:blipFill>
          <a:blip r:embed="rId2"/>
          <a:stretch>
            <a:fillRect/>
          </a:stretch>
        </p:blipFill>
        <p:spPr>
          <a:xfrm>
            <a:off x="1744315" y="2814638"/>
            <a:ext cx="4244377" cy="3164118"/>
          </a:xfrm>
          <a:prstGeom prst="rect">
            <a:avLst/>
          </a:prstGeom>
        </p:spPr>
      </p:pic>
      <p:pic>
        <p:nvPicPr>
          <p:cNvPr id="12" name="Marcador de contenido 11">
            <a:extLst>
              <a:ext uri="{FF2B5EF4-FFF2-40B4-BE49-F238E27FC236}">
                <a16:creationId xmlns:a16="http://schemas.microsoft.com/office/drawing/2014/main" id="{78AC8769-35FD-498B-AC7A-27809EA9BB37}"/>
              </a:ext>
            </a:extLst>
          </p:cNvPr>
          <p:cNvPicPr>
            <a:picLocks noGrp="1" noChangeAspect="1"/>
          </p:cNvPicPr>
          <p:nvPr>
            <p:ph sz="quarter" idx="4"/>
          </p:nvPr>
        </p:nvPicPr>
        <p:blipFill>
          <a:blip r:embed="rId3"/>
          <a:stretch>
            <a:fillRect/>
          </a:stretch>
        </p:blipFill>
        <p:spPr>
          <a:xfrm>
            <a:off x="6648373" y="2820987"/>
            <a:ext cx="4287098" cy="3164119"/>
          </a:xfrm>
          <a:prstGeom prst="rect">
            <a:avLst/>
          </a:prstGeom>
        </p:spPr>
      </p:pic>
    </p:spTree>
    <p:extLst>
      <p:ext uri="{BB962C8B-B14F-4D97-AF65-F5344CB8AC3E}">
        <p14:creationId xmlns:p14="http://schemas.microsoft.com/office/powerpoint/2010/main" val="3074696710"/>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{746C503C-CDF0-48D4-9041-BF144EF8277E}tf10001114</Template>
  <TotalTime>1307</TotalTime>
  <Words>1367</Words>
  <Application>Microsoft Office PowerPoint</Application>
  <PresentationFormat>Panorámica</PresentationFormat>
  <Paragraphs>282</Paragraphs>
  <Slides>23</Slides>
  <Notes>0</Notes>
  <HiddenSlides>2</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-apple-system</vt:lpstr>
      <vt:lpstr>Arial</vt:lpstr>
      <vt:lpstr>Calibri</vt:lpstr>
      <vt:lpstr>Consolas</vt:lpstr>
      <vt:lpstr>Gill Sans MT</vt:lpstr>
      <vt:lpstr>Galería</vt:lpstr>
      <vt:lpstr>Presentación storytelling de los datos (PI)</vt:lpstr>
      <vt:lpstr>Diccionario Tablas</vt:lpstr>
      <vt:lpstr>Presentación de PowerPoint</vt:lpstr>
      <vt:lpstr>Presentación de PowerPoint</vt:lpstr>
      <vt:lpstr>Eventos encontrados en cada tabla</vt:lpstr>
      <vt:lpstr>Normalización títulos de columnas</vt:lpstr>
      <vt:lpstr>Transformación de tabla obtenida del archivo clientes</vt:lpstr>
      <vt:lpstr>Identificación de elementos nulos</vt:lpstr>
      <vt:lpstr>Elementos nulos clasificados por columna de la tabla clientes</vt:lpstr>
      <vt:lpstr>Los valores de incompletitud van de: 14%* a 0%**</vt:lpstr>
      <vt:lpstr>Datos erróneos</vt:lpstr>
      <vt:lpstr>consideraciones</vt:lpstr>
      <vt:lpstr>Tratamiento de valores nulos</vt:lpstr>
      <vt:lpstr>Tratamiento de valores nulos</vt:lpstr>
      <vt:lpstr>Tratamiento de valores nulos</vt:lpstr>
      <vt:lpstr>outliers</vt:lpstr>
      <vt:lpstr>Los valores erróneos por outliers van de: 6%* a 0%**</vt:lpstr>
      <vt:lpstr>Tratamiento de outliers</vt:lpstr>
      <vt:lpstr>Tratamiento de outliers</vt:lpstr>
      <vt:lpstr>Tratamiento de outliers y valores nulos</vt:lpstr>
      <vt:lpstr>Presentación de PowerPoint</vt:lpstr>
      <vt:lpstr>finalización</vt:lpstr>
      <vt:lpstr>Trabajo futuro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PI</dc:title>
  <dc:creator>Gerardo</dc:creator>
  <cp:lastModifiedBy>Gerardo</cp:lastModifiedBy>
  <cp:revision>29</cp:revision>
  <dcterms:created xsi:type="dcterms:W3CDTF">2022-06-23T18:54:00Z</dcterms:created>
  <dcterms:modified xsi:type="dcterms:W3CDTF">2022-06-24T16:41:01Z</dcterms:modified>
</cp:coreProperties>
</file>