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71" r:id="rId9"/>
    <p:sldId id="270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conomia3.com/bolsas-valores-mas-importantes-mundo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569F7-87F3-498F-B751-4FA0BF97F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Trabajo práctico individual 2 - finanzas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7240A-A685-45BF-9E39-A683164A1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Juan flores DTs-01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8D9E82-D964-4F78-875A-FF587EF6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07" y="4385731"/>
            <a:ext cx="3132549" cy="20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6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014CB-08E9-421E-8157-240183B4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7" y="241808"/>
            <a:ext cx="11082129" cy="1456267"/>
          </a:xfrm>
        </p:spPr>
        <p:txBody>
          <a:bodyPr/>
          <a:lstStyle/>
          <a:p>
            <a:pPr algn="ctr"/>
            <a:r>
              <a:rPr lang="es-MX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6.-Chipotle </a:t>
            </a:r>
            <a:r>
              <a:rPr lang="es-MX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Mexican</a:t>
            </a:r>
            <a:r>
              <a:rPr lang="es-MX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Grill-CMG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B305B69-C207-4287-AE8B-4EABD5316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288" y="1221808"/>
            <a:ext cx="5455423" cy="5394384"/>
          </a:xfrm>
        </p:spPr>
      </p:pic>
      <p:pic>
        <p:nvPicPr>
          <p:cNvPr id="4098" name="Picture 2" descr="Resultado de imagen para Chipotle Mexican Grill logo">
            <a:extLst>
              <a:ext uri="{FF2B5EF4-FFF2-40B4-BE49-F238E27FC236}">
                <a16:creationId xmlns:a16="http://schemas.microsoft.com/office/drawing/2014/main" id="{5CE40967-EA56-4306-A026-9ADC612A2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308" y="1444073"/>
            <a:ext cx="26955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4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014CB-08E9-421E-8157-240183B4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7" y="241808"/>
            <a:ext cx="11082129" cy="1456267"/>
          </a:xfrm>
        </p:spPr>
        <p:txBody>
          <a:bodyPr/>
          <a:lstStyle/>
          <a:p>
            <a:pPr algn="ctr"/>
            <a:r>
              <a:rPr lang="es-MX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8.-Tesla, Inc.-TSLA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71CD213-0621-4E6D-9539-0274F3CCC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793" y="1288069"/>
            <a:ext cx="5388413" cy="5328123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71C23F1-E7A8-4332-A43E-D493E4481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90" y="1454634"/>
            <a:ext cx="113347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40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3D9FF-4870-4F8D-8298-7C425536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694600"/>
            <a:ext cx="10131427" cy="1468800"/>
          </a:xfrm>
        </p:spPr>
        <p:txBody>
          <a:bodyPr/>
          <a:lstStyle/>
          <a:p>
            <a:pPr algn="ctr"/>
            <a:r>
              <a:rPr lang="es-ES" b="1" i="0" dirty="0">
                <a:effectLst/>
                <a:latin typeface="museo300"/>
              </a:rPr>
              <a:t>Si eres un inversor inexperto, </a:t>
            </a:r>
            <a:br>
              <a:rPr lang="es-ES" b="1" i="0" dirty="0">
                <a:effectLst/>
                <a:latin typeface="museo300"/>
              </a:rPr>
            </a:br>
            <a:r>
              <a:rPr lang="es-ES" b="1" i="0" dirty="0">
                <a:effectLst/>
                <a:latin typeface="museo300"/>
              </a:rPr>
              <a:t>empieza con lo básico</a:t>
            </a:r>
            <a:r>
              <a:rPr lang="es-ES" b="0" i="0" dirty="0">
                <a:effectLst/>
                <a:latin typeface="museo300"/>
              </a:rPr>
              <a:t>.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C9F292-6A91-47C7-81F0-958E19623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37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B4300-FE35-4436-A30A-664E19EF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07533"/>
            <a:ext cx="3680885" cy="2438400"/>
          </a:xfrm>
        </p:spPr>
        <p:txBody>
          <a:bodyPr>
            <a:normAutofit/>
          </a:bodyPr>
          <a:lstStyle/>
          <a:p>
            <a:pPr algn="ctr" fontAlgn="base"/>
            <a:r>
              <a:rPr lang="es-ES" sz="3100" b="1" i="0" u="sng" dirty="0">
                <a:effectLst/>
                <a:latin typeface="Nunito Sans" panose="020B0604020202020204" pitchFamily="2" charset="0"/>
              </a:rPr>
              <a:t>inversión en la </a:t>
            </a:r>
            <a:r>
              <a:rPr lang="es-ES" sz="3100" b="1" i="0" u="sng" strike="noStrike" dirty="0">
                <a:effectLst/>
                <a:latin typeface="Nunito Sans" panose="020B06040202020202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bolsa de valores</a:t>
            </a:r>
            <a:r>
              <a:rPr lang="es-ES" sz="3100" b="1" i="0" u="sng" strike="noStrike" dirty="0">
                <a:effectLst/>
                <a:latin typeface="Nunito Sans" panose="020B0604020202020204" pitchFamily="2" charset="0"/>
              </a:rPr>
              <a:t>*</a:t>
            </a:r>
            <a:br>
              <a:rPr lang="es-ES" b="0" i="0" dirty="0">
                <a:solidFill>
                  <a:srgbClr val="000000"/>
                </a:solidFill>
                <a:effectLst/>
                <a:latin typeface="Nunito Sans" panose="020B0604020202020204" pitchFamily="2" charset="0"/>
              </a:rPr>
            </a:b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306448-51D7-424F-ADCE-99DD2153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Nunito Sans" panose="020B0604020202020204" pitchFamily="2" charset="0"/>
              </a:rPr>
              <a:t>E</a:t>
            </a:r>
            <a:r>
              <a:rPr lang="es-ES" sz="2000" b="0" i="0" dirty="0">
                <a:effectLst/>
                <a:latin typeface="Nunito Sans" panose="020B0604020202020204" pitchFamily="2" charset="0"/>
              </a:rPr>
              <a:t>s el proceso de </a:t>
            </a:r>
            <a:r>
              <a:rPr lang="es-ES" sz="2000" b="1" i="0" dirty="0">
                <a:effectLst/>
                <a:latin typeface="Nunito Sans" panose="020B0604020202020204" pitchFamily="2" charset="0"/>
              </a:rPr>
              <a:t>compra y venta de acciones o instrumentos financieros, dentro de un mercado de valores</a:t>
            </a:r>
            <a:endParaRPr lang="es-MX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C326B1-A0C6-448E-A5B5-1218590A69FB}"/>
              </a:ext>
            </a:extLst>
          </p:cNvPr>
          <p:cNvSpPr txBox="1"/>
          <p:nvPr/>
        </p:nvSpPr>
        <p:spPr>
          <a:xfrm>
            <a:off x="7366697" y="82286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S&amp;P500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555554C4-C8DD-4F2C-9A1E-89ED2A0FB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8200" y="1197011"/>
            <a:ext cx="6169025" cy="4006777"/>
          </a:xfr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9353DCD-BA7C-4E99-9B05-3C7281DFFC31}"/>
              </a:ext>
            </a:extLst>
          </p:cNvPr>
          <p:cNvSpPr txBox="1"/>
          <p:nvPr/>
        </p:nvSpPr>
        <p:spPr>
          <a:xfrm>
            <a:off x="7593496" y="6093536"/>
            <a:ext cx="4598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*Aunque son recomendadas para principiantes por su fácil acceso y requerimiento de poco capital, siguen siendo inversiones de riesgo</a:t>
            </a:r>
          </a:p>
        </p:txBody>
      </p:sp>
    </p:spTree>
    <p:extLst>
      <p:ext uri="{BB962C8B-B14F-4D97-AF65-F5344CB8AC3E}">
        <p14:creationId xmlns:p14="http://schemas.microsoft.com/office/powerpoint/2010/main" val="132760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4838E-50E9-4CBF-B93A-E54CE043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Elementos a considerar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93B55-CFAB-49D1-AA74-E9BD0BDF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200" dirty="0"/>
              <a:t>Se tiene que hablar de:</a:t>
            </a:r>
          </a:p>
          <a:p>
            <a:r>
              <a:rPr lang="es-MX" sz="3200" dirty="0"/>
              <a:t>Temporalidades</a:t>
            </a:r>
          </a:p>
          <a:p>
            <a:r>
              <a:rPr lang="es-MX" sz="3200" dirty="0"/>
              <a:t>Indicadores</a:t>
            </a:r>
          </a:p>
          <a:p>
            <a:r>
              <a:rPr lang="es-MX" sz="3200" dirty="0"/>
              <a:t>La operabilidad del mercado para la optimización del rendimiento</a:t>
            </a:r>
          </a:p>
          <a:p>
            <a:r>
              <a:rPr lang="es-MX" sz="3200" dirty="0"/>
              <a:t>¿Cuánto tiempo invertir para comenzar a ganar?</a:t>
            </a:r>
          </a:p>
          <a:p>
            <a:r>
              <a:rPr lang="es-MX" sz="3200" dirty="0"/>
              <a:t>¿Los fundamentales?</a:t>
            </a:r>
          </a:p>
        </p:txBody>
      </p:sp>
    </p:spTree>
    <p:extLst>
      <p:ext uri="{BB962C8B-B14F-4D97-AF65-F5344CB8AC3E}">
        <p14:creationId xmlns:p14="http://schemas.microsoft.com/office/powerpoint/2010/main" val="215129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6189DD2-6AEE-48E0-944A-66B4EB20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1960200"/>
            <a:ext cx="10131427" cy="1468800"/>
          </a:xfrm>
        </p:spPr>
        <p:txBody>
          <a:bodyPr/>
          <a:lstStyle/>
          <a:p>
            <a:pPr algn="ctr"/>
            <a:r>
              <a:rPr lang="es-MX" dirty="0"/>
              <a:t>Vámonos al </a:t>
            </a:r>
            <a:r>
              <a:rPr lang="es-MX" dirty="0" err="1"/>
              <a:t>slide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F38CAFF-2F99-4EBE-BAA3-0EDFFAA7B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64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014CB-08E9-421E-8157-240183B4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7" y="241808"/>
            <a:ext cx="11082129" cy="1456267"/>
          </a:xfrm>
        </p:spPr>
        <p:txBody>
          <a:bodyPr/>
          <a:lstStyle/>
          <a:p>
            <a:pPr algn="ctr"/>
            <a:r>
              <a:rPr lang="es-MX" dirty="0"/>
              <a:t>S&amp;P500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29DD00-4078-41D1-8B66-440287AB5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5890" y="1219855"/>
            <a:ext cx="5108942" cy="5051780"/>
          </a:xfrm>
        </p:spPr>
      </p:pic>
    </p:spTree>
    <p:extLst>
      <p:ext uri="{BB962C8B-B14F-4D97-AF65-F5344CB8AC3E}">
        <p14:creationId xmlns:p14="http://schemas.microsoft.com/office/powerpoint/2010/main" val="144822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014CB-08E9-421E-8157-240183B4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7" y="241808"/>
            <a:ext cx="11082129" cy="1456267"/>
          </a:xfrm>
        </p:spPr>
        <p:txBody>
          <a:bodyPr/>
          <a:lstStyle/>
          <a:p>
            <a:pPr algn="ctr"/>
            <a:r>
              <a:rPr lang="es-MX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1.-NVR, Inc.-NVR</a:t>
            </a:r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60BDD22-7FD3-4880-8141-A40E83179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278" y="1232452"/>
            <a:ext cx="5269443" cy="5210484"/>
          </a:xfr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D1E2511-ADAF-407D-92CB-42C0B688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42" y="123245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37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014CB-08E9-421E-8157-240183B4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7" y="241808"/>
            <a:ext cx="11082129" cy="1456267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2.-Alphabet Inc. (Class A)-GOOGL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8352641-16D8-4CD3-A47C-C710E299C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434" y="1200784"/>
            <a:ext cx="5367131" cy="530708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DF4ECC-8700-44BE-83DA-1AD37F528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36" y="1445041"/>
            <a:ext cx="11334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99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014CB-08E9-421E-8157-240183B4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7" y="241808"/>
            <a:ext cx="11082129" cy="1456267"/>
          </a:xfrm>
        </p:spPr>
        <p:txBody>
          <a:bodyPr/>
          <a:lstStyle/>
          <a:p>
            <a:pPr algn="ctr"/>
            <a:r>
              <a:rPr lang="es-MX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5.-AutoZone-AZO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0152185-CF42-479C-91F1-399393B3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213" y="1181903"/>
            <a:ext cx="5455573" cy="5394533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DF61FE0-27CD-4218-AD51-6C918A974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11" y="1479000"/>
            <a:ext cx="23812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020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275</TotalTime>
  <Words>143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museo300</vt:lpstr>
      <vt:lpstr>Nunito Sans</vt:lpstr>
      <vt:lpstr>Celestial</vt:lpstr>
      <vt:lpstr>Trabajo práctico individual 2 - finanzas</vt:lpstr>
      <vt:lpstr>Si eres un inversor inexperto,  empieza con lo básico.</vt:lpstr>
      <vt:lpstr>inversión en la bolsa de valores* </vt:lpstr>
      <vt:lpstr>Elementos a considerar</vt:lpstr>
      <vt:lpstr>Vámonos al slide</vt:lpstr>
      <vt:lpstr>S&amp;P500</vt:lpstr>
      <vt:lpstr>1.-NVR, Inc.-NVR</vt:lpstr>
      <vt:lpstr>2.-Alphabet Inc. (Class A)-GOOGL</vt:lpstr>
      <vt:lpstr>5.-AutoZone-AZO</vt:lpstr>
      <vt:lpstr>6.-Chipotle Mexican Grill-CMG</vt:lpstr>
      <vt:lpstr>8.-Tesla, Inc.-TSLA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individual 2 - finanzas</dc:title>
  <dc:creator>Gerardo</dc:creator>
  <cp:lastModifiedBy>Gerardo</cp:lastModifiedBy>
  <cp:revision>6</cp:revision>
  <dcterms:created xsi:type="dcterms:W3CDTF">2022-06-29T17:10:29Z</dcterms:created>
  <dcterms:modified xsi:type="dcterms:W3CDTF">2022-06-29T21:46:17Z</dcterms:modified>
</cp:coreProperties>
</file>