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1e45b1ea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1e45b1ea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1e45b1ea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41e45b1ea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1e45b1ea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1e45b1ea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1e45b1ea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41e45b1ea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1e45b1ea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41e45b1ea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1e45b1ea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41e45b1ea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1e45b1ea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1e45b1ea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41e45b1ea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41e45b1ea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41e45b1ea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41e45b1ea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1e45b1ea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41e45b1ea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1e45b1ea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1e45b1e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fc28ae6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fc28ae6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fc28ae6e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ffc28ae6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fc28ae6e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fc28ae6e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fc28ae6e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fc28ae6e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fc28ae6e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ffc28ae6e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fc28ae6e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ffc28ae6e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1e45b1ea1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41e45b1ea1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1e45b1ea1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41e45b1ea1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1e45b1ea1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41e45b1ea1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1e45b1ea1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41e45b1ea1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1e45b1ea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41e45b1e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1e45b1ea1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41e45b1ea1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1e45b1ea1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41e45b1ea1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41e45b1ea1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41e45b1ea1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1e45b1ea1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41e45b1ea1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1e45b1ea1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41e45b1ea1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41e45b1ea1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41e45b1ea1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41e45b1ea1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41e45b1ea1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41e45b1ea1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41e45b1ea1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41e45b1ea1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41e45b1ea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1e45b1ea1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41e45b1ea1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1e45b1ea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1e45b1ea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41e45b1ea1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41e45b1ea1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41e45b1ea1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41e45b1ea1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41e45b1ea1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41e45b1ea1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41e45b1ea1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41e45b1ea1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41e45b1ea1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41e45b1ea1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41e45b1ea1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41e45b1ea1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64dba7d3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64dba7d3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64dba7d3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64dba7d3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64dba7d31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64dba7d3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64dba7d31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64dba7d31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1e45b1ea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1e45b1ea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64dba7d31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64dba7d31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64dba7d31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64dba7d31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64dba7d31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64dba7d31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64dba7d31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64dba7d31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64dba7d31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64dba7d31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64dba7d31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64dba7d31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64dba7d31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64dba7d31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64dba7d31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64dba7d31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41e45b1ea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41e45b1ea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1e45b1ea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1e45b1ea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1e45b1ea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1e45b1ea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41e45b1ea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41e45b1ea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41e45b1ea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41e45b1ea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41e45b1ea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41e45b1ea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41e45b1ea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41e45b1ea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41e45b1ea1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41e45b1ea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41e45b1ea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41e45b1ea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41e45b1ea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41e45b1ea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41e45b1ea1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41e45b1ea1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1e45b1ea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1e45b1ea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1e45b1e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41e45b1e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1e45b1ea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1e45b1ea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3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gif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6.png"/><Relationship Id="rId4" Type="http://schemas.openxmlformats.org/officeDocument/2006/relationships/image" Target="../media/image2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1.png"/><Relationship Id="rId4" Type="http://schemas.openxmlformats.org/officeDocument/2006/relationships/image" Target="../media/image3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9.png"/><Relationship Id="rId9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15.png"/><Relationship Id="rId8" Type="http://schemas.openxmlformats.org/officeDocument/2006/relationships/image" Target="../media/image1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9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Simulación de N-Cuerpos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Implementación en la CPU y GPU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Conjunto de partículas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Dos formas de modelarlas: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Nota: la masa es igual para todas las partículas.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464100" y="1764375"/>
            <a:ext cx="4107900" cy="29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/// Struct of arrays (DOP)</a:t>
            </a:r>
            <a:endParaRPr sz="13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Particle_Set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3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std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glm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vec3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positions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std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glm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vec3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velocities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3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4814800" y="1719850"/>
            <a:ext cx="4107900" cy="29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/// Array of structs (OOP)</a:t>
            </a:r>
            <a:endParaRPr sz="13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Particle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3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glm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vec3 position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glm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vec3 velocity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3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Particle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set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5206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Para cada partícula p</a:t>
            </a:r>
            <a:r>
              <a:rPr baseline="-25000" lang="en"/>
              <a:t>i</a:t>
            </a:r>
            <a:r>
              <a:rPr lang="en"/>
              <a:t> del conjunto P actualizar su velocidad:</a:t>
            </a: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378075" y="1510800"/>
            <a:ext cx="7561800" cy="3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/// Gravitational constant</a:t>
            </a:r>
            <a:endParaRPr sz="1000">
              <a:solidFill>
                <a:srgbClr val="8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6.6743e-11f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/// Loop to calculate every particle new speed</a:t>
            </a:r>
            <a:endParaRPr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numParticles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glm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vec3 force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0.0f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0.0f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0.0f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/// Loop to calculate a particle's force due to all the other particles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 int j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numParticles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/// If indexes i &amp; j refer to the same body, do nothing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continue;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float distance2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glm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distance2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positions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glm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vec3 direction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glm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normalize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positions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force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mass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mass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direction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distance2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// f=ma =&gt; a=f/m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glm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vec3 acceleration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force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mass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// v=v0+a*dt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velocities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acceleration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deltaTime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52475"/>
            <a:ext cx="85206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Para cada partícula p</a:t>
            </a:r>
            <a:r>
              <a:rPr baseline="-25000" lang="en"/>
              <a:t>i</a:t>
            </a:r>
            <a:r>
              <a:rPr lang="en"/>
              <a:t> del conjunto P actualizar su velocidad:</a:t>
            </a:r>
            <a:endParaRPr/>
          </a:p>
        </p:txBody>
      </p:sp>
      <p:sp>
        <p:nvSpPr>
          <p:cNvPr id="145" name="Google Shape;145;p24"/>
          <p:cNvSpPr txBox="1"/>
          <p:nvPr/>
        </p:nvSpPr>
        <p:spPr>
          <a:xfrm>
            <a:off x="378075" y="1510800"/>
            <a:ext cx="7561800" cy="3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/// Gravitational constant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float G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6.6743e-11f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/// Loop to calculate every particle new speed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 int i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numParticles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glm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vec3 force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0.0f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0.0f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0.0f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/// Loop to calculate a particle's force due to all the other particles</a:t>
            </a:r>
            <a:endParaRPr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numParticles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/// If indexes i &amp; j refer to the same body, do nothing</a:t>
            </a:r>
            <a:endParaRPr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	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distance2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glm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distance2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positions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glm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vec3 direction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glm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normalize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positions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force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mass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mass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direction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distance2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// f=ma =&gt; a=f/m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glm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vec3 acceleration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force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mass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// v=v0+a*dt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velocities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acceleration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deltaTime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Para cada partícula p</a:t>
            </a:r>
            <a:r>
              <a:rPr baseline="-25000" lang="en"/>
              <a:t>i</a:t>
            </a:r>
            <a:r>
              <a:rPr lang="en"/>
              <a:t> del conjunto P actualizar su velocidad:</a:t>
            </a:r>
            <a:endParaRPr/>
          </a:p>
        </p:txBody>
      </p:sp>
      <p:sp>
        <p:nvSpPr>
          <p:cNvPr id="152" name="Google Shape;152;p25"/>
          <p:cNvSpPr txBox="1"/>
          <p:nvPr/>
        </p:nvSpPr>
        <p:spPr>
          <a:xfrm>
            <a:off x="378075" y="1510800"/>
            <a:ext cx="7561800" cy="3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/// Gravitational constant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float G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6.6743e-11f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/// Loop to calculate every particle new speed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 int i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numParticles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glm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vec3 force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0.0f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0.0f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0.0f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/// Loop to calculate a particle's force due to all the other particles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 int j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numParticles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/// If indexes i &amp; j refer to the same body, do nothing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continue;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float distance2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glm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distance2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positions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glm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vec3 direction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glm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normalize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positions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force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mass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mass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direction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distance2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f=ma =&gt; a=f/m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glm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vec3 acceleration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force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mass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v=v0+a*dt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velocities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acceleration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deltaTime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5206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Para cada partícula p</a:t>
            </a:r>
            <a:r>
              <a:rPr baseline="-25000" lang="en"/>
              <a:t>i</a:t>
            </a:r>
            <a:r>
              <a:rPr lang="en"/>
              <a:t> del conjunto P actualizar su velocidad:</a:t>
            </a:r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378075" y="1510800"/>
            <a:ext cx="7561800" cy="3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/// Gravitational constant</a:t>
            </a:r>
            <a:endParaRPr sz="1000">
              <a:solidFill>
                <a:srgbClr val="8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6.6743e-11f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/// Loop to calculate every particle new speed</a:t>
            </a:r>
            <a:endParaRPr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numParticles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glm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vec3 force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0.0f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0.0f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0.0f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/// Loop to calculate a particle's force due to all the other particles</a:t>
            </a:r>
            <a:endParaRPr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numParticles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/// If indexes i &amp; j refer to the same body, do nothing</a:t>
            </a:r>
            <a:endParaRPr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	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distance2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glm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distance2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positions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glm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vec3 direction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glm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normalize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positions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force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mass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mass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direction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distance2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f=ma =&gt; a=f/m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glm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vec3 acceleration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force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mass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v=v0+a*dt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velocities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acceleration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deltaTime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60350"/>
            <a:ext cx="8520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	</a:t>
            </a:r>
            <a:r>
              <a:rPr lang="en"/>
              <a:t>Para cada partícula p</a:t>
            </a:r>
            <a:r>
              <a:rPr baseline="-25000" lang="en"/>
              <a:t>i</a:t>
            </a:r>
            <a:r>
              <a:rPr lang="en"/>
              <a:t> del conjunto P actualizar su posición: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 txBox="1"/>
          <p:nvPr/>
        </p:nvSpPr>
        <p:spPr>
          <a:xfrm>
            <a:off x="441100" y="1795900"/>
            <a:ext cx="45999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/// Update positions with new velocities</a:t>
            </a:r>
            <a:endParaRPr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numParticles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positions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velocities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deltaTime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152475"/>
            <a:ext cx="85206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Juntando ambas partes en una función:</a:t>
            </a:r>
            <a:endParaRPr/>
          </a:p>
        </p:txBody>
      </p:sp>
      <p:sp>
        <p:nvSpPr>
          <p:cNvPr id="173" name="Google Shape;173;p28"/>
          <p:cNvSpPr txBox="1"/>
          <p:nvPr/>
        </p:nvSpPr>
        <p:spPr>
          <a:xfrm>
            <a:off x="425350" y="1725000"/>
            <a:ext cx="7215000" cy="24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n_body_iteration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Particle_Set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particles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deltaTime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endParaRPr sz="1100">
              <a:solidFill>
                <a:srgbClr val="8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1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/// Gravitational constant</a:t>
            </a:r>
            <a:endParaRPr sz="11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1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6.6743e-11f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1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/// Loop to calculate every particle new speed</a:t>
            </a:r>
            <a:endParaRPr sz="11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numParticles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	</a:t>
            </a:r>
            <a:r>
              <a:rPr lang="en" sz="11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/// ...</a:t>
            </a:r>
            <a:endParaRPr sz="11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1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/// Update positions with new velocities</a:t>
            </a:r>
            <a:endParaRPr sz="11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numParticles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	</a:t>
            </a:r>
            <a:r>
              <a:rPr lang="en" sz="11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/// ...</a:t>
            </a:r>
            <a:endParaRPr sz="11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152475"/>
            <a:ext cx="85206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	</a:t>
            </a:r>
            <a:r>
              <a:rPr lang="en"/>
              <a:t>Ir al punto 1 el número de iteraciones establecidas por el usuario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9"/>
          <p:cNvSpPr txBox="1"/>
          <p:nvPr/>
        </p:nvSpPr>
        <p:spPr>
          <a:xfrm>
            <a:off x="311700" y="1717125"/>
            <a:ext cx="43128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numIterations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n_body_iteration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particle_set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timeStep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Desempeño</a:t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 rotWithShape="1">
          <a:blip r:embed="rId3">
            <a:alphaModFix/>
          </a:blip>
          <a:srcRect b="0" l="0" r="11465" t="8892"/>
          <a:stretch/>
        </p:blipFill>
        <p:spPr>
          <a:xfrm>
            <a:off x="3074625" y="230050"/>
            <a:ext cx="4502775" cy="137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4625" y="1821450"/>
            <a:ext cx="4502776" cy="1354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4625" y="3393250"/>
            <a:ext cx="4502776" cy="1354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Desempeño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 ambientes gráficos, es necesario que la animación sea fluida.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 pantallas normalmente tienen una tasa de actualización de 60 Hz, que es lo mismo que tener que actualizar la pantalla cada 16.66 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 tardamos </a:t>
            </a:r>
            <a:r>
              <a:rPr lang="en"/>
              <a:t>más</a:t>
            </a:r>
            <a:r>
              <a:rPr lang="en"/>
              <a:t> de 16.66 ms en mostrar una imágen, la animación empieza a perder calidad rápidamente.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 6,400 </a:t>
            </a:r>
            <a:r>
              <a:rPr lang="en"/>
              <a:t>partículas</a:t>
            </a:r>
            <a:r>
              <a:rPr lang="en"/>
              <a:t>, cada iteración tarda 161 ms, por lo que solo </a:t>
            </a:r>
            <a:r>
              <a:rPr lang="en"/>
              <a:t>podríamos</a:t>
            </a:r>
            <a:r>
              <a:rPr lang="en"/>
              <a:t> mostrar 6 cuadros por segundo (de 60 que </a:t>
            </a:r>
            <a:r>
              <a:rPr lang="en"/>
              <a:t>tendríamos</a:t>
            </a:r>
            <a:r>
              <a:rPr lang="en"/>
              <a:t> que mostrar).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Motivación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Interés en el área de gráficos por computadora.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problema de los N cuerpos presenta una gran oportunidad para simularse en un entorno gráfico, pudiendo aprender varias cosas.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 de interés: OpenGL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700" y="2300000"/>
            <a:ext cx="3590600" cy="26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DOP (Data Oriented Programming)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152475"/>
            <a:ext cx="508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Uno de los mayores cuellos de botella a la hora de correr programas es la velocidad a la que se leen los datos.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 la rapidez de la CPU, la memoria RAM es algo lenta.</a:t>
            </a:r>
            <a:endParaRPr/>
          </a:p>
        </p:txBody>
      </p:sp>
      <p:pic>
        <p:nvPicPr>
          <p:cNvPr id="201" name="Google Shape;201;p32"/>
          <p:cNvPicPr preferRelativeResize="0"/>
          <p:nvPr/>
        </p:nvPicPr>
        <p:blipFill rotWithShape="1">
          <a:blip r:embed="rId3">
            <a:alphaModFix/>
          </a:blip>
          <a:srcRect b="34802" l="0" r="0" t="0"/>
          <a:stretch/>
        </p:blipFill>
        <p:spPr>
          <a:xfrm>
            <a:off x="4882175" y="2410275"/>
            <a:ext cx="4135849" cy="25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900" y="608675"/>
            <a:ext cx="7166950" cy="403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Memoria Caché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 lectura y escritura de datos en la memoria caché es mucho más rápida que en la memoria RAM.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podemos guardar explícitamente datos en la caché.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 tamaño es muy limitado.</a:t>
            </a:r>
            <a:endParaRPr/>
          </a:p>
        </p:txBody>
      </p:sp>
      <p:pic>
        <p:nvPicPr>
          <p:cNvPr id="215" name="Google Shape;2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0550" y="3093788"/>
            <a:ext cx="24003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3225" y="2733225"/>
            <a:ext cx="2836925" cy="214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Eficiencia</a:t>
            </a:r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 programa puede correr más rápido si el código es amigable con el caché (</a:t>
            </a:r>
            <a:r>
              <a:rPr i="1" lang="en"/>
              <a:t>cache friendly</a:t>
            </a:r>
            <a:r>
              <a:rPr lang="en"/>
              <a:t>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 que esto suceda, debemos “comprimir” los datos para leerlos más rápidamente.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Arreglo de estructuras (OOP)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Estructura de arreglos (DOP)</a:t>
            </a:r>
            <a:endParaRPr/>
          </a:p>
        </p:txBody>
      </p:sp>
      <p:pic>
        <p:nvPicPr>
          <p:cNvPr id="223" name="Google Shape;2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450" y="3303450"/>
            <a:ext cx="7380874" cy="44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450" y="4112675"/>
            <a:ext cx="4269550" cy="9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 calcular la velocidad de una partícula p</a:t>
            </a:r>
            <a:r>
              <a:rPr baseline="-25000" lang="en"/>
              <a:t>i</a:t>
            </a:r>
            <a:r>
              <a:rPr lang="en"/>
              <a:t> necesitamos: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 velocidad de p</a:t>
            </a:r>
            <a:r>
              <a:rPr baseline="-25000" lang="en"/>
              <a:t>i</a:t>
            </a:r>
            <a:endParaRPr baseline="-25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Todas las posiciones del conjunto 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caché se divide en líneas típicamente de 64 bytes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 partículas representadas por OOP llenan muy rápido las líneas de caché con información que no necesitamos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 representadas por DOP aprovechan las líneas con información que si vamos a requerir</a:t>
            </a:r>
            <a:endParaRPr/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050" y="3111730"/>
            <a:ext cx="6094376" cy="36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7050" y="4374700"/>
            <a:ext cx="6094178" cy="3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Miss y Cache Hit</a:t>
            </a:r>
            <a:endParaRPr/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 el dato que queremos leer está en el caché, solo tenemos que recuperar esa línea (</a:t>
            </a:r>
            <a:r>
              <a:rPr i="1" lang="en"/>
              <a:t>Cache Hit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 el dato </a:t>
            </a:r>
            <a:r>
              <a:rPr b="1" lang="en"/>
              <a:t>no </a:t>
            </a:r>
            <a:r>
              <a:rPr lang="en"/>
              <a:t>se encuentra en el caché, es necesario traerlo desde memoria principal (o secundaria) y esperar a que llegue (</a:t>
            </a:r>
            <a:r>
              <a:rPr i="1" lang="en"/>
              <a:t>Cache Miss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Como se esperaría, entre más fallemos en leer memoria del caché, tenemos que hacer varias peticiones a la memoria principal para traer los datos al caché. Por eso la clara ventaja de la DOP.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Paralelización (CPU)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Repasando el algoritmo</a:t>
            </a:r>
            <a:endParaRPr/>
          </a:p>
        </p:txBody>
      </p:sp>
      <p:sp>
        <p:nvSpPr>
          <p:cNvPr id="249" name="Google Shape;24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Para cada partícula p</a:t>
            </a:r>
            <a:r>
              <a:rPr baseline="-25000" lang="en"/>
              <a:t>i</a:t>
            </a:r>
            <a:r>
              <a:rPr lang="en"/>
              <a:t> del conjunto P actualizar su velocidad: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Calcular el vector de fuerza resultante </a:t>
            </a:r>
            <a:r>
              <a:rPr b="1" lang="en"/>
              <a:t>F</a:t>
            </a:r>
            <a:r>
              <a:rPr lang="en"/>
              <a:t> (gravitación universal)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Calcular el vector de aceleración </a:t>
            </a:r>
            <a:r>
              <a:rPr b="1" lang="en"/>
              <a:t>a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Calcular la nueva velocidad </a:t>
            </a:r>
            <a:r>
              <a:rPr b="1" lang="en"/>
              <a:t>v</a:t>
            </a:r>
            <a:r>
              <a:rPr lang="en"/>
              <a:t> de la partícula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Para cada partícula p</a:t>
            </a:r>
            <a:r>
              <a:rPr baseline="-25000" lang="en"/>
              <a:t>i</a:t>
            </a:r>
            <a:r>
              <a:rPr lang="en"/>
              <a:t> del conjunto P actualizar su posición: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Calcular la nueva posición </a:t>
            </a:r>
            <a:r>
              <a:rPr b="1" lang="en"/>
              <a:t>x</a:t>
            </a:r>
            <a:r>
              <a:rPr lang="en"/>
              <a:t> de la partícula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Ir al punto 1 el número de iteraciones establecidas por el usuario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Oportunidades de paralelización</a:t>
            </a:r>
            <a:endParaRPr/>
          </a:p>
        </p:txBody>
      </p:sp>
      <p:sp>
        <p:nvSpPr>
          <p:cNvPr id="255" name="Google Shape;25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El </a:t>
            </a:r>
            <a:r>
              <a:rPr lang="en"/>
              <a:t>cálculo</a:t>
            </a:r>
            <a:r>
              <a:rPr lang="en"/>
              <a:t> de la velocidad de una partícula no afecta el </a:t>
            </a:r>
            <a:r>
              <a:rPr lang="en"/>
              <a:t>cálculo</a:t>
            </a:r>
            <a:r>
              <a:rPr lang="en"/>
              <a:t> de la velocidad de otra partícula, por lo que </a:t>
            </a:r>
            <a:r>
              <a:rPr b="1" lang="en"/>
              <a:t>cada velocidad puede ser calculada en paralelo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 igual forma, e</a:t>
            </a:r>
            <a:r>
              <a:rPr lang="en"/>
              <a:t>l cálculo de la posición de una partícula no afecta el cálculo de la posición de otra partícula, por lo que </a:t>
            </a:r>
            <a:r>
              <a:rPr b="1" lang="en"/>
              <a:t>cada posición puede ser calculada en paralelo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Para actualizar una posición, </a:t>
            </a:r>
            <a:r>
              <a:rPr b="1" lang="en"/>
              <a:t>debemos esperar a que todas las partículas hayan calculado su nueva velocidad</a:t>
            </a:r>
            <a:r>
              <a:rPr lang="en"/>
              <a:t>, o podrían estar leyendo una posición adelantada al tiempo.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8075"/>
            <a:ext cx="8839200" cy="43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 un sistema de dos cuerpos, existe una </a:t>
            </a:r>
            <a:r>
              <a:rPr b="1" lang="en"/>
              <a:t>solución general</a:t>
            </a:r>
            <a:r>
              <a:rPr lang="en"/>
              <a:t> para describir el movimiento. Esto significa que con las posiciones y velocidades iniciales de los dos cuerpos, podemos saber </a:t>
            </a:r>
            <a:r>
              <a:rPr b="1" lang="en"/>
              <a:t>dónde</a:t>
            </a:r>
            <a:r>
              <a:rPr lang="en"/>
              <a:t> se encontrarán en c</a:t>
            </a:r>
            <a:r>
              <a:rPr b="1" lang="en"/>
              <a:t>ualquier momento</a:t>
            </a:r>
            <a:r>
              <a:rPr lang="en"/>
              <a:t> (posición en función del tiempo).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2777125"/>
            <a:ext cx="3810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Idealmente habría un hilo por cada partícula y todos los hilos se ejecutarían en paralelo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 una computadora de N núcleos físicos, solo N hilos pueden estar trabajando al mismo tiempo.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Aun así son </a:t>
            </a:r>
            <a:r>
              <a:rPr lang="en"/>
              <a:t>útiles</a:t>
            </a:r>
            <a:r>
              <a:rPr lang="en"/>
              <a:t> los núcleos lógicos, </a:t>
            </a:r>
            <a:r>
              <a:rPr lang="en"/>
              <a:t>así</a:t>
            </a:r>
            <a:r>
              <a:rPr lang="en"/>
              <a:t> que para poder aprovechar al máximo nuestro </a:t>
            </a:r>
            <a:r>
              <a:rPr lang="en"/>
              <a:t>procesador</a:t>
            </a:r>
            <a:r>
              <a:rPr lang="en"/>
              <a:t>, necesitamos dividir los trabajos en M núcleos lógicos.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Lotes uniformes</a:t>
            </a:r>
            <a:endParaRPr/>
          </a:p>
        </p:txBody>
      </p:sp>
      <p:sp>
        <p:nvSpPr>
          <p:cNvPr id="272" name="Google Shape;27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 tenemos N hilos y M partículas, a cada hilo le corresponderían N/M partículas.</a:t>
            </a:r>
            <a:endParaRPr/>
          </a:p>
        </p:txBody>
      </p:sp>
      <p:pic>
        <p:nvPicPr>
          <p:cNvPr id="273" name="Google Shape;27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6450" y="1598250"/>
            <a:ext cx="5789400" cy="336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</a:t>
            </a:r>
            <a:endParaRPr/>
          </a:p>
        </p:txBody>
      </p:sp>
      <p:sp>
        <p:nvSpPr>
          <p:cNvPr id="279" name="Google Shape;27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Primero reducimos el </a:t>
            </a:r>
            <a:r>
              <a:rPr lang="en"/>
              <a:t>cálculo</a:t>
            </a:r>
            <a:r>
              <a:rPr lang="en"/>
              <a:t> a la velocidad y posición de una sola partícula</a:t>
            </a:r>
            <a:endParaRPr/>
          </a:p>
        </p:txBody>
      </p:sp>
      <p:sp>
        <p:nvSpPr>
          <p:cNvPr id="280" name="Google Shape;280;p44"/>
          <p:cNvSpPr txBox="1"/>
          <p:nvPr/>
        </p:nvSpPr>
        <p:spPr>
          <a:xfrm>
            <a:off x="527750" y="1671300"/>
            <a:ext cx="76797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n_body_velocity_calc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Particle_Set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particles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deltaTime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endParaRPr sz="1000">
              <a:solidFill>
                <a:srgbClr val="8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/// ...</a:t>
            </a:r>
            <a:endParaRPr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velocities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acceleration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deltaTime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n_body_position_calc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Particle_Set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particles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deltaTime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endParaRPr sz="1000">
              <a:solidFill>
                <a:srgbClr val="8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/// ...</a:t>
            </a:r>
            <a:endParaRPr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velocities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deltaTime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</a:t>
            </a:r>
            <a:endParaRPr/>
          </a:p>
        </p:txBody>
      </p:sp>
      <p:sp>
        <p:nvSpPr>
          <p:cNvPr id="286" name="Google Shape;286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Luego escribimos la función de un hilo, el cual se encargará de actualizar N/M partículas</a:t>
            </a:r>
            <a:endParaRPr/>
          </a:p>
        </p:txBody>
      </p:sp>
      <p:sp>
        <p:nvSpPr>
          <p:cNvPr id="287" name="Google Shape;287;p45"/>
          <p:cNvSpPr txBox="1"/>
          <p:nvPr/>
        </p:nvSpPr>
        <p:spPr>
          <a:xfrm>
            <a:off x="417450" y="1851025"/>
            <a:ext cx="8121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n_body_thread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begin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end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Particle_Set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particles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Computation_Info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boost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barrier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sync_point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endParaRPr sz="1000">
              <a:solidFill>
                <a:srgbClr val="8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 i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info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numIterations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/// Dispatch the velocity calculation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 j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begin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end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	n_body_velocity_calc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particles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info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timeStep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/// Sync threads for memory coherence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sync_point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/// Dispatch the position calculation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 j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begin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end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	n_body_position_calc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particles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info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timeStep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/// Sync again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sync_point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</a:t>
            </a:r>
            <a:endParaRPr/>
          </a:p>
        </p:txBody>
      </p:sp>
      <p:sp>
        <p:nvSpPr>
          <p:cNvPr id="293" name="Google Shape;293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Luego escribimos la función de un hilo, el cual se encargará de actualizar N/M partículas</a:t>
            </a:r>
            <a:endParaRPr/>
          </a:p>
        </p:txBody>
      </p:sp>
      <p:sp>
        <p:nvSpPr>
          <p:cNvPr id="294" name="Google Shape;294;p46"/>
          <p:cNvSpPr txBox="1"/>
          <p:nvPr/>
        </p:nvSpPr>
        <p:spPr>
          <a:xfrm>
            <a:off x="417450" y="1851025"/>
            <a:ext cx="8121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 n_body_thread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 begin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unsigned end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Particle_Set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particles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const Computation_Info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boost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barrier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sync_point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void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info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numIterations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/// Dispatch the velocity calculation</a:t>
            </a:r>
            <a:endParaRPr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begin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end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	n_body_velocity_calc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particles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info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timeStep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/// Sync threads for memory coherence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sync_point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/// Dispatch the position calculation</a:t>
            </a:r>
            <a:endParaRPr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begin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end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	n_body_position_calc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particles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info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timeStep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/// Sync again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sync_point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</a:t>
            </a:r>
            <a:endParaRPr/>
          </a:p>
        </p:txBody>
      </p:sp>
      <p:sp>
        <p:nvSpPr>
          <p:cNvPr id="300" name="Google Shape;30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Luego escribimos la función de un hilo, el cual se encargará de actualizar N/M partículas</a:t>
            </a:r>
            <a:endParaRPr/>
          </a:p>
        </p:txBody>
      </p:sp>
      <p:sp>
        <p:nvSpPr>
          <p:cNvPr id="301" name="Google Shape;301;p47"/>
          <p:cNvSpPr txBox="1"/>
          <p:nvPr/>
        </p:nvSpPr>
        <p:spPr>
          <a:xfrm>
            <a:off x="417450" y="1851025"/>
            <a:ext cx="8121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 n_body_thread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 begin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unsigned end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Particle_Set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particles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const Computation_Info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boost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barrier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sync_point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void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 i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info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numIterations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/// Dispatch the velocity calculation</a:t>
            </a:r>
            <a:endParaRPr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begin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end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	n_body_velocity_calc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particles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info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timeStep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/// Sync threads for memory coherence</a:t>
            </a:r>
            <a:endParaRPr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sync_point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/// Dispatch the position calculation</a:t>
            </a:r>
            <a:endParaRPr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begin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end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	n_body_position_calc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particles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info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timeStep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/// Sync again</a:t>
            </a:r>
            <a:endParaRPr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sync_point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</a:t>
            </a:r>
            <a:endParaRPr/>
          </a:p>
        </p:txBody>
      </p:sp>
      <p:sp>
        <p:nvSpPr>
          <p:cNvPr id="307" name="Google Shape;307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Luego escribimos la función de un hilo, el cual se encargará de actualizar N/M partículas</a:t>
            </a:r>
            <a:endParaRPr/>
          </a:p>
        </p:txBody>
      </p:sp>
      <p:sp>
        <p:nvSpPr>
          <p:cNvPr id="308" name="Google Shape;308;p48"/>
          <p:cNvSpPr txBox="1"/>
          <p:nvPr/>
        </p:nvSpPr>
        <p:spPr>
          <a:xfrm>
            <a:off x="417450" y="1851025"/>
            <a:ext cx="8121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n_body_thread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begin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end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Particle_Set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particles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Computation_Info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boost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barrier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sync_point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endParaRPr sz="1000">
              <a:solidFill>
                <a:srgbClr val="8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info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numIterations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/// Dispatch the velocity calculation</a:t>
            </a:r>
            <a:endParaRPr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begin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end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	n_body_velocity_calc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particles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info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timeStep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/// Sync threads for memory coherence</a:t>
            </a:r>
            <a:endParaRPr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sync_point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/// Dispatch the position calculation</a:t>
            </a:r>
            <a:endParaRPr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begin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end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	n_body_position_calc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particles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info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timeStep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/// Sync again</a:t>
            </a:r>
            <a:endParaRPr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sync_point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</a:t>
            </a:r>
            <a:endParaRPr/>
          </a:p>
        </p:txBody>
      </p:sp>
      <p:sp>
        <p:nvSpPr>
          <p:cNvPr id="314" name="Google Shape;314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 último, otra función se encargará de asignar los hilos, cada uno con un rango de partículas con el cual va a trabajar.</a:t>
            </a:r>
            <a:endParaRPr/>
          </a:p>
        </p:txBody>
      </p:sp>
      <p:sp>
        <p:nvSpPr>
          <p:cNvPr id="315" name="Google Shape;315;p49"/>
          <p:cNvSpPr txBox="1"/>
          <p:nvPr/>
        </p:nvSpPr>
        <p:spPr>
          <a:xfrm>
            <a:off x="173300" y="1969200"/>
            <a:ext cx="88296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n_body_computation_dispatcher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Particle_Set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particles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Computation_Info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endParaRPr sz="1000">
              <a:solidFill>
                <a:srgbClr val="8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/// Thread dispatch for updating particles speed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unsigned step_index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numParticles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numThreads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unsigned remainder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numParticles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numThreads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/// Barrier for syncing all threads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boost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barrier sync_point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numThreads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std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jthread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threads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 curr_index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curr_index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particles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numParticles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curr_index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step_index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remainder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	threads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emplace_back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n_body_thread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curr_index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curr_index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step_index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std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particles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cref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sync_point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curr_index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remainder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	threads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emplace_back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n_body_thread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curr_index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curr_index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step_index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particles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std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cref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sync_point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</a:t>
            </a:r>
            <a:endParaRPr/>
          </a:p>
        </p:txBody>
      </p:sp>
      <p:sp>
        <p:nvSpPr>
          <p:cNvPr id="321" name="Google Shape;321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 último, otra función se encargará de asignar los hilos, cada uno con un rango de partículas con el cual va a trabajar.</a:t>
            </a:r>
            <a:endParaRPr/>
          </a:p>
        </p:txBody>
      </p:sp>
      <p:sp>
        <p:nvSpPr>
          <p:cNvPr id="322" name="Google Shape;322;p50"/>
          <p:cNvSpPr txBox="1"/>
          <p:nvPr/>
        </p:nvSpPr>
        <p:spPr>
          <a:xfrm>
            <a:off x="173300" y="1969200"/>
            <a:ext cx="88296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 n_body_computation_dispatcher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Particle_Set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particles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const Computation_Info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void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/// Thread dispatch for updating particles speed</a:t>
            </a:r>
            <a:endParaRPr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step_index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numParticles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numThreads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remainder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numParticles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numThreads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/// Barrier for syncing all threads</a:t>
            </a:r>
            <a:endParaRPr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boost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barrier sync_point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numThreads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std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jthread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threads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 curr_index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curr_index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particles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numParticles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curr_index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step_index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remainder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	threads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emplace_back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n_body_thread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curr_index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curr_index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step_index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std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particles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cref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sync_point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curr_index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remainder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	threads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emplace_back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n_body_thread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curr_index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curr_index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step_index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particles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std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cref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sync_point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</a:t>
            </a:r>
            <a:endParaRPr/>
          </a:p>
        </p:txBody>
      </p:sp>
      <p:sp>
        <p:nvSpPr>
          <p:cNvPr id="328" name="Google Shape;328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 último, otra función se encargará de asignar los hilos, cada uno con un rango de partículas con el cual va a trabajar.</a:t>
            </a:r>
            <a:endParaRPr/>
          </a:p>
        </p:txBody>
      </p:sp>
      <p:sp>
        <p:nvSpPr>
          <p:cNvPr id="329" name="Google Shape;329;p51"/>
          <p:cNvSpPr txBox="1"/>
          <p:nvPr/>
        </p:nvSpPr>
        <p:spPr>
          <a:xfrm>
            <a:off x="173300" y="1969200"/>
            <a:ext cx="88296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 n_body_computation_dispatcher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Particle_Set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particles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const Computation_Info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void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/// Thread dispatch for updating particles speed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unsigned step_index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numParticles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numThreads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unsigned remainder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numParticles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numThreads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/// Barrier for syncing all threads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boost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barrier sync_point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numThreads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std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jthread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threads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curr_index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curr_index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particles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numParticles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curr_index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step_index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remainder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	threads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emplace_back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n_body_thread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curr_index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curr_index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step_index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std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particles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cref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sync_point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	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curr_index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	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remainder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	threads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emplace_back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n_body_thread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curr_index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curr_index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step_index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particles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std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cref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sync_point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Sistemas dinámicos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 3 cuerpos, no existe una solución general (y por lo tanto para N-Cuerpos). El sistema se vuelve </a:t>
            </a:r>
            <a:r>
              <a:rPr b="1" lang="en"/>
              <a:t>caótico</a:t>
            </a:r>
            <a:r>
              <a:rPr lang="en"/>
              <a:t>, y por lo tanto solo podemos aproximarlo utilizando métodos numéricos.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0550" y="2255050"/>
            <a:ext cx="2698575" cy="25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</a:t>
            </a:r>
            <a:endParaRPr/>
          </a:p>
        </p:txBody>
      </p:sp>
      <p:sp>
        <p:nvSpPr>
          <p:cNvPr id="335" name="Google Shape;335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 último, otra función se encargará de asignar los hilos, cada uno con un rango de partículas con el cual va a trabajar.</a:t>
            </a:r>
            <a:endParaRPr/>
          </a:p>
        </p:txBody>
      </p:sp>
      <p:sp>
        <p:nvSpPr>
          <p:cNvPr id="336" name="Google Shape;336;p52"/>
          <p:cNvSpPr txBox="1"/>
          <p:nvPr/>
        </p:nvSpPr>
        <p:spPr>
          <a:xfrm>
            <a:off x="173300" y="1969200"/>
            <a:ext cx="88296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n_body_computation_dispatcher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Particle_Set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particles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Computation_Info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endParaRPr sz="1000">
              <a:solidFill>
                <a:srgbClr val="8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/// Thread dispatch for updating particles speed</a:t>
            </a:r>
            <a:endParaRPr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step_index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numParticles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numThreads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remainder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numParticles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numThreads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/// Barrier for syncing all threads</a:t>
            </a:r>
            <a:endParaRPr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boost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barrier sync_point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numThreads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std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jthread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threads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curr_index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curr_index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particles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numParticles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curr_index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step_index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remainder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	threads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emplace_back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n_body_thread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curr_index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curr_index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step_index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std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particles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cref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sync_point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	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curr_index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	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remainder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	threads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emplace_back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n_body_thread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curr_index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curr_index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step_index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particles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std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cref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sync_point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Ejecución (Ryzen 5 5600X 6P/12L)</a:t>
            </a:r>
            <a:endParaRPr/>
          </a:p>
        </p:txBody>
      </p:sp>
      <p:sp>
        <p:nvSpPr>
          <p:cNvPr id="342" name="Google Shape;342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Argumentos del programa: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--particles=25600 --mass=1.0e9 --dt=1.0  --threads=[1-12] --iterations=20</a:t>
            </a:r>
            <a:endParaRPr/>
          </a:p>
        </p:txBody>
      </p:sp>
      <p:pic>
        <p:nvPicPr>
          <p:cNvPr id="343" name="Google Shape;34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750" y="2287100"/>
            <a:ext cx="4019550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288" y="2310913"/>
            <a:ext cx="408622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Ejecución (Ryzen 5 5600X 6P/12L)</a:t>
            </a:r>
            <a:endParaRPr/>
          </a:p>
        </p:txBody>
      </p:sp>
      <p:pic>
        <p:nvPicPr>
          <p:cNvPr id="350" name="Google Shape;35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025" y="1175275"/>
            <a:ext cx="6848750" cy="369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Ejecución (Ryzen 5 5600X 6P/12L)</a:t>
            </a:r>
            <a:endParaRPr/>
          </a:p>
        </p:txBody>
      </p:sp>
      <p:sp>
        <p:nvSpPr>
          <p:cNvPr id="356" name="Google Shape;356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Aceleramos la ejecución linealmente con el número de núcleos físicos.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Aun con el aceleramiento, no es suficiente para mostrar </a:t>
            </a:r>
            <a:r>
              <a:rPr lang="en"/>
              <a:t>más</a:t>
            </a:r>
            <a:r>
              <a:rPr lang="en"/>
              <a:t> de 4,000 o 5,000 partículas en tiempo real (con 5,000 partículas apenas podemos alcanzar los 16.66 ms).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¿Podemos conseguir más velocidad?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OpenMP</a:t>
            </a:r>
            <a:endParaRPr/>
          </a:p>
        </p:txBody>
      </p:sp>
      <p:sp>
        <p:nvSpPr>
          <p:cNvPr id="362" name="Google Shape;362;p56"/>
          <p:cNvSpPr txBox="1"/>
          <p:nvPr/>
        </p:nvSpPr>
        <p:spPr>
          <a:xfrm>
            <a:off x="311700" y="1152475"/>
            <a:ext cx="85206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n_body_computation_dispatcher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Particle_Set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particles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Computation_Info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endParaRPr sz="1000">
              <a:solidFill>
                <a:srgbClr val="8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/// Loop for every iteration</a:t>
            </a:r>
            <a:endParaRPr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iter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iter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numIterations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/** 'pragma omp parallel for' indicates that the next for loop is going to</a:t>
            </a:r>
            <a:endParaRPr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	split the work equally in 'num_threads' (max_threads if not specified).</a:t>
            </a:r>
            <a:endParaRPr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	First we start with the velocity calculations and then do the positions.</a:t>
            </a:r>
            <a:endParaRPr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*/</a:t>
            </a:r>
            <a:endParaRPr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en" sz="1000">
                <a:solidFill>
                  <a:srgbClr val="804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#pragma omp parallel for num_threads(numThreads)</a:t>
            </a:r>
            <a:endParaRPr sz="1000">
              <a:solidFill>
                <a:srgbClr val="804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numParticles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	n_body_velocity_calc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particles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timeStep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/** By default OpenMP sets a barrier after the parallel for loop and waits</a:t>
            </a:r>
            <a:endParaRPr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	for all threads to finish their work.</a:t>
            </a:r>
            <a:endParaRPr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*/</a:t>
            </a:r>
            <a:endParaRPr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en" sz="1000">
                <a:solidFill>
                  <a:srgbClr val="804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#pragma omp parallel for num_threads(numThreads)</a:t>
            </a:r>
            <a:endParaRPr sz="1000">
              <a:solidFill>
                <a:srgbClr val="804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numParticles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	n_body_position_calc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particles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timeStep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OpenMP</a:t>
            </a:r>
            <a:endParaRPr/>
          </a:p>
        </p:txBody>
      </p:sp>
      <p:pic>
        <p:nvPicPr>
          <p:cNvPr id="368" name="Google Shape;36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150" y="1565962"/>
            <a:ext cx="3884299" cy="218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474" y="1557700"/>
            <a:ext cx="400050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7"/>
          <p:cNvSpPr txBox="1"/>
          <p:nvPr/>
        </p:nvSpPr>
        <p:spPr>
          <a:xfrm>
            <a:off x="1914025" y="1197275"/>
            <a:ext cx="97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OpenMP</a:t>
            </a:r>
            <a:endParaRPr/>
          </a:p>
        </p:txBody>
      </p:sp>
      <p:sp>
        <p:nvSpPr>
          <p:cNvPr id="371" name="Google Shape;371;p57"/>
          <p:cNvSpPr txBox="1"/>
          <p:nvPr/>
        </p:nvSpPr>
        <p:spPr>
          <a:xfrm>
            <a:off x="5592475" y="1157500"/>
            <a:ext cx="26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threads + boost barrier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CUDA/OpenGL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empezar?</a:t>
            </a:r>
            <a:endParaRPr/>
          </a:p>
        </p:txBody>
      </p:sp>
      <p:sp>
        <p:nvSpPr>
          <p:cNvPr id="382" name="Google Shape;382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Cada partícula es responsable de calcular su posición y velocidad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Hay muchas partículas en los sistemas que queremos modelar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Entonces podemos crear un “hilo” por cada partícula en la GPU y ejecutar de manera paralela todos los hilos.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Potencialmente todas las </a:t>
            </a:r>
            <a:r>
              <a:rPr lang="en"/>
              <a:t>partículas</a:t>
            </a:r>
            <a:r>
              <a:rPr lang="en"/>
              <a:t> </a:t>
            </a:r>
            <a:r>
              <a:rPr lang="en"/>
              <a:t>calcularán</a:t>
            </a:r>
            <a:r>
              <a:rPr lang="en"/>
              <a:t> su posición y velocidad de manera perfectamente paralela, por lo que el tiempo de ejecución sería igual al tiempo que le toma a una sola partícula calcular su posición y velocidad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</a:t>
            </a:r>
            <a:endParaRPr/>
          </a:p>
        </p:txBody>
      </p:sp>
      <p:sp>
        <p:nvSpPr>
          <p:cNvPr id="388" name="Google Shape;388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 una función que describe la ejecución de un solo hilo.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Cuando despachamos un kernel le decimos cuantos hilos queremos ejecutar.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Si</a:t>
            </a:r>
            <a:r>
              <a:rPr lang="en"/>
              <a:t> cumplimos con algunos requisitos de cantidad de hilos y memoria, todos los hilos </a:t>
            </a:r>
            <a:r>
              <a:rPr b="1" lang="en"/>
              <a:t>podrían ejecutarse de forma paralela.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1"/>
          <p:cNvSpPr txBox="1"/>
          <p:nvPr>
            <p:ph idx="1" type="body"/>
          </p:nvPr>
        </p:nvSpPr>
        <p:spPr>
          <a:xfrm>
            <a:off x="311700" y="180900"/>
            <a:ext cx="8520600" cy="47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__device__ 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dist2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float3 A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float3 B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float3 C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dot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__global__ void n_body_calc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float3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positions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float3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velocities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	  unsigned numParticles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float mass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float deltaTime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unsigned i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blockDim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blockIdx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threadIdx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numParticles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const float G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6.6743e-11f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float3 force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make_float3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0.0f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0.0f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0.0f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 j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numParticles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continue;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float inv_distance2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1.0f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dist2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positions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float3 direction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normalize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positions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force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mass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mass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inv_distance2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direction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float3 acceleration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force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mass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velocities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acceleration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deltaTime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/// ???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positions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velocities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deltaTime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Modelado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Tenemos un conjunto de partículas P donde cada partícula tiene: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Posición: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Velocidad: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Masa: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Todas las partículas tienen condiciones iniciales (posición, velocidad y masa).</a:t>
            </a:r>
            <a:endParaRPr/>
          </a:p>
        </p:txBody>
      </p:sp>
      <p:pic>
        <p:nvPicPr>
          <p:cNvPr descr="{&quot;id&quot;:&quot;1&quot;,&quot;code&quot;:&quot;$$\\vec{x}$$&quot;,&quot;font&quot;:{&quot;size&quot;:14,&quot;family&quot;:&quot;Arial&quot;,&quot;color&quot;:&quot;#595959&quot;},&quot;aid&quot;:null,&quot;backgroundColor&quot;:&quot;#FFFFFF&quot;,&quot;type&quot;:&quot;$$&quot;,&quot;ts&quot;:1665541403658,&quot;cs&quot;:&quot;MLu06l00PzFVkWtuIj2iGg==&quot;,&quot;size&quot;:{&quot;width&quot;:11.166666666666666,&quot;height&quot;:15.666666666666666}}"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200" y="1595025"/>
            <a:ext cx="106363" cy="149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type&quot;:&quot;$$&quot;,&quot;backgroundColor&quot;:&quot;#FFFFFF&quot;,&quot;id&quot;:&quot;3&quot;,&quot;code&quot;:&quot;$$\\vec{v}$$&quot;,&quot;font&quot;:{&quot;color&quot;:&quot;#595959&quot;,&quot;family&quot;:&quot;Arial&quot;,&quot;size&quot;:14},&quot;ts&quot;:1665541694094,&quot;cs&quot;:&quot;Szwsx2/0rMsD1tyQLUN90Q==&quot;,&quot;size&quot;:{&quot;width&quot;:10.5,&quot;height&quot;:15.666666666666666}}"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7475" y="1823475"/>
            <a:ext cx="100013" cy="149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5&quot;,&quot;backgroundColor&quot;:&quot;#FFFFFF&quot;,&quot;code&quot;:&quot;$$m$$&quot;,&quot;type&quot;:&quot;$$&quot;,&quot;font&quot;:{&quot;size&quot;:14,&quot;color&quot;:&quot;#595959&quot;,&quot;family&quot;:&quot;Arial&quot;},&quot;aid&quot;:null,&quot;ts&quot;:1665541791491,&quot;cs&quot;:&quot;d3LcA4VxAkH2oDfntvozeg==&quot;,&quot;size&quot;:{&quot;width&quot;:18.5,&quot;height&quot;:10}}"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0250" y="2122775"/>
            <a:ext cx="176213" cy="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2"/>
          <p:cNvSpPr txBox="1"/>
          <p:nvPr>
            <p:ph idx="1" type="body"/>
          </p:nvPr>
        </p:nvSpPr>
        <p:spPr>
          <a:xfrm>
            <a:off x="311700" y="180900"/>
            <a:ext cx="8520600" cy="47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__device__ float dist2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float3 A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float3 B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float3 C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dot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__global__ 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n_body_calc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positions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float3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velocities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	  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numParticles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mass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deltaTime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blockDim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blockIdx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threadIdx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numParticles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6.6743e-11f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float3 force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make_float3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0.0f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0.0f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0.0f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 j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numParticles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continue;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float inv_distance2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1.0f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dist2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positions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float3 direction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normalize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positions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force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mass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mass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inv_distance2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direction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float3 acceleration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force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mass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velocities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acceleration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deltaTime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/// ???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positions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velocities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deltaTime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3"/>
          <p:cNvSpPr txBox="1"/>
          <p:nvPr>
            <p:ph idx="1" type="body"/>
          </p:nvPr>
        </p:nvSpPr>
        <p:spPr>
          <a:xfrm>
            <a:off x="311700" y="180900"/>
            <a:ext cx="8520600" cy="47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__device__ float dist2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float3 A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float3 B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float3 C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dot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__global__ void n_body_calc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float3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positions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float3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velocities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	  unsigned numParticles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float mass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float deltaTime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unsigned i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blockDim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blockIdx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threadIdx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numParticles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const float G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6.6743e-11f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float3 force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make_float3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0.0f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0.0f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0.0f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numParticles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	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inv_distance2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1.0f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dist2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positions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float3 direction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normalize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positions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force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mass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mass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inv_distance2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direction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float3 acceleration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force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mass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velocities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acceleration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deltaTime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/// ???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positions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velocities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deltaTime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4"/>
          <p:cNvSpPr txBox="1"/>
          <p:nvPr>
            <p:ph idx="1" type="body"/>
          </p:nvPr>
        </p:nvSpPr>
        <p:spPr>
          <a:xfrm>
            <a:off x="311700" y="180900"/>
            <a:ext cx="8520600" cy="47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__device__ float dist2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float3 A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float3 B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float3 C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dot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__global__ void n_body_calc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float3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positions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float3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velocities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	  unsigned numParticles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float mass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float deltaTime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unsigned i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blockDim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blockIdx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threadIdx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numParticles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const float G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6.6743e-11f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float3 force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make_float3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0.0f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0.0f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0.0f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 j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numParticles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continue;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float inv_distance2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1.0f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dist2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positions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float3 direction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normalize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positions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force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mass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mass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inv_distance2 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direction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B7B7B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B7B7B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float3 acceleration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force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mass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velocities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acceleration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deltaTime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/// __syncthreads() ????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positions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velocities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deltaTime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Cómo</a:t>
            </a:r>
            <a:r>
              <a:rPr lang="en"/>
              <a:t> funcionan las GPUs</a:t>
            </a:r>
            <a:endParaRPr/>
          </a:p>
        </p:txBody>
      </p:sp>
      <p:sp>
        <p:nvSpPr>
          <p:cNvPr id="414" name="Google Shape;414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 despachar un kernel, especificamos el </a:t>
            </a:r>
            <a:r>
              <a:rPr b="1" lang="en"/>
              <a:t>número de hilos por bloque</a:t>
            </a:r>
            <a:r>
              <a:rPr lang="en"/>
              <a:t>, y el </a:t>
            </a:r>
            <a:r>
              <a:rPr b="1" lang="en"/>
              <a:t>número de bloques por red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(hilos por bloque) x (bloques por red) = número de hilos totales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¿Por qué dividir los hilos de esta forma?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La respuesta es por </a:t>
            </a:r>
            <a:r>
              <a:rPr lang="en"/>
              <a:t>cómo</a:t>
            </a:r>
            <a:r>
              <a:rPr lang="en"/>
              <a:t> </a:t>
            </a:r>
            <a:r>
              <a:rPr lang="en"/>
              <a:t>está</a:t>
            </a:r>
            <a:r>
              <a:rPr lang="en"/>
              <a:t> estructurado el hardware de                                     una GPU.</a:t>
            </a:r>
            <a:endParaRPr/>
          </a:p>
        </p:txBody>
      </p:sp>
      <p:pic>
        <p:nvPicPr>
          <p:cNvPr id="415" name="Google Shape;41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4225" y="2233525"/>
            <a:ext cx="2618950" cy="261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 #1</a:t>
            </a:r>
            <a:endParaRPr/>
          </a:p>
        </p:txBody>
      </p:sp>
      <p:sp>
        <p:nvSpPr>
          <p:cNvPr id="421" name="Google Shape;421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Saltandonos la explicación del hardware, cada hilo solo puede comunicarse con su propio bloque (desconoce la existencia de los demás).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 lo tanto no puede haber una sincronización “global” </a:t>
            </a:r>
            <a:r>
              <a:rPr lang="en">
                <a:solidFill>
                  <a:srgbClr val="999999"/>
                </a:solidFill>
              </a:rPr>
              <a:t>(bueno, hay una forma [</a:t>
            </a:r>
            <a:r>
              <a:rPr b="1" lang="en">
                <a:solidFill>
                  <a:srgbClr val="999999"/>
                </a:solidFill>
              </a:rPr>
              <a:t>Cooperative Groups</a:t>
            </a:r>
            <a:r>
              <a:rPr lang="en">
                <a:solidFill>
                  <a:srgbClr val="999999"/>
                </a:solidFill>
              </a:rPr>
              <a:t>] pero requiere cumplir varias condiciones, una de ellas es que todos los hilos se pueden ejecutar al mismo tiempo…)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__syncthreads() solo sincroniza los hilos de </a:t>
            </a:r>
            <a:r>
              <a:rPr b="1" lang="en"/>
              <a:t>un </a:t>
            </a:r>
            <a:r>
              <a:rPr lang="en"/>
              <a:t>solo grupo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¿Solución? Dividir el trabajo en dos kernels</a:t>
            </a:r>
            <a:endParaRPr/>
          </a:p>
        </p:txBody>
      </p:sp>
      <p:sp>
        <p:nvSpPr>
          <p:cNvPr id="427" name="Google Shape;427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__global__ 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n_body_vel_calc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positions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float3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velocities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	 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numParticles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mass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deltaTime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/// ...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velocities</a:t>
            </a:r>
            <a:r>
              <a:rPr b="1" lang="en" sz="1000">
                <a:solidFill>
                  <a:srgbClr val="00008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00">
                <a:solidFill>
                  <a:srgbClr val="00008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acceleration </a:t>
            </a:r>
            <a:r>
              <a:rPr b="1" lang="en" sz="1000">
                <a:solidFill>
                  <a:srgbClr val="00008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deltaTime</a:t>
            </a:r>
            <a:r>
              <a:rPr b="1" lang="en" sz="1000">
                <a:solidFill>
                  <a:srgbClr val="00008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8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__global__ 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n_body_pos_calc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float3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float3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velocities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	  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numParticles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deltaTime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blockDim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blockIdx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threadIdx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numParticles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	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positions</a:t>
            </a:r>
            <a:r>
              <a:rPr b="1" lang="en" sz="1000">
                <a:solidFill>
                  <a:srgbClr val="00008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00">
                <a:solidFill>
                  <a:srgbClr val="00008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velocities</a:t>
            </a:r>
            <a:r>
              <a:rPr b="1" lang="en" sz="1000">
                <a:solidFill>
                  <a:srgbClr val="00008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00">
                <a:solidFill>
                  <a:srgbClr val="00008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deltaTime</a:t>
            </a:r>
            <a:r>
              <a:rPr b="1" lang="en" sz="1000">
                <a:solidFill>
                  <a:srgbClr val="00008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8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Despacho</a:t>
            </a:r>
            <a:endParaRPr/>
          </a:p>
        </p:txBody>
      </p:sp>
      <p:sp>
        <p:nvSpPr>
          <p:cNvPr id="433" name="Google Shape;433;p68"/>
          <p:cNvSpPr txBox="1"/>
          <p:nvPr>
            <p:ph idx="1" type="body"/>
          </p:nvPr>
        </p:nvSpPr>
        <p:spPr>
          <a:xfrm>
            <a:off x="311700" y="1152475"/>
            <a:ext cx="85206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Teniendo el número de partículas (= número de hilos) y el número de hilos por bloque (elegido arbitrariamente un múltiplo de 32):</a:t>
            </a:r>
            <a:endParaRPr/>
          </a:p>
        </p:txBody>
      </p:sp>
      <p:sp>
        <p:nvSpPr>
          <p:cNvPr id="434" name="Google Shape;434;p68"/>
          <p:cNvSpPr txBox="1"/>
          <p:nvPr>
            <p:ph idx="1" type="body"/>
          </p:nvPr>
        </p:nvSpPr>
        <p:spPr>
          <a:xfrm>
            <a:off x="351200" y="1913975"/>
            <a:ext cx="85206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/// Kernel variables for dispatching</a:t>
            </a:r>
            <a:endParaRPr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threadsPerBlock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workgroupSize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32, 64, 128, ... */</a:t>
            </a:r>
            <a:endParaRPr b="1" sz="12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//unsigned blocksPerGrid = numParticles / workgroupSize; //incorrect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blocksPerGrid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numParticles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workgroupSize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workgroupSize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Google Shape;435;p68"/>
          <p:cNvSpPr txBox="1"/>
          <p:nvPr>
            <p:ph idx="1" type="body"/>
          </p:nvPr>
        </p:nvSpPr>
        <p:spPr>
          <a:xfrm>
            <a:off x="351200" y="2721100"/>
            <a:ext cx="85206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/** d_positions -&gt; array of positions already in VRAM</a:t>
            </a:r>
            <a:endParaRPr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d_velocities -&gt; array of velocities already in VRAM</a:t>
            </a:r>
            <a:endParaRPr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iter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iter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numIterations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n_body_vel_calc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&lt;&lt;&lt;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blocksPerGrid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threadsPerBlock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d_positions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d_velocities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numParticles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mass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14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timeStep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14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n_body_pos_calc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&lt;&lt;&lt;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blocksPerGrid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threadsPerBlock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d_positions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d_velocities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numParticles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timeStep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68"/>
          <p:cNvSpPr txBox="1"/>
          <p:nvPr>
            <p:ph idx="1" type="body"/>
          </p:nvPr>
        </p:nvSpPr>
        <p:spPr>
          <a:xfrm>
            <a:off x="311700" y="4019775"/>
            <a:ext cx="85206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 no especificar un stream, un kernel se ejecuta cuando haya terminado el anterior.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 Compute Shader</a:t>
            </a:r>
            <a:endParaRPr/>
          </a:p>
        </p:txBody>
      </p:sp>
      <p:sp>
        <p:nvSpPr>
          <p:cNvPr id="442" name="Google Shape;442;p69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 compute shaders empiezan con la versión de OpenGL a utilizar, el número de hilos por bloque y los “argumentos”.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43" name="Google Shape;443;p69"/>
          <p:cNvSpPr txBox="1"/>
          <p:nvPr/>
        </p:nvSpPr>
        <p:spPr>
          <a:xfrm>
            <a:off x="551375" y="1992800"/>
            <a:ext cx="65376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4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#version 460</a:t>
            </a:r>
            <a:endParaRPr sz="1200">
              <a:solidFill>
                <a:srgbClr val="804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local_size_x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location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uniform u</a:t>
            </a:r>
            <a:r>
              <a:rPr lang="en" sz="12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numParticles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location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uniform </a:t>
            </a:r>
            <a:r>
              <a:rPr lang="en" sz="12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mass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location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uniform </a:t>
            </a:r>
            <a:r>
              <a:rPr lang="en" sz="12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dt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std430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binding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buffer pblock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vec3 positions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std430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binding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buffer vblock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vec3 velocities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 Compute Shader</a:t>
            </a:r>
            <a:endParaRPr/>
          </a:p>
        </p:txBody>
      </p:sp>
      <p:sp>
        <p:nvSpPr>
          <p:cNvPr id="449" name="Google Shape;449;p70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cuerpo de la función es casi igual al de CUDA.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50" name="Google Shape;450;p70"/>
          <p:cNvSpPr txBox="1"/>
          <p:nvPr/>
        </p:nvSpPr>
        <p:spPr>
          <a:xfrm>
            <a:off x="272325" y="1520200"/>
            <a:ext cx="8520600" cy="3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dist2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vec3 A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vec3 B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5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5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vec3 C 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5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dot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5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95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5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95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gl_GlobalInvocationID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numParticles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5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	</a:t>
            </a:r>
            <a:r>
              <a:rPr b="1"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5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95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 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6.6743e-11f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5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vec3 force 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vec3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5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5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uint j 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numParticles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5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5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5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	</a:t>
            </a:r>
            <a:r>
              <a:rPr b="1"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5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en" sz="95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inv_distance2 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dist2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positions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positions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95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vec3 direction 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normalize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positions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positions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95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force 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 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mass 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mass 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inv_distance2 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direction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5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5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vec3 acceleration 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force 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mass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5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velocities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acceleration 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dt</a:t>
            </a: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5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5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 Compute Shader</a:t>
            </a:r>
            <a:endParaRPr/>
          </a:p>
        </p:txBody>
      </p:sp>
      <p:sp>
        <p:nvSpPr>
          <p:cNvPr id="456" name="Google Shape;456;p71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diferencia de CUDA, en OpenGL los shaders se compilan en tiempo de ejecución, por lo que el código </a:t>
            </a:r>
            <a:r>
              <a:rPr lang="en"/>
              <a:t>está</a:t>
            </a:r>
            <a:r>
              <a:rPr lang="en"/>
              <a:t> como texto dentro del programa (también se puede importar de un archivo de texto).</a:t>
            </a:r>
            <a:endParaRPr/>
          </a:p>
        </p:txBody>
      </p:sp>
      <p:sp>
        <p:nvSpPr>
          <p:cNvPr id="457" name="Google Shape;457;p71"/>
          <p:cNvSpPr txBox="1"/>
          <p:nvPr/>
        </p:nvSpPr>
        <p:spPr>
          <a:xfrm>
            <a:off x="519850" y="2276375"/>
            <a:ext cx="60807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n_body_pos_calculation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R"""(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#version 460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layout(local_size_x=32) in;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layout(location = 0) uniform int numParticles;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layout(location = 1) uniform float dt;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layout(std430, binding=0) buffer pblock { vec3 positions[]; };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layout(std430, binding=1) buffer vblock { vec3 velocities[]; };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void main()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int i = int(gl_GlobalInvocationID);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if (i &gt;= numParticles)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	return;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positions[i] += velocities[i] * dt;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   )"""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Ley de gravitación universal: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Segunda ley de Newton: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Velocidad: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Posición: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Tiempo: </a:t>
            </a:r>
            <a:endParaRPr/>
          </a:p>
        </p:txBody>
      </p:sp>
      <p:pic>
        <p:nvPicPr>
          <p:cNvPr descr="{&quot;font&quot;:{&quot;color&quot;:&quot;#595959&quot;,&quot;size&quot;:18,&quot;family&quot;:&quot;Arial&quot;},&quot;aid&quot;:null,&quot;code&quot;:&quot;$$\\vec{F_{12}}=G\\frac{m_{1}m_{2}}{d^{2}}\\hat{u_{21}}$$&quot;,&quot;type&quot;:&quot;$$&quot;,&quot;id&quot;:&quot;6&quot;,&quot;backgroundColor&quot;:&quot;#FFFFFF&quot;,&quot;ts&quot;:1665542444768,&quot;cs&quot;:&quot;dR1kJ/y2gMSfrGQWx9uTNQ==&quot;,&quot;size&quot;:{&quot;width&quot;:217.5,&quot;height&quot;:52.166666666666664}}"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6475" y="1199750"/>
            <a:ext cx="2071688" cy="496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backgroundColorModified&quot;:false,&quot;code&quot;:&quot;$$G=6.674\\times10^{-11}\\left[N\\cdot m^{2}\\cdot kg^{-2}\\right]$$&quot;,&quot;backgroundColor&quot;:&quot;#FFFFFF&quot;,&quot;font&quot;:{&quot;family&quot;:&quot;Arial&quot;,&quot;color&quot;:&quot;#595959&quot;,&quot;size&quot;:10},&quot;id&quot;:&quot;7&quot;,&quot;aid&quot;:null,&quot;ts&quot;:1665542688368,&quot;cs&quot;:&quot;6iQa8vsGZOUbZXncJynnzw==&quot;,&quot;size&quot;:{&quot;width&quot;:220.40000000000006,&quot;height&quot;:19.400000000000002}}"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5250" y="1316403"/>
            <a:ext cx="2099310" cy="1847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\\vec{F}=m\\vec{a}$$&quot;,&quot;aid&quot;:null,&quot;backgroundColor&quot;:&quot;#FFFFFF&quot;,&quot;type&quot;:&quot;$$&quot;,&quot;font&quot;:{&quot;size&quot;:18,&quot;family&quot;:&quot;Arial&quot;,&quot;color&quot;:&quot;#595959&quot;},&quot;id&quot;:&quot;8&quot;,&quot;ts&quot;:1665542772814,&quot;cs&quot;:&quot;DYyWXJc/nVvTJbQHfHR9iA==&quot;,&quot;size&quot;:{&quot;width&quot;:98,&quot;height&quot;:26.833333333333332}}"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4125" y="1791950"/>
            <a:ext cx="933450" cy="2555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18,&quot;color&quot;:&quot;#595959&quot;,&quot;family&quot;:&quot;Arial&quot;},&quot;aid&quot;:null,&quot;code&quot;:&quot;$$\\vec{a}=\\frac{d\\vec{v}}{dt}\\approx\\frac{\\Delta \\vec{v}}{\\Delta t}=\\frac{\\left(\\vec{v}_{1}-\\vec{v}_{0}\\right)}{\\Delta t}$$&quot;,&quot;backgroundColor&quot;:&quot;#FFFFFF&quot;,&quot;id&quot;:&quot;9&quot;,&quot;type&quot;:&quot;$$&quot;,&quot;ts&quot;:1665543764426,&quot;cs&quot;:&quot;i9+uhK81Bwy3a6Q8cWcUWw==&quot;,&quot;size&quot;:{&quot;width&quot;:337.25,&quot;height&quot;:61}}" id="95" name="Google Shape;9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12075" y="2177900"/>
            <a:ext cx="3212306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\\vec{v}_{1}=\\vec{v}_{0}+\\vec{a}\\cdot\\Delta t$$&quot;,&quot;aid&quot;:null,&quot;font&quot;:{&quot;size&quot;:18,&quot;color&quot;:&quot;#595959&quot;,&quot;family&quot;:&quot;Arial&quot;},&quot;type&quot;:&quot;$$&quot;,&quot;backgroundColor&quot;:&quot;#FFFFFF&quot;,&quot;backgroundColorModified&quot;:false,&quot;id&quot;:&quot;10&quot;,&quot;ts&quot;:1665543987949,&quot;cs&quot;:&quot;KAH5mocqIIWXQVijZWI2MA==&quot;,&quot;size&quot;:{&quot;width&quot;:191.66666666666666,&quot;height&quot;:25}}" id="96" name="Google Shape;9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48175" y="2350178"/>
            <a:ext cx="182562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font&quot;:{&quot;color&quot;:&quot;#595959&quot;,&quot;family&quot;:&quot;Arial&quot;,&quot;size&quot;:18},&quot;aid&quot;:null,&quot;backgroundColor&quot;:&quot;#FFFFFF&quot;,&quot;type&quot;:&quot;$$&quot;,&quot;code&quot;:&quot;$$\\vec{v}=\\frac{d\\vec{x}}{dt}\\approx\\frac{\\Delta \\vec{x}}{\\Delta t}=\\frac{\\left(\\vec{x}_{1}-\\vec{x}_{0}\\right)}{\\Delta t}$$&quot;,&quot;id&quot;:&quot;9&quot;,&quot;ts&quot;:1665544170307,&quot;cs&quot;:&quot;+Ei4iCm85PE0rto+MmcjLg==&quot;,&quot;size&quot;:{&quot;width&quot;:342.5,&quot;height&quot;:61}}" id="97" name="Google Shape;9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12075" y="2763378"/>
            <a:ext cx="3262313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\\vec{x}_{1}=\\vec{x}_{0}+\\vec{v}\\cdot\\Delta t$$&quot;,&quot;backgroundColorModified&quot;:false,&quot;font&quot;:{&quot;family&quot;:&quot;Arial&quot;,&quot;size&quot;:18,&quot;color&quot;:&quot;#595959&quot;},&quot;aid&quot;:null,&quot;backgroundColor&quot;:&quot;#FFFFFF&quot;,&quot;type&quot;:&quot;$$&quot;,&quot;id&quot;:&quot;10&quot;,&quot;ts&quot;:1665544200777,&quot;cs&quot;:&quot;n6WKXHGISPOP3S1i2t5IJw==&quot;,&quot;size&quot;:{&quot;width&quot;:194,&quot;height&quot;:25}}" id="98" name="Google Shape;98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11550" y="2931810"/>
            <a:ext cx="184785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id&quot;:&quot;11&quot;,&quot;code&quot;:&quot;$$\\Delta t=cte$$&quot;,&quot;aid&quot;:null,&quot;backgroundColor&quot;:&quot;#FFFFFF&quot;,&quot;font&quot;:{&quot;size&quot;:18,&quot;color&quot;:&quot;#595959&quot;,&quot;family&quot;:&quot;Arial&quot;},&quot;ts&quot;:1665544235728,&quot;cs&quot;:&quot;J1OojhV+xU0t5SrEOXq0qw==&quot;,&quot;size&quot;:{&quot;width&quot;:104.33333333333333,&quot;height&quot;:20.666666666666668}}" id="99" name="Google Shape;99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36375" y="3475384"/>
            <a:ext cx="993775" cy="19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&quot;:&quot;#FFFFFF&quot;,&quot;backgroundColorModified&quot;:false,&quot;code&quot;:&quot;$$\\vec{a}=\\frac{\\vec{F}}{m}$$&quot;,&quot;id&quot;:&quot;8&quot;,&quot;font&quot;:{&quot;family&quot;:&quot;Arial&quot;,&quot;size&quot;:18,&quot;color&quot;:&quot;#595959&quot;},&quot;type&quot;:&quot;$$&quot;,&quot;ts&quot;:1665545980232,&quot;cs&quot;:&quot;gaUcT+hW697ZRzvqoVSZRg==&quot;,&quot;size&quot;:{&quot;width&quot;:85.5,&quot;height&quot;:65.16666666666667}}" id="100" name="Google Shape;100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224382" y="1580188"/>
            <a:ext cx="814388" cy="620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 Compute Shader</a:t>
            </a:r>
            <a:endParaRPr/>
          </a:p>
        </p:txBody>
      </p:sp>
      <p:sp>
        <p:nvSpPr>
          <p:cNvPr id="463" name="Google Shape;463;p72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 realizar el </a:t>
            </a:r>
            <a:r>
              <a:rPr lang="en"/>
              <a:t>cómputo</a:t>
            </a:r>
            <a:r>
              <a:rPr lang="en"/>
              <a:t>, es necesario indicar el número de bloques y que programa se va a ejecutar. Como los shaders se ejecutan de manera paralela, es necesario sincronizarlos.</a:t>
            </a:r>
            <a:endParaRPr/>
          </a:p>
        </p:txBody>
      </p:sp>
      <p:sp>
        <p:nvSpPr>
          <p:cNvPr id="464" name="Google Shape;464;p72"/>
          <p:cNvSpPr txBox="1"/>
          <p:nvPr/>
        </p:nvSpPr>
        <p:spPr>
          <a:xfrm>
            <a:off x="311700" y="2378775"/>
            <a:ext cx="6501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Compute dispatch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iter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iter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numIterations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glUseProgram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n_body_vel_program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glDispatchCompute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numParticles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workgroupSize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)/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workgroupSize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/// Sync point</a:t>
            </a:r>
            <a:endParaRPr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glMemoryBarrier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GL_SHADER_STORAGE_BARRIER_BIT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glUseProgram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n_body_pos_program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glDispatchCompute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numParticles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workgroupSize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)/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workgroupSize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/// Sync point</a:t>
            </a:r>
            <a:endParaRPr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glMemoryBarrier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GL_SHADER_STORAGE_BARRIER_BIT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Resultados CUDA (RTX 3070 Ti)</a:t>
            </a:r>
            <a:endParaRPr/>
          </a:p>
        </p:txBody>
      </p:sp>
      <p:sp>
        <p:nvSpPr>
          <p:cNvPr id="470" name="Google Shape;470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n_body.cu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-O2 -Xptxas -O3</a:t>
            </a:r>
            <a:endParaRPr/>
          </a:p>
        </p:txBody>
      </p:sp>
      <p:pic>
        <p:nvPicPr>
          <p:cNvPr id="471" name="Google Shape;47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175" y="1017725"/>
            <a:ext cx="398145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OpenGL (RTX 3070 Ti)</a:t>
            </a:r>
            <a:endParaRPr/>
          </a:p>
        </p:txBody>
      </p:sp>
      <p:sp>
        <p:nvSpPr>
          <p:cNvPr id="477" name="Google Shape;477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</a:t>
            </a:r>
            <a:r>
              <a:rPr lang="en"/>
              <a:t>_body.cu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-O2</a:t>
            </a:r>
            <a:endParaRPr/>
          </a:p>
        </p:txBody>
      </p:sp>
      <p:pic>
        <p:nvPicPr>
          <p:cNvPr id="478" name="Google Shape;47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463" y="1452563"/>
            <a:ext cx="402907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Cómo</a:t>
            </a:r>
            <a:r>
              <a:rPr lang="en"/>
              <a:t> funciona CUDA y OpenGL</a:t>
            </a:r>
            <a:endParaRPr/>
          </a:p>
        </p:txBody>
      </p:sp>
      <p:sp>
        <p:nvSpPr>
          <p:cNvPr id="484" name="Google Shape;484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 defecto, OpenGL utiliza “fast-maths” para sus operaciones de punto flotante.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Cambia las divisiones de la aproximación más exacta posible (IEEE 754) a una aproximación rápida (división </a:t>
            </a:r>
            <a:r>
              <a:rPr lang="en"/>
              <a:t>intrínseca</a:t>
            </a:r>
            <a:r>
              <a:rPr lang="en"/>
              <a:t>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Cambia las raíces de la aproximación más exacta posible a una aproximación rápida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Entre otros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Resultados CUDA (RTX 3070 Ti)</a:t>
            </a:r>
            <a:endParaRPr/>
          </a:p>
        </p:txBody>
      </p:sp>
      <p:sp>
        <p:nvSpPr>
          <p:cNvPr id="490" name="Google Shape;490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n_body.cu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-O2 -Xptxas -O3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--use_fast_math</a:t>
            </a:r>
            <a:endParaRPr/>
          </a:p>
        </p:txBody>
      </p:sp>
      <p:pic>
        <p:nvPicPr>
          <p:cNvPr id="491" name="Google Shape;49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450" y="972288"/>
            <a:ext cx="402907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 que…</a:t>
            </a:r>
            <a:endParaRPr/>
          </a:p>
        </p:txBody>
      </p:sp>
      <p:sp>
        <p:nvSpPr>
          <p:cNvPr id="497" name="Google Shape;497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 las aproximaciones rápidas, la versión de CUDA es más rápida que la de OpenGL.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Mientras que en OpenGL no podemos personalizar mucho la compilación de los shaders (no podemos desactivar las aproximaciones rápidas), en CUDA podemos tener lo mejor de dos mundos (aproximaciones exactas o aproximaciones rápidas).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Finalmente</a:t>
            </a:r>
            <a:endParaRPr/>
          </a:p>
        </p:txBody>
      </p:sp>
      <p:sp>
        <p:nvSpPr>
          <p:cNvPr id="503" name="Google Shape;503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 OpenGL y CUDA pudimos calcular las nuevas posiciones de las partículas en 16.66 ms o menos, </a:t>
            </a:r>
            <a:r>
              <a:rPr lang="en"/>
              <a:t>dándonos</a:t>
            </a:r>
            <a:r>
              <a:rPr lang="en"/>
              <a:t> la velocidad </a:t>
            </a:r>
            <a:r>
              <a:rPr lang="en"/>
              <a:t>necesaria</a:t>
            </a:r>
            <a:r>
              <a:rPr lang="en"/>
              <a:t> para mostrar miles o millones de </a:t>
            </a:r>
            <a:r>
              <a:rPr lang="en"/>
              <a:t>partículas</a:t>
            </a:r>
            <a:r>
              <a:rPr lang="en"/>
              <a:t> en tiempo real (hasta 70,000 partículas a 60 Hz).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Este aceleramiento no hubiera sido posible en la CPU.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Hay cosas que la CPU hace mejor, y otras la GPU (una no reemplaza a la otra).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font&quot;:{&quot;color&quot;:&quot;#595959&quot;,&quot;size&quot;:18,&quot;family&quot;:&quot;Arial&quot;},&quot;id&quot;:&quot;12&quot;,&quot;type&quot;:&quot;$$&quot;,&quot;code&quot;:&quot;$$\\vec{F_{i}}=\\sum_{j=1,\\,i\\neq j}^{N}G\\frac{m_{i}m_{j}}{d_{ij}^{2}}\\hat{u}_{ji}$$&quot;,&quot;aid&quot;:null,&quot;backgroundColor&quot;:&quot;#FFFFFF&quot;,&quot;ts&quot;:1665545065528,&quot;cs&quot;:&quot;uJYPJHOZwwFrn/0VNgiFig==&quot;,&quot;size&quot;:{&quot;width&quot;:274.5,&quot;height&quot;:82.25}}"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614613" cy="783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800" y="2277331"/>
            <a:ext cx="26479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3575" y="2351625"/>
            <a:ext cx="399097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Para cada </a:t>
            </a:r>
            <a:r>
              <a:rPr lang="en"/>
              <a:t>partícula</a:t>
            </a:r>
            <a:r>
              <a:rPr lang="en"/>
              <a:t> p</a:t>
            </a:r>
            <a:r>
              <a:rPr baseline="-25000" lang="en"/>
              <a:t>i</a:t>
            </a:r>
            <a:r>
              <a:rPr lang="en"/>
              <a:t> del conjunto P actualizar su velocidad: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Calcular el vector de fuerza resultante </a:t>
            </a:r>
            <a:r>
              <a:rPr b="1" lang="en"/>
              <a:t>F</a:t>
            </a:r>
            <a:r>
              <a:rPr lang="en"/>
              <a:t> (gravitación universal)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Calcular el vector de aceleración </a:t>
            </a:r>
            <a:r>
              <a:rPr b="1" lang="en"/>
              <a:t>a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Calcular la nueva velocidad </a:t>
            </a:r>
            <a:r>
              <a:rPr b="1" lang="en"/>
              <a:t>v</a:t>
            </a:r>
            <a:r>
              <a:rPr lang="en"/>
              <a:t> de la partícula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Para cada partícula p</a:t>
            </a:r>
            <a:r>
              <a:rPr baseline="-25000" lang="en"/>
              <a:t>i</a:t>
            </a:r>
            <a:r>
              <a:rPr lang="en"/>
              <a:t> del conjunto P </a:t>
            </a:r>
            <a:r>
              <a:rPr lang="en"/>
              <a:t>actualizar </a:t>
            </a:r>
            <a:r>
              <a:rPr lang="en"/>
              <a:t>su posición: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Calcular la nueva posición </a:t>
            </a:r>
            <a:r>
              <a:rPr b="1" lang="en"/>
              <a:t>x</a:t>
            </a:r>
            <a:r>
              <a:rPr lang="en"/>
              <a:t> de la partícula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Ir al punto 1 el número de iteraciones establecidas por el usuario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300" y="3363350"/>
            <a:ext cx="1963575" cy="156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3625" y="3360050"/>
            <a:ext cx="1963575" cy="157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6950" y="3363351"/>
            <a:ext cx="1963575" cy="156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Implementación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Utilizaré C++ debido a que es un lenguaje de alto nivel que produce código muy rápido (y predominante en la industria de los gráficos por computadora).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diferencia de C, C++ tiene varias bibliotecas estandarizadas, donde sus estructuras y objetos tienen la misma velocidad que C. </a:t>
            </a:r>
            <a:r>
              <a:rPr lang="en"/>
              <a:t>También</a:t>
            </a:r>
            <a:r>
              <a:rPr lang="en"/>
              <a:t> implica que el código escrito será menor y más legible por cualquier usuario.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