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61" r:id="rId5"/>
    <p:sldId id="305" r:id="rId6"/>
    <p:sldId id="262" r:id="rId7"/>
    <p:sldId id="269" r:id="rId8"/>
    <p:sldId id="265" r:id="rId9"/>
    <p:sldId id="270" r:id="rId10"/>
    <p:sldId id="266" r:id="rId11"/>
    <p:sldId id="271" r:id="rId12"/>
    <p:sldId id="267" r:id="rId13"/>
    <p:sldId id="27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-4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23B5-58F2-4FB3-8FE4-FA3CF9194859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D3D8-6D79-41AC-9E90-AEC6E0A6FA3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23B5-58F2-4FB3-8FE4-FA3CF9194859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D3D8-6D79-41AC-9E90-AEC6E0A6F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5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23B5-58F2-4FB3-8FE4-FA3CF9194859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D3D8-6D79-41AC-9E90-AEC6E0A6F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6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23B5-58F2-4FB3-8FE4-FA3CF9194859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D3D8-6D79-41AC-9E90-AEC6E0A6F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23B5-58F2-4FB3-8FE4-FA3CF9194859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D3D8-6D79-41AC-9E90-AEC6E0A6FA3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8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23B5-58F2-4FB3-8FE4-FA3CF9194859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D3D8-6D79-41AC-9E90-AEC6E0A6F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6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23B5-58F2-4FB3-8FE4-FA3CF9194859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D3D8-6D79-41AC-9E90-AEC6E0A6F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749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23B5-58F2-4FB3-8FE4-FA3CF9194859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D3D8-6D79-41AC-9E90-AEC6E0A6F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709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23B5-58F2-4FB3-8FE4-FA3CF9194859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D3D8-6D79-41AC-9E90-AEC6E0A6F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2445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5C23B5-58F2-4FB3-8FE4-FA3CF9194859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72D3D8-6D79-41AC-9E90-AEC6E0A6F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847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23B5-58F2-4FB3-8FE4-FA3CF9194859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D3D8-6D79-41AC-9E90-AEC6E0A6FA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20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5C23B5-58F2-4FB3-8FE4-FA3CF9194859}" type="datetimeFigureOut">
              <a:rPr lang="pt-BR" smtClean="0"/>
              <a:t>22/11/2017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72D3D8-6D79-41AC-9E90-AEC6E0A6FA3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67110" y="-201909"/>
            <a:ext cx="10058400" cy="3566160"/>
          </a:xfrm>
        </p:spPr>
        <p:txBody>
          <a:bodyPr/>
          <a:lstStyle/>
          <a:p>
            <a:pPr algn="ctr"/>
            <a:r>
              <a:rPr lang="en-US" dirty="0" smtClean="0"/>
              <a:t>Linear and Multilinear Algebra</a:t>
            </a:r>
            <a:br>
              <a:rPr lang="en-US" dirty="0" smtClean="0"/>
            </a:b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9907918" cy="608748"/>
          </a:xfrm>
        </p:spPr>
        <p:txBody>
          <a:bodyPr/>
          <a:lstStyle/>
          <a:p>
            <a:r>
              <a:rPr lang="en-CA" dirty="0" smtClean="0"/>
              <a:t>José Gerardo </a:t>
            </a:r>
            <a:r>
              <a:rPr lang="en-CA" dirty="0" err="1" smtClean="0"/>
              <a:t>Fonteles</a:t>
            </a:r>
            <a:r>
              <a:rPr lang="en-CA" dirty="0" smtClean="0"/>
              <a:t> lopes - </a:t>
            </a:r>
            <a:r>
              <a:rPr lang="en-US" dirty="0"/>
              <a:t>407341 </a:t>
            </a:r>
            <a:endParaRPr lang="en-CA" dirty="0" smtClean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294895" y="5512777"/>
            <a:ext cx="5046974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 smtClean="0"/>
              <a:t>Fortaleza, November2017</a:t>
            </a:r>
            <a:endParaRPr lang="pt-BR" dirty="0"/>
          </a:p>
        </p:txBody>
      </p:sp>
      <p:pic>
        <p:nvPicPr>
          <p:cNvPr id="1026" name="Picture 2" descr="http://s3.amazonaws.com/magoo/ABAAAfXBoAC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467" y="1996367"/>
            <a:ext cx="2825688" cy="2068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454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Khatri-Rao Product</a:t>
            </a:r>
            <a:endParaRPr lang="pt-BR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742217"/>
            <a:ext cx="10058400" cy="4684462"/>
          </a:xfrm>
        </p:spPr>
        <p:txBody>
          <a:bodyPr>
            <a:normAutofit/>
          </a:bodyPr>
          <a:lstStyle/>
          <a:p>
            <a:r>
              <a:rPr lang="pt-BR" sz="1800" dirty="0" smtClean="0"/>
              <a:t>In </a:t>
            </a:r>
            <a:r>
              <a:rPr lang="pt-BR" sz="1800" dirty="0" err="1" smtClean="0"/>
              <a:t>matlab</a:t>
            </a:r>
            <a:r>
              <a:rPr lang="pt-BR" sz="1800" dirty="0" smtClean="0"/>
              <a:t>...</a:t>
            </a:r>
            <a:endParaRPr lang="en-CA" sz="2000" dirty="0" smtClean="0"/>
          </a:p>
          <a:p>
            <a:pPr lvl="2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622564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2" algn="ctr" rtl="0">
              <a:lnSpc>
                <a:spcPct val="85000"/>
              </a:lnSpc>
              <a:spcBef>
                <a:spcPct val="0"/>
              </a:spcBef>
            </a:pPr>
            <a:r>
              <a:rPr lang="en-US" sz="4800" dirty="0" smtClean="0">
                <a:latin typeface="+mj-lt"/>
              </a:rPr>
              <a:t>Least-Squares</a:t>
            </a:r>
            <a:r>
              <a:rPr lang="en-US" dirty="0" smtClean="0">
                <a:latin typeface="+mj-lt"/>
              </a:rPr>
              <a:t> </a:t>
            </a:r>
            <a:r>
              <a:rPr lang="en-US" sz="4800" dirty="0" smtClean="0">
                <a:latin typeface="+mj-lt"/>
              </a:rPr>
              <a:t>Khatri-Rao Factorization Simulation </a:t>
            </a:r>
            <a:endParaRPr lang="pt-BR" sz="4800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17" y="1863419"/>
            <a:ext cx="5334011" cy="4000508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809" y="1823124"/>
            <a:ext cx="5334011" cy="4000508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773718" y="5823632"/>
            <a:ext cx="4404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5: </a:t>
            </a:r>
            <a:r>
              <a:rPr lang="en-US" dirty="0"/>
              <a:t>Least–Squares for the first </a:t>
            </a:r>
            <a:r>
              <a:rPr lang="en-US" dirty="0" smtClean="0"/>
              <a:t>example.</a:t>
            </a:r>
            <a:endParaRPr lang="en-US" dirty="0"/>
          </a:p>
        </p:txBody>
      </p:sp>
      <p:sp>
        <p:nvSpPr>
          <p:cNvPr id="9" name="Retângulo 8"/>
          <p:cNvSpPr/>
          <p:nvPr/>
        </p:nvSpPr>
        <p:spPr>
          <a:xfrm>
            <a:off x="6755174" y="5823632"/>
            <a:ext cx="5035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Figure 6</a:t>
            </a:r>
            <a:r>
              <a:rPr lang="en-US" dirty="0" smtClean="0"/>
              <a:t>: </a:t>
            </a:r>
            <a:r>
              <a:rPr lang="en-US" dirty="0"/>
              <a:t>Least–Squares for the </a:t>
            </a:r>
            <a:r>
              <a:rPr lang="en-US" dirty="0" err="1" smtClean="0"/>
              <a:t>Hadamard</a:t>
            </a:r>
            <a:r>
              <a:rPr lang="en-US" dirty="0" smtClean="0"/>
              <a:t> matrices.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25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Least-Squares Khatri-Rao Factorization </a:t>
            </a:r>
            <a:r>
              <a:rPr lang="en-US" dirty="0" smtClean="0"/>
              <a:t>Algorithm </a:t>
            </a:r>
            <a:endParaRPr lang="pt-BR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93089"/>
          </a:xfrm>
        </p:spPr>
        <p:txBody>
          <a:bodyPr>
            <a:normAutofit/>
          </a:bodyPr>
          <a:lstStyle/>
          <a:p>
            <a:r>
              <a:rPr lang="pt-BR" sz="1700" dirty="0" smtClean="0"/>
              <a:t>In </a:t>
            </a:r>
            <a:r>
              <a:rPr lang="pt-BR" sz="1700" dirty="0" err="1" smtClean="0"/>
              <a:t>Matlab</a:t>
            </a:r>
            <a:r>
              <a:rPr lang="pt-BR" sz="1700" dirty="0" smtClean="0"/>
              <a:t>...</a:t>
            </a:r>
            <a:endParaRPr lang="en-CA" sz="2000" dirty="0" smtClean="0"/>
          </a:p>
          <a:p>
            <a:pPr lvl="2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6758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Conclusion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The error increases with the size of the matrix as we can see in the Figures 2, 3 , 5 and 6.</a:t>
                </a:r>
              </a:p>
              <a:p>
                <a:pPr lvl="1"/>
                <a:r>
                  <a:rPr lang="en-US" dirty="0" smtClean="0"/>
                  <a:t>To </a:t>
                </a:r>
                <a:r>
                  <a:rPr lang="en-US" dirty="0" smtClean="0"/>
                  <a:t>calculate the </a:t>
                </a:r>
                <a:r>
                  <a:rPr lang="en-US" dirty="0" err="1" smtClean="0"/>
                  <a:t>Kronecker</a:t>
                </a:r>
                <a:r>
                  <a:rPr lang="en-US" dirty="0" smtClean="0"/>
                  <a:t> </a:t>
                </a:r>
                <a:r>
                  <a:rPr lang="en-US" dirty="0" smtClean="0"/>
                  <a:t>factorization between two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256×256</m:t>
                    </m:r>
                  </m:oMath>
                </a14:m>
                <a:r>
                  <a:rPr lang="en-US" dirty="0" smtClean="0"/>
                  <a:t> matrices is necessary calculate a SVD for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65536×65536</m:t>
                    </m:r>
                  </m:oMath>
                </a14:m>
                <a:r>
                  <a:rPr lang="en-US" dirty="0" smtClean="0"/>
                  <a:t> each is computational heavy. On the other hand, for the Khatri-Rao factorization is necessary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256</m:t>
                    </m:r>
                  </m:oMath>
                </a14:m>
                <a:r>
                  <a:rPr lang="en-US" dirty="0" smtClean="0"/>
                  <a:t> SVDs for matrices with dimension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256×256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364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39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 smtClean="0"/>
              <a:t>Outline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CA" sz="2400" dirty="0" smtClean="0"/>
              <a:t>In this presentation, it will be presented the following implementation:</a:t>
            </a:r>
          </a:p>
          <a:p>
            <a:pPr lvl="2"/>
            <a:r>
              <a:rPr lang="en-US" sz="2000" dirty="0" err="1"/>
              <a:t>Kronecker</a:t>
            </a:r>
            <a:r>
              <a:rPr lang="en-US" sz="2000" dirty="0"/>
              <a:t> Product;</a:t>
            </a:r>
            <a:endParaRPr lang="en-CA" sz="2000" dirty="0" smtClean="0"/>
          </a:p>
          <a:p>
            <a:pPr lvl="2"/>
            <a:r>
              <a:rPr lang="en-US" sz="2000" dirty="0"/>
              <a:t>Khatri-Rao Product; </a:t>
            </a:r>
            <a:endParaRPr lang="en-US" sz="2000" dirty="0" smtClean="0"/>
          </a:p>
          <a:p>
            <a:pPr lvl="2"/>
            <a:r>
              <a:rPr lang="en-US" sz="2000" dirty="0" err="1"/>
              <a:t>Hadamard</a:t>
            </a:r>
            <a:r>
              <a:rPr lang="en-US" sz="2000" dirty="0"/>
              <a:t> Product;</a:t>
            </a:r>
            <a:endParaRPr lang="en-CA" sz="2000" dirty="0" smtClean="0"/>
          </a:p>
          <a:p>
            <a:pPr lvl="2"/>
            <a:r>
              <a:rPr lang="en-US" sz="2000" dirty="0"/>
              <a:t>Least-Squares Khatri-Rao Factorization Algorithm; </a:t>
            </a:r>
            <a:endParaRPr lang="en-US" sz="2000" dirty="0" smtClean="0"/>
          </a:p>
          <a:p>
            <a:pPr lvl="2"/>
            <a:r>
              <a:rPr lang="en-US" sz="2000" dirty="0"/>
              <a:t>Least-Squares </a:t>
            </a:r>
            <a:r>
              <a:rPr lang="en-US" sz="2000" dirty="0" err="1"/>
              <a:t>Kronecker</a:t>
            </a:r>
            <a:r>
              <a:rPr lang="en-US" sz="2000" dirty="0"/>
              <a:t> Factorization Algorithm;</a:t>
            </a:r>
            <a:endParaRPr lang="en-CA" sz="2000" dirty="0" smtClean="0"/>
          </a:p>
          <a:p>
            <a:pPr lvl="2"/>
            <a:endParaRPr lang="en-CA" sz="2000" dirty="0" smtClean="0"/>
          </a:p>
          <a:p>
            <a:pPr lvl="2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81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65826"/>
            <a:ext cx="10058400" cy="1271534"/>
          </a:xfrm>
        </p:spPr>
        <p:txBody>
          <a:bodyPr/>
          <a:lstStyle/>
          <a:p>
            <a:pPr algn="ctr"/>
            <a:r>
              <a:rPr lang="en-US" dirty="0" err="1"/>
              <a:t>Kronecker</a:t>
            </a:r>
            <a:r>
              <a:rPr lang="en-US" dirty="0"/>
              <a:t> Product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CA" sz="2000" dirty="0" smtClean="0"/>
                  <a:t>To implement the </a:t>
                </a:r>
                <a:r>
                  <a:rPr lang="en-CA" sz="2000" dirty="0" err="1" smtClean="0"/>
                  <a:t>Kronecker</a:t>
                </a:r>
                <a:r>
                  <a:rPr lang="en-CA" sz="2000" dirty="0" smtClean="0"/>
                  <a:t> product the following definition was used:</a:t>
                </a:r>
              </a:p>
              <a:p>
                <a:pPr lvl="2"/>
                <a:r>
                  <a:rPr lang="en-CA" sz="1600" dirty="0" smtClean="0"/>
                  <a:t>Let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latin typeface="Cambria Math"/>
                      </a:rPr>
                      <m:t> </m:t>
                    </m:r>
                    <m:r>
                      <a:rPr lang="pt-BR" sz="1600" b="1" i="0" smtClean="0">
                        <a:latin typeface="Cambria Math"/>
                      </a:rPr>
                      <m:t>𝐀</m:t>
                    </m:r>
                    <m:r>
                      <a:rPr lang="pt-BR" sz="1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1600" i="1" smtClean="0">
                        <a:latin typeface="Cambria Math"/>
                      </a:rPr>
                      <m:t>ε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sz="1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</a:rPr>
                          <m:t>𝑚</m:t>
                        </m:r>
                        <m:r>
                          <a:rPr lang="pt-BR" sz="1600" b="0" i="1" smtClean="0">
                            <a:latin typeface="Cambria Math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pt-BR" sz="1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CA" sz="1600" dirty="0" smtClean="0"/>
                  <a:t> and </a:t>
                </a:r>
                <a14:m>
                  <m:oMath xmlns:m="http://schemas.openxmlformats.org/officeDocument/2006/math">
                    <m:r>
                      <a:rPr lang="pt-BR" sz="1600">
                        <a:latin typeface="Cambria Math"/>
                      </a:rPr>
                      <m:t> </m:t>
                    </m:r>
                    <m:r>
                      <a:rPr lang="pt-BR" sz="1600" b="1" i="0" smtClean="0">
                        <a:latin typeface="Cambria Math"/>
                      </a:rPr>
                      <m:t>𝐁</m:t>
                    </m:r>
                    <m:r>
                      <a:rPr lang="pt-BR" sz="1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sz="1600" i="1">
                        <a:latin typeface="Cambria Math"/>
                      </a:rPr>
                      <m:t>ε</m:t>
                    </m:r>
                    <m:r>
                      <a:rPr lang="pt-BR" sz="1600" i="1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pt-BR" sz="1600" b="0" i="1" smtClean="0">
                            <a:latin typeface="Cambria Math"/>
                          </a:rPr>
                          <m:t>𝑝</m:t>
                        </m:r>
                        <m:r>
                          <a:rPr lang="pt-BR" sz="1600" i="1">
                            <a:latin typeface="Cambria Math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𝑞</m:t>
                        </m:r>
                      </m:sup>
                    </m:sSup>
                    <m:r>
                      <a:rPr lang="pt-BR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CA" sz="1600" dirty="0" smtClean="0"/>
                  <a:t>. </a:t>
                </a:r>
                <a:r>
                  <a:rPr lang="en-CA" sz="1600" dirty="0"/>
                  <a:t>The </a:t>
                </a:r>
                <a:r>
                  <a:rPr lang="en-CA" sz="1600" dirty="0" err="1"/>
                  <a:t>Kronecker</a:t>
                </a:r>
                <a:r>
                  <a:rPr lang="en-CA" sz="1600" dirty="0"/>
                  <a:t> Product </a:t>
                </a:r>
                <a:r>
                  <a:rPr lang="en-CA" sz="1600" dirty="0" smtClean="0"/>
                  <a:t>of A and B is defined as the following matrix:</a:t>
                </a:r>
              </a:p>
              <a:p>
                <a:pPr lvl="3" algn="ctr"/>
                <a14:m>
                  <m:oMath xmlns:m="http://schemas.openxmlformats.org/officeDocument/2006/math">
                    <m:r>
                      <a:rPr lang="pt-BR" sz="1600" b="1" i="0" smtClean="0">
                        <a:latin typeface="Cambria Math"/>
                      </a:rPr>
                      <m:t>𝐀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sz="16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pt-BR" sz="1600" b="1" i="0" smtClean="0">
                            <a:latin typeface="Cambria Math"/>
                          </a:rPr>
                          <m:t>𝐁</m:t>
                        </m:r>
                      </m:e>
                    </m:nary>
                    <m:r>
                      <a:rPr lang="pt-BR" sz="1600" b="1" i="0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1600" b="1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1600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pt-BR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sz="16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pt-BR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pt-BR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pt-BR" sz="1600" b="1" i="0" smtClean="0">
                                  <a:latin typeface="Cambria Math"/>
                                </a:rPr>
                                <m:t>𝐁</m:t>
                              </m:r>
                            </m:e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  <m:r>
                                    <a:rPr lang="pt-BR" sz="1600" b="1" i="1" smtClean="0">
                                      <a:latin typeface="Cambria Math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pt-BR" sz="1600" b="1" i="0" smtClean="0">
                                  <a:latin typeface="Cambria Math"/>
                                </a:rPr>
                                <m:t>𝐁</m:t>
                              </m:r>
                            </m:e>
                          </m:mr>
                          <m:mr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pt-BR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1600" b="1" i="1" smtClean="0">
                                      <a:latin typeface="Cambria Math"/>
                                    </a:rPr>
                                    <m:t>𝒎</m:t>
                                  </m:r>
                                  <m:r>
                                    <a:rPr lang="pt-BR" sz="1600" b="1" i="1" smtClean="0"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pt-BR" sz="1600" b="1" i="0" smtClean="0">
                                  <a:latin typeface="Cambria Math"/>
                                </a:rPr>
                                <m:t>𝐁</m:t>
                              </m:r>
                            </m:e>
                            <m:e>
                              <m:r>
                                <a:rPr lang="pt-BR" sz="1600" b="1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pt-BR" sz="1600" b="1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b="1" i="1" smtClean="0"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1600" b="1" i="1" smtClean="0">
                                      <a:latin typeface="Cambria Math"/>
                                    </a:rPr>
                                    <m:t>𝒎𝒏</m:t>
                                  </m:r>
                                </m:sub>
                              </m:sSub>
                              <m:r>
                                <a:rPr lang="pt-BR" sz="1600" b="1" i="0" smtClean="0">
                                  <a:latin typeface="Cambria Math"/>
                                </a:rPr>
                                <m:t>𝐁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sty m:val="p"/>
                      </m:rPr>
                      <a:rPr lang="el-GR" sz="1600" i="1">
                        <a:latin typeface="Cambria Math"/>
                      </a:rPr>
                      <m:t>ε</m:t>
                    </m:r>
                    <m:r>
                      <a:rPr lang="pt-BR" sz="1600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sz="1600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pt-BR" sz="1600" i="1">
                            <a:latin typeface="Cambria Math"/>
                          </a:rPr>
                          <m:t>𝑚</m:t>
                        </m:r>
                        <m:r>
                          <a:rPr lang="pt-BR" sz="1600" b="0" i="1" smtClean="0">
                            <a:latin typeface="Cambria Math"/>
                          </a:rPr>
                          <m:t>𝑝</m:t>
                        </m:r>
                        <m:r>
                          <a:rPr lang="pt-BR" sz="1600" i="1">
                            <a:latin typeface="Cambria Math"/>
                          </a:rPr>
                          <m:t>×</m:t>
                        </m:r>
                        <m:r>
                          <a:rPr lang="pt-BR" sz="1600" i="1">
                            <a:latin typeface="Cambria Math"/>
                          </a:rPr>
                          <m:t>𝑛𝑞</m:t>
                        </m:r>
                      </m:sup>
                    </m:sSup>
                  </m:oMath>
                </a14:m>
                <a:r>
                  <a:rPr lang="en-CA" sz="1600" b="1" dirty="0" smtClean="0"/>
                  <a:t>,</a:t>
                </a:r>
              </a:p>
              <a:p>
                <a:pPr lvl="3"/>
                <a:endParaRPr lang="en-CA" sz="1600" b="1" dirty="0" smtClean="0"/>
              </a:p>
              <a:p>
                <a:pPr lvl="2" algn="ctr"/>
                <a:r>
                  <a:rPr lang="en-CA" sz="1800" dirty="0" smtClean="0"/>
                  <a:t>Example: </a:t>
                </a:r>
                <a14:m>
                  <m:oMath xmlns:m="http://schemas.openxmlformats.org/officeDocument/2006/math">
                    <m:r>
                      <a:rPr lang="pt-BR" sz="1800" b="1">
                        <a:latin typeface="Cambria Math"/>
                      </a:rPr>
                      <m:t>𝐀</m:t>
                    </m:r>
                  </m:oMath>
                </a14:m>
                <a:r>
                  <a:rPr lang="en-CA" sz="18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sz="1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1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pt-BR" sz="1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1800" dirty="0" smtClean="0"/>
                  <a:t> and </a:t>
                </a:r>
                <a14:m>
                  <m:oMath xmlns:m="http://schemas.openxmlformats.org/officeDocument/2006/math">
                    <m:r>
                      <a:rPr lang="pt-BR" sz="1800" b="1" i="0" smtClean="0">
                        <a:latin typeface="Cambria Math"/>
                      </a:rPr>
                      <m:t>𝐁</m:t>
                    </m:r>
                  </m:oMath>
                </a14:m>
                <a:r>
                  <a:rPr lang="en-CA" sz="1800" dirty="0" smtClean="0"/>
                  <a:t> </a:t>
                </a:r>
                <a:r>
                  <a:rPr lang="en-CA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sz="1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pt-BR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18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1800" dirty="0" smtClean="0"/>
                  <a:t>. Then,</a:t>
                </a:r>
              </a:p>
              <a:p>
                <a:pPr lvl="2"/>
                <a:endParaRPr lang="en-CA" sz="1800" dirty="0" smtClean="0"/>
              </a:p>
              <a:p>
                <a:pPr lvl="2" algn="ctr"/>
                <a14:m>
                  <m:oMath xmlns:m="http://schemas.openxmlformats.org/officeDocument/2006/math">
                    <m:r>
                      <a:rPr lang="pt-BR" sz="1800" b="1">
                        <a:latin typeface="Cambria Math"/>
                      </a:rPr>
                      <m:t>𝐀</m:t>
                    </m:r>
                    <m:r>
                      <a:rPr lang="pt-BR" sz="1800" i="1">
                        <a:latin typeface="Cambria Math"/>
                      </a:rPr>
                      <m:t> </m:t>
                    </m:r>
                    <m:nary>
                      <m:naryPr>
                        <m:chr m:val="⨂"/>
                        <m:subHide m:val="on"/>
                        <m:supHide m:val="on"/>
                        <m:ctrlPr>
                          <a:rPr lang="en-US" sz="18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pt-BR" sz="1800" b="1" i="0" smtClean="0">
                            <a:latin typeface="Cambria Math"/>
                          </a:rPr>
                          <m:t>𝐁</m:t>
                        </m:r>
                      </m:e>
                    </m:nary>
                  </m:oMath>
                </a14:m>
                <a:r>
                  <a:rPr lang="en-CA" sz="18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sz="1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pt-BR" sz="1800" b="1">
                                  <a:latin typeface="Cambria Math"/>
                                </a:rPr>
                                <m:t>𝐁</m:t>
                              </m:r>
                            </m:e>
                            <m:e>
                              <m:r>
                                <a:rPr lang="pt-BR" sz="1800" b="1" i="0" smtClean="0">
                                  <a:latin typeface="Cambria Math"/>
                                </a:rPr>
                                <m:t>𝟐</m:t>
                              </m:r>
                              <m:r>
                                <a:rPr lang="pt-BR" sz="1800" b="1">
                                  <a:latin typeface="Cambria Math"/>
                                </a:rPr>
                                <m:t>𝐁</m:t>
                              </m:r>
                            </m:e>
                            <m:e>
                              <m:r>
                                <a:rPr lang="pt-BR" sz="1800" b="1" i="0" smtClean="0">
                                  <a:latin typeface="Cambria Math"/>
                                </a:rPr>
                                <m:t>𝟑</m:t>
                              </m:r>
                              <m:r>
                                <a:rPr lang="pt-BR" sz="1800" b="1">
                                  <a:latin typeface="Cambria Math"/>
                                </a:rPr>
                                <m:t>𝐁</m:t>
                              </m:r>
                            </m:e>
                          </m:mr>
                          <m:mr>
                            <m:e>
                              <m:r>
                                <a:rPr lang="pt-BR" sz="1800" b="1" i="0" smtClean="0">
                                  <a:latin typeface="Cambria Math"/>
                                </a:rPr>
                                <m:t>𝟑</m:t>
                              </m:r>
                              <m:r>
                                <a:rPr lang="pt-BR" sz="1800" b="1">
                                  <a:latin typeface="Cambria Math"/>
                                </a:rPr>
                                <m:t>𝐁</m:t>
                              </m:r>
                            </m:e>
                            <m:e>
                              <m:r>
                                <a:rPr lang="pt-BR" sz="18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pt-BR" sz="1800" b="1">
                                  <a:latin typeface="Cambria Math"/>
                                </a:rPr>
                                <m:t>𝐁</m:t>
                              </m:r>
                            </m:e>
                            <m:e>
                              <m:r>
                                <a:rPr lang="pt-BR" sz="1800" b="1">
                                  <a:latin typeface="Cambria Math"/>
                                </a:rPr>
                                <m:t>𝐁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CA" sz="18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180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CA" sz="180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1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1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1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1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e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9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1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CA" sz="180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pt-BR" sz="18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CA" sz="1800" dirty="0"/>
              </a:p>
              <a:p>
                <a:pPr lvl="1"/>
                <a:r>
                  <a:rPr lang="en-CA" sz="2000" dirty="0" smtClean="0"/>
                  <a:t> </a:t>
                </a:r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66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9423" y="623034"/>
            <a:ext cx="10058400" cy="981480"/>
          </a:xfrm>
        </p:spPr>
        <p:txBody>
          <a:bodyPr>
            <a:normAutofit/>
          </a:bodyPr>
          <a:lstStyle/>
          <a:p>
            <a:pPr lvl="1" algn="ctr" rtl="0">
              <a:lnSpc>
                <a:spcPct val="85000"/>
              </a:lnSpc>
              <a:spcBef>
                <a:spcPct val="0"/>
              </a:spcBef>
            </a:pPr>
            <a:r>
              <a:rPr lang="en-US" sz="4800" dirty="0" err="1" smtClean="0">
                <a:latin typeface="+mj-lt"/>
              </a:rPr>
              <a:t>Kronecker</a:t>
            </a:r>
            <a:r>
              <a:rPr lang="en-US" sz="4800" dirty="0" smtClean="0">
                <a:latin typeface="+mj-lt"/>
              </a:rPr>
              <a:t> Product </a:t>
            </a:r>
            <a:r>
              <a:rPr lang="pt-BR" sz="4800" dirty="0" err="1" smtClean="0">
                <a:latin typeface="+mj-lt"/>
              </a:rPr>
              <a:t>Simulation</a:t>
            </a:r>
            <a:endParaRPr lang="pt-BR" sz="4800" dirty="0">
              <a:latin typeface="+mj-lt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204" y="1819101"/>
            <a:ext cx="7748489" cy="3529277"/>
          </a:xfrm>
        </p:spPr>
      </p:pic>
      <p:sp>
        <p:nvSpPr>
          <p:cNvPr id="7" name="CaixaDeTexto 6"/>
          <p:cNvSpPr txBox="1"/>
          <p:nvPr/>
        </p:nvSpPr>
        <p:spPr>
          <a:xfrm>
            <a:off x="2838090" y="5560526"/>
            <a:ext cx="67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Figure 1: </a:t>
            </a:r>
            <a:r>
              <a:rPr lang="pt-BR" dirty="0" err="1" smtClean="0"/>
              <a:t>Matlab</a:t>
            </a:r>
            <a:r>
              <a:rPr lang="pt-BR" dirty="0" smtClean="0"/>
              <a:t> </a:t>
            </a:r>
            <a:r>
              <a:rPr lang="pt-BR" dirty="0" err="1" smtClean="0"/>
              <a:t>kron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the</a:t>
            </a:r>
            <a:r>
              <a:rPr lang="pt-BR" dirty="0" smtClean="0"/>
              <a:t> </a:t>
            </a:r>
            <a:r>
              <a:rPr lang="pt-BR" dirty="0" err="1" smtClean="0"/>
              <a:t>implemented</a:t>
            </a:r>
            <a:r>
              <a:rPr lang="pt-BR" dirty="0" smtClean="0"/>
              <a:t>  </a:t>
            </a:r>
            <a:r>
              <a:rPr lang="pt-BR" dirty="0" err="1" smtClean="0"/>
              <a:t>kronecker</a:t>
            </a:r>
            <a:r>
              <a:rPr lang="pt-BR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97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Kronecker</a:t>
            </a:r>
            <a:r>
              <a:rPr lang="en-US" dirty="0"/>
              <a:t> Product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In </a:t>
            </a:r>
            <a:r>
              <a:rPr lang="pt-BR" dirty="0" err="1" smtClean="0"/>
              <a:t>Matlab</a:t>
            </a:r>
            <a:r>
              <a:rPr lang="pt-BR" dirty="0" smtClean="0"/>
              <a:t>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2" algn="ctr" rtl="0">
              <a:lnSpc>
                <a:spcPct val="85000"/>
              </a:lnSpc>
              <a:spcBef>
                <a:spcPct val="0"/>
              </a:spcBef>
            </a:pPr>
            <a:r>
              <a:rPr lang="en-US" sz="4800" dirty="0" smtClean="0">
                <a:latin typeface="+mj-lt"/>
              </a:rPr>
              <a:t>Least-Squares</a:t>
            </a:r>
            <a:r>
              <a:rPr lang="en-US" sz="4800" dirty="0" smtClean="0"/>
              <a:t> </a:t>
            </a:r>
            <a:r>
              <a:rPr lang="en-US" sz="4800" dirty="0" err="1" smtClean="0">
                <a:latin typeface="+mj-lt"/>
              </a:rPr>
              <a:t>Kronecker</a:t>
            </a:r>
            <a:r>
              <a:rPr lang="en-US" sz="4800" dirty="0" smtClean="0">
                <a:latin typeface="+mj-lt"/>
              </a:rPr>
              <a:t> Factorization Algorithm</a:t>
            </a:r>
            <a:endParaRPr lang="pt-BR" sz="4800" dirty="0">
              <a:latin typeface="+mj-lt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140334"/>
          </a:xfrm>
        </p:spPr>
        <p:txBody>
          <a:bodyPr>
            <a:normAutofit/>
          </a:bodyPr>
          <a:lstStyle/>
          <a:p>
            <a:r>
              <a:rPr lang="pt-BR" sz="1700" dirty="0" smtClean="0"/>
              <a:t>In </a:t>
            </a:r>
            <a:r>
              <a:rPr lang="pt-BR" sz="1700" dirty="0" err="1" smtClean="0"/>
              <a:t>Matlab</a:t>
            </a:r>
            <a:r>
              <a:rPr lang="pt-BR" sz="1700" dirty="0" smtClean="0"/>
              <a:t>...</a:t>
            </a:r>
            <a:endParaRPr lang="en-CA" sz="2000" dirty="0" smtClean="0"/>
          </a:p>
          <a:p>
            <a:pPr lvl="2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2930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Least-Squares </a:t>
            </a:r>
            <a:r>
              <a:rPr lang="en-US" dirty="0" err="1"/>
              <a:t>Kronecker</a:t>
            </a:r>
            <a:r>
              <a:rPr lang="en-US" dirty="0"/>
              <a:t> Factorization </a:t>
            </a:r>
            <a:r>
              <a:rPr lang="en-US" dirty="0" smtClean="0"/>
              <a:t>Simulation</a:t>
            </a:r>
            <a:endParaRPr lang="pt-BR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6" y="1825561"/>
            <a:ext cx="5334011" cy="4000508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914400" y="5826069"/>
            <a:ext cx="510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2: Least–Squares for the first example</a:t>
            </a:r>
            <a:endParaRPr lang="en-US" dirty="0"/>
          </a:p>
        </p:txBody>
      </p:sp>
      <p:sp>
        <p:nvSpPr>
          <p:cNvPr id="7" name="CaixaDeTexto 6"/>
          <p:cNvSpPr txBox="1"/>
          <p:nvPr/>
        </p:nvSpPr>
        <p:spPr>
          <a:xfrm>
            <a:off x="6501442" y="5852311"/>
            <a:ext cx="5106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3: Least–Squares for two </a:t>
            </a:r>
            <a:r>
              <a:rPr lang="en-US" dirty="0" err="1" smtClean="0"/>
              <a:t>Hadamard</a:t>
            </a:r>
            <a:r>
              <a:rPr lang="en-US" dirty="0" smtClean="0"/>
              <a:t> matrices </a:t>
            </a:r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898" y="1825561"/>
            <a:ext cx="5334011" cy="40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3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Khatri-Rao Product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91839" y="1837108"/>
                <a:ext cx="10058400" cy="3140334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 smtClean="0"/>
                  <a:t>The Khatri-Rao product is the "matching </a:t>
                </a:r>
                <a:r>
                  <a:rPr lang="en-US" dirty="0" err="1" smtClean="0"/>
                  <a:t>columnwise</a:t>
                </a:r>
                <a:r>
                  <a:rPr lang="en-US" dirty="0" smtClean="0"/>
                  <a:t>“ </a:t>
                </a:r>
                <a:r>
                  <a:rPr lang="en-US" dirty="0" err="1" smtClean="0"/>
                  <a:t>Kronecker</a:t>
                </a:r>
                <a:r>
                  <a:rPr lang="en-US" dirty="0" smtClean="0"/>
                  <a:t> product. Given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𝐀</m:t>
                    </m:r>
                    <m:r>
                      <a:rPr lang="pt-BR" b="1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l-GR" b="1" i="1" smtClean="0">
                        <a:latin typeface="Cambria Math"/>
                      </a:rPr>
                      <m:t>ε</m:t>
                    </m:r>
                    <m:r>
                      <a:rPr lang="pt-BR" b="1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𝐼</m:t>
                        </m:r>
                        <m:r>
                          <a:rPr lang="pt-BR" i="1">
                            <a:latin typeface="Cambria Math"/>
                          </a:rPr>
                          <m:t>×</m:t>
                        </m:r>
                        <m:r>
                          <a:rPr lang="pt-BR" b="0" i="1" smtClean="0">
                            <a:latin typeface="Cambria Math"/>
                          </a:rPr>
                          <m:t>𝐾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0" i="1" smtClean="0">
                        <a:latin typeface="Cambria Math"/>
                      </a:rPr>
                      <m:t>𝑎𝑛𝑑</m:t>
                    </m:r>
                    <m:r>
                      <a:rPr lang="pt-BR" b="0" i="1" smtClean="0">
                        <a:latin typeface="Cambria Math"/>
                      </a:rPr>
                      <m:t> </m:t>
                    </m:r>
                    <m:r>
                      <a:rPr lang="pt-BR" b="1" i="0" smtClean="0">
                        <a:latin typeface="Cambria Math"/>
                      </a:rPr>
                      <m:t>𝐁</m:t>
                    </m:r>
                    <m:r>
                      <a:rPr lang="pt-BR" b="1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/>
                      </a:rPr>
                      <m:t>ε</m:t>
                    </m:r>
                    <m:r>
                      <a:rPr lang="pt-BR" b="0" i="0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/>
                          </a:rPr>
                          <m:t>J</m:t>
                        </m:r>
                        <m:r>
                          <a:rPr lang="pt-BR" i="1">
                            <a:latin typeface="Cambria Math"/>
                          </a:rPr>
                          <m:t>×</m:t>
                        </m:r>
                        <m:r>
                          <a:rPr lang="pt-BR" i="1">
                            <a:latin typeface="Cambria Math"/>
                          </a:rPr>
                          <m:t>𝐾</m:t>
                        </m:r>
                      </m:sup>
                    </m:sSup>
                    <m:r>
                      <a:rPr lang="pt-BR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b="1" dirty="0" smtClean="0"/>
                  <a:t>, </a:t>
                </a:r>
                <a:r>
                  <a:rPr lang="pt-BR" dirty="0" err="1" smtClean="0"/>
                  <a:t>their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Khatri</a:t>
                </a:r>
                <a:r>
                  <a:rPr lang="pt-BR" dirty="0" smtClean="0"/>
                  <a:t>-Rao </a:t>
                </a:r>
                <a:r>
                  <a:rPr lang="pt-BR" dirty="0" err="1" smtClean="0"/>
                  <a:t>product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is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denoted</a:t>
                </a:r>
                <a:r>
                  <a:rPr lang="pt-BR" dirty="0" smtClean="0"/>
                  <a:t>  </a:t>
                </a:r>
                <a:r>
                  <a:rPr lang="pt-BR" dirty="0" err="1" smtClean="0"/>
                  <a:t>by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1" i="0" dirty="0" smtClean="0">
                        <a:latin typeface="Cambria Math"/>
                      </a:rPr>
                      <m:t>𝐀</m:t>
                    </m:r>
                    <m:r>
                      <a:rPr lang="pt-BR" i="0" dirty="0" smtClean="0">
                        <a:latin typeface="Cambria Math"/>
                      </a:rPr>
                      <m:t>∗</m:t>
                    </m:r>
                    <m:r>
                      <a:rPr lang="pt-BR" b="1" i="0" dirty="0" smtClean="0">
                        <a:latin typeface="Cambria Math"/>
                      </a:rPr>
                      <m:t>𝐁</m:t>
                    </m:r>
                  </m:oMath>
                </a14:m>
                <a:r>
                  <a:rPr lang="pt-BR" b="1" dirty="0" smtClean="0"/>
                  <a:t>. </a:t>
                </a:r>
                <a:r>
                  <a:rPr lang="pt-BR" dirty="0" err="1" smtClean="0"/>
                  <a:t>This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will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result</a:t>
                </a:r>
                <a:r>
                  <a:rPr lang="pt-BR" dirty="0" smtClean="0"/>
                  <a:t> in 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/>
                      </a:rPr>
                      <m:t>𝐼𝐽</m:t>
                    </m:r>
                    <m:r>
                      <a:rPr lang="pt-BR" b="0" i="1" dirty="0" smtClean="0">
                        <a:latin typeface="Cambria Math"/>
                      </a:rPr>
                      <m:t>×</m:t>
                    </m:r>
                    <m:r>
                      <a:rPr lang="pt-BR" b="0" i="1" dirty="0" smtClean="0">
                        <a:latin typeface="Cambria Math"/>
                      </a:rPr>
                      <m:t>𝐾</m:t>
                    </m:r>
                    <m:r>
                      <a:rPr lang="pt-BR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dirty="0" err="1" smtClean="0"/>
                  <a:t>defined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is</a:t>
                </a:r>
                <a:r>
                  <a:rPr lang="pt-BR" dirty="0" smtClean="0"/>
                  <a:t> </a:t>
                </a:r>
                <a:r>
                  <a:rPr lang="pt-BR" dirty="0" err="1" smtClean="0"/>
                  <a:t>follows</a:t>
                </a:r>
                <a:r>
                  <a:rPr lang="pt-BR" dirty="0" smtClean="0"/>
                  <a:t>:</a:t>
                </a:r>
              </a:p>
              <a:p>
                <a:pPr lvl="2" algn="ctr"/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𝐀</m:t>
                    </m:r>
                    <m:r>
                      <a:rPr lang="pt-BR" b="1" i="0" smtClean="0">
                        <a:latin typeface="Cambria Math"/>
                      </a:rPr>
                      <m:t>∗</m:t>
                    </m:r>
                    <m:r>
                      <a:rPr lang="pt-BR" b="1" i="0" smtClean="0">
                        <a:latin typeface="Cambria Math"/>
                      </a:rPr>
                      <m:t>𝐁</m:t>
                    </m:r>
                    <m:r>
                      <a:rPr lang="pt-BR" b="1" i="0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0" smtClean="0">
                            <a:latin typeface="Cambria Math"/>
                          </a:rPr>
                          <m:t>𝐚</m:t>
                        </m:r>
                      </m:e>
                      <m:sub>
                        <m:r>
                          <a:rPr lang="pt-BR" b="1" i="0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pt-BR" b="1" i="1" smtClean="0">
                        <a:latin typeface="Cambria Math"/>
                      </a:rPr>
                      <m:t>⨂</m:t>
                    </m:r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pt-BR" b="1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latin typeface="Cambria Math"/>
                      </a:rPr>
                      <m:t>⨂</m:t>
                    </m:r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pt-BR" b="1" i="1" smtClean="0">
                        <a:latin typeface="Cambria Math"/>
                      </a:rPr>
                      <m:t>⋯</m:t>
                    </m:r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pt-BR" b="1" i="0" smtClean="0">
                            <a:latin typeface="Cambria Math"/>
                          </a:rPr>
                          <m:t>𝐤</m:t>
                        </m:r>
                      </m:sub>
                    </m:sSub>
                    <m:r>
                      <a:rPr lang="pt-BR" b="1" i="1" smtClean="0">
                        <a:latin typeface="Cambria Math"/>
                      </a:rPr>
                      <m:t>⨂</m:t>
                    </m:r>
                    <m:sSub>
                      <m:sSubPr>
                        <m:ctrlPr>
                          <a:rPr lang="pt-BR" b="1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pt-BR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pt-BR" b="1" i="0" smtClean="0">
                        <a:latin typeface="Cambria Math"/>
                      </a:rPr>
                      <m:t>]</m:t>
                    </m:r>
                  </m:oMath>
                </a14:m>
                <a:endParaRPr lang="pt-BR" dirty="0" smtClean="0"/>
              </a:p>
              <a:p>
                <a:pPr lvl="2" algn="ctr"/>
                <a:r>
                  <a:rPr lang="pt-BR" dirty="0" err="1" smtClean="0"/>
                  <a:t>Example</a:t>
                </a:r>
                <a:r>
                  <a:rPr lang="pt-BR" dirty="0" smtClean="0"/>
                  <a:t>: </a:t>
                </a:r>
                <a:r>
                  <a:rPr lang="pt-BR" dirty="0" err="1" smtClean="0"/>
                  <a:t>Let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𝐀</m:t>
                    </m:r>
                    <m:r>
                      <a:rPr lang="pt-BR" b="1" i="0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b="0" i="0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pt-BR" b="0" i="0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pt-BR" b="0" i="0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 err="1" smtClean="0"/>
                  <a:t>and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𝐁</m:t>
                    </m:r>
                    <m:r>
                      <a:rPr lang="pt-BR" b="0" i="1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0" smtClean="0">
                                  <a:latin typeface="Cambria Math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pt-BR" b="0" i="0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pt-BR" b="0" i="0" smtClean="0">
                                  <a:latin typeface="Cambria Math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 smtClean="0"/>
                  <a:t> .</a:t>
                </a:r>
              </a:p>
              <a:p>
                <a:pPr lvl="2" algn="ctr"/>
                <a:endParaRPr lang="pt-BR" u="sng" dirty="0" smtClean="0"/>
              </a:p>
              <a:p>
                <a:pPr lvl="2" algn="ctr"/>
                <a14:m>
                  <m:oMath xmlns:m="http://schemas.openxmlformats.org/officeDocument/2006/math">
                    <m:r>
                      <a:rPr lang="pt-BR" b="1" i="0" smtClean="0">
                        <a:latin typeface="Cambria Math"/>
                      </a:rPr>
                      <m:t>𝐀</m:t>
                    </m:r>
                    <m:r>
                      <a:rPr lang="pt-BR" b="1" i="0" smtClean="0">
                        <a:latin typeface="Cambria Math"/>
                      </a:rPr>
                      <m:t>∗</m:t>
                    </m:r>
                    <m:r>
                      <a:rPr lang="pt-BR" b="1" i="0" smtClean="0">
                        <a:latin typeface="Cambria Math"/>
                      </a:rPr>
                      <m:t>𝐁</m:t>
                    </m:r>
                    <m:r>
                      <a:rPr lang="pt-BR" b="1" i="0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i="1" smtClean="0">
                                          <a:latin typeface="Cambria Math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pt-BR" b="0" i="1" smtClean="0">
                                            <a:latin typeface="Cambria Math"/>
                                          </a:rPr>
                                          <m:t>3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⨂</m:t>
                                    </m:r>
                                  </m:e>
                                  <m:e>
                                    <m:d>
                                      <m:dPr>
                                        <m:ctrlPr>
                                          <a:rPr lang="pt-BR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b="0" i="1" smtClean="0">
                                                  <a:latin typeface="Cambria Math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/>
                                                </a:rPr>
                                                <m:t>−1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mr>
                              </m:m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ctrlPr>
                                          <a:rPr lang="pt-BR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i="1" smtClean="0">
                                                <a:latin typeface="Cambria Math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/>
                                                </a:rPr>
                                                <m:t>4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⨂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  <m:r>
                          <a:rPr lang="pt-BR" b="1" i="1" smtClean="0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 smtClean="0">
                                    <a:latin typeface="Cambria Math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pt-BR" b="0" i="1" smtClean="0">
                                      <a:latin typeface="Cambria Math"/>
                                    </a:rPr>
                                    <m:t>7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pt-BR" b="0" i="1" smtClean="0">
                                      <a:latin typeface="Cambria Math"/>
                                    </a:rPr>
                                    <m:t>8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pt-BR" b="1" dirty="0" smtClean="0"/>
              </a:p>
              <a:p>
                <a:pPr lvl="2" algn="ctr"/>
                <a:endParaRPr lang="pt-BR" b="1" dirty="0" smtClean="0"/>
              </a:p>
              <a:p>
                <a:pPr lvl="2" algn="ctr"/>
                <a14:m>
                  <m:oMath xmlns:m="http://schemas.openxmlformats.org/officeDocument/2006/math">
                    <m:r>
                      <a:rPr lang="pt-BR" b="1">
                        <a:latin typeface="Cambria Math"/>
                      </a:rPr>
                      <m:t>𝐀</m:t>
                    </m:r>
                    <m:r>
                      <a:rPr lang="pt-BR" b="1">
                        <a:latin typeface="Cambria Math"/>
                      </a:rPr>
                      <m:t>∗</m:t>
                    </m:r>
                    <m:r>
                      <a:rPr lang="pt-BR" b="1">
                        <a:latin typeface="Cambria Math"/>
                      </a:rPr>
                      <m:t>𝐁</m:t>
                    </m:r>
                    <m:r>
                      <a:rPr lang="pt-BR" b="1" i="1">
                        <a:latin typeface="Cambria Math"/>
                      </a:rPr>
                      <m:t> </m:t>
                    </m:r>
                  </m:oMath>
                </a14:m>
                <a:r>
                  <a:rPr lang="pt-BR" b="1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/>
                                      </a:rPr>
                                      <m:t>14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/>
                                            </a:rPr>
                                            <m:t>16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b="0" i="1" smtClean="0">
                                                    <a:latin typeface="Cambria Math"/>
                                                  </a:rPr>
                                                  <m:t>0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/>
                                                  </a:rPr>
                                                  <m:t>28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b="0" i="1" smtClean="0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/>
                                                  </a:rPr>
                                                  <m:t>3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/>
                                                  </a:rPr>
                                                  <m:t>32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1839" y="1837108"/>
                <a:ext cx="10058400" cy="3140334"/>
              </a:xfrm>
              <a:blipFill rotWithShape="1">
                <a:blip r:embed="rId2"/>
                <a:stretch>
                  <a:fillRect t="-1550" r="-1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154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Khatri-Rao Product </a:t>
            </a:r>
            <a:r>
              <a:rPr lang="pt-BR" dirty="0" err="1" smtClean="0"/>
              <a:t>Simulation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394" y="1873559"/>
            <a:ext cx="8335538" cy="3743847"/>
          </a:xfrm>
        </p:spPr>
      </p:pic>
      <p:sp>
        <p:nvSpPr>
          <p:cNvPr id="6" name="CaixaDeTexto 5"/>
          <p:cNvSpPr txBox="1"/>
          <p:nvPr/>
        </p:nvSpPr>
        <p:spPr>
          <a:xfrm>
            <a:off x="2838090" y="5646790"/>
            <a:ext cx="675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Figure </a:t>
            </a:r>
            <a:r>
              <a:rPr lang="pt-BR" dirty="0"/>
              <a:t>4</a:t>
            </a:r>
            <a:r>
              <a:rPr lang="pt-BR" dirty="0" smtClean="0"/>
              <a:t>: </a:t>
            </a:r>
            <a:r>
              <a:rPr lang="pt-BR" dirty="0" err="1" smtClean="0"/>
              <a:t>Implemented</a:t>
            </a:r>
            <a:r>
              <a:rPr lang="pt-BR" dirty="0" smtClean="0"/>
              <a:t> </a:t>
            </a:r>
            <a:r>
              <a:rPr lang="pt-BR" dirty="0" err="1" smtClean="0"/>
              <a:t>Khatri</a:t>
            </a:r>
            <a:r>
              <a:rPr lang="pt-BR" dirty="0" smtClean="0"/>
              <a:t>-Rao.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755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924</TotalTime>
  <Words>574</Words>
  <Application>Microsoft Office PowerPoint</Application>
  <PresentationFormat>Personalizar</PresentationFormat>
  <Paragraphs>48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Retrospect</vt:lpstr>
      <vt:lpstr>Linear and Multilinear Algebra </vt:lpstr>
      <vt:lpstr>Outline</vt:lpstr>
      <vt:lpstr>Kronecker Product</vt:lpstr>
      <vt:lpstr>Kronecker Product Simulation</vt:lpstr>
      <vt:lpstr>Kronecker Product</vt:lpstr>
      <vt:lpstr>Least-Squares Kronecker Factorization Algorithm</vt:lpstr>
      <vt:lpstr>Least-Squares Kronecker Factorization Simulation</vt:lpstr>
      <vt:lpstr>Khatri-Rao Product</vt:lpstr>
      <vt:lpstr>Khatri-Rao Product Simulation</vt:lpstr>
      <vt:lpstr>Khatri-Rao Product</vt:lpstr>
      <vt:lpstr>Least-Squares Khatri-Rao Factorization Simulation </vt:lpstr>
      <vt:lpstr>Least-Squares Khatri-Rao Factorization Algorithm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Segmentação de Imagens</dc:title>
  <dc:creator>Roberto Antonioli</dc:creator>
  <cp:lastModifiedBy>Labvis Labvis</cp:lastModifiedBy>
  <cp:revision>78</cp:revision>
  <dcterms:created xsi:type="dcterms:W3CDTF">2016-06-21T01:37:24Z</dcterms:created>
  <dcterms:modified xsi:type="dcterms:W3CDTF">2017-11-22T13:39:43Z</dcterms:modified>
</cp:coreProperties>
</file>